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53200" y="6372225"/>
            <a:ext cx="2133600" cy="244475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28329B-2E7B-48CA-9473-B67F1B78DC49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486400" y="1524000"/>
            <a:ext cx="3135313" cy="244475"/>
          </a:xfrm>
        </p:spPr>
        <p:txBody>
          <a:bodyPr/>
          <a:lstStyle>
            <a:lvl1pPr>
              <a:defRPr sz="1800" b="1" i="1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5CC810E-DD9B-4D3A-8268-D918E3DDF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15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bg2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8077200" cy="942975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419600"/>
            <a:ext cx="57912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CC810E-DD9B-4D3A-8268-D918E3DDF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C28329B-2E7B-48CA-9473-B67F1B78DC49}" type="datetimeFigureOut">
              <a:rPr lang="ru-RU" smtClean="0"/>
              <a:pPr/>
              <a:t>27.04.2010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457200"/>
            <a:ext cx="20478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9912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CC810E-DD9B-4D3A-8268-D918E3DDF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C28329B-2E7B-48CA-9473-B67F1B78DC49}" type="datetimeFigureOut">
              <a:rPr lang="ru-RU" smtClean="0"/>
              <a:pPr/>
              <a:t>27.04.2010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866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676400"/>
            <a:ext cx="8191500" cy="48006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A5CC810E-DD9B-4D3A-8268-D918E3DDF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fld id="{5C28329B-2E7B-48CA-9473-B67F1B78DC49}" type="datetimeFigureOut">
              <a:rPr lang="ru-RU" smtClean="0"/>
              <a:pPr/>
              <a:t>27.04.2010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CC810E-DD9B-4D3A-8268-D918E3DDF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C28329B-2E7B-48CA-9473-B67F1B78DC49}" type="datetimeFigureOut">
              <a:rPr lang="ru-RU" smtClean="0"/>
              <a:pPr/>
              <a:t>27.04.2010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CC810E-DD9B-4D3A-8268-D918E3DDF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C28329B-2E7B-48CA-9473-B67F1B78DC49}" type="datetimeFigureOut">
              <a:rPr lang="ru-RU" smtClean="0"/>
              <a:pPr/>
              <a:t>27.04.2010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195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676400"/>
            <a:ext cx="40195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CC810E-DD9B-4D3A-8268-D918E3DDF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C28329B-2E7B-48CA-9473-B67F1B78DC49}" type="datetimeFigureOut">
              <a:rPr lang="ru-RU" smtClean="0"/>
              <a:pPr/>
              <a:t>27.04.2010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CC810E-DD9B-4D3A-8268-D918E3DDF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C28329B-2E7B-48CA-9473-B67F1B78DC49}" type="datetimeFigureOut">
              <a:rPr lang="ru-RU" smtClean="0"/>
              <a:pPr/>
              <a:t>27.04.2010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CC810E-DD9B-4D3A-8268-D918E3DDF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C28329B-2E7B-48CA-9473-B67F1B78DC49}" type="datetimeFigureOut">
              <a:rPr lang="ru-RU" smtClean="0"/>
              <a:pPr/>
              <a:t>27.04.2010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CC810E-DD9B-4D3A-8268-D918E3DDF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C28329B-2E7B-48CA-9473-B67F1B78DC49}" type="datetimeFigureOut">
              <a:rPr lang="ru-RU" smtClean="0"/>
              <a:pPr/>
              <a:t>27.04.2010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CC810E-DD9B-4D3A-8268-D918E3DDF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C28329B-2E7B-48CA-9473-B67F1B78DC49}" type="datetimeFigureOut">
              <a:rPr lang="ru-RU" smtClean="0"/>
              <a:pPr/>
              <a:t>27.04.2010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CC810E-DD9B-4D3A-8268-D918E3DDF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C28329B-2E7B-48CA-9473-B67F1B78DC49}" type="datetimeFigureOut">
              <a:rPr lang="ru-RU" smtClean="0"/>
              <a:pPr/>
              <a:t>27.04.2010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76400"/>
            <a:ext cx="8191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A5CC810E-DD9B-4D3A-8268-D918E3DDF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66800" y="4572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C28329B-2E7B-48CA-9473-B67F1B78DC49}" type="datetimeFigureOut">
              <a:rPr lang="ru-RU" smtClean="0"/>
              <a:pPr/>
              <a:t>27.04.2010</a:t>
            </a:fld>
            <a:endParaRPr lang="ru-RU"/>
          </a:p>
        </p:txBody>
      </p:sp>
      <p:pic>
        <p:nvPicPr>
          <p:cNvPr id="1125" name="Picture 101" descr="arro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39125" y="447675"/>
            <a:ext cx="609600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Бешиха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Лікування</a:t>
            </a:r>
            <a:endParaRPr lang="ru-RU" sz="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600" dirty="0" smtClean="0"/>
              <a:t>Антибіотики;</a:t>
            </a:r>
          </a:p>
          <a:p>
            <a:r>
              <a:rPr lang="uk-UA" sz="2600" dirty="0" smtClean="0"/>
              <a:t>дезінтоксикація;</a:t>
            </a:r>
          </a:p>
          <a:p>
            <a:r>
              <a:rPr lang="uk-UA" sz="2600" dirty="0" smtClean="0"/>
              <a:t>вітаміни гр. В,С, рутин;</a:t>
            </a:r>
          </a:p>
          <a:p>
            <a:r>
              <a:rPr lang="uk-UA" sz="2600" dirty="0" err="1" smtClean="0"/>
              <a:t>глюкокортикостероїди</a:t>
            </a:r>
            <a:r>
              <a:rPr lang="uk-UA" sz="2600" dirty="0" smtClean="0"/>
              <a:t>;</a:t>
            </a:r>
          </a:p>
          <a:p>
            <a:r>
              <a:rPr lang="uk-UA" sz="2600" dirty="0" err="1" smtClean="0"/>
              <a:t>нестероїдні</a:t>
            </a:r>
            <a:r>
              <a:rPr lang="uk-UA" sz="2600" dirty="0" smtClean="0"/>
              <a:t> протизапальні – бутадіон, </a:t>
            </a:r>
            <a:r>
              <a:rPr lang="uk-UA" sz="2600" dirty="0" err="1" smtClean="0"/>
              <a:t>реопірин</a:t>
            </a:r>
            <a:r>
              <a:rPr lang="uk-UA" sz="2600" dirty="0" smtClean="0"/>
              <a:t>;</a:t>
            </a:r>
          </a:p>
          <a:p>
            <a:r>
              <a:rPr lang="uk-UA" sz="2600" dirty="0" err="1" smtClean="0"/>
              <a:t>антигістамінні</a:t>
            </a:r>
            <a:r>
              <a:rPr lang="uk-UA" sz="2600" dirty="0" smtClean="0"/>
              <a:t>;</a:t>
            </a:r>
          </a:p>
          <a:p>
            <a:r>
              <a:rPr lang="uk-UA" sz="2600" dirty="0" smtClean="0"/>
              <a:t>сорбенти;</a:t>
            </a:r>
          </a:p>
          <a:p>
            <a:r>
              <a:rPr lang="uk-UA" sz="2600" dirty="0" err="1" smtClean="0"/>
              <a:t>діуретики</a:t>
            </a:r>
            <a:r>
              <a:rPr lang="uk-UA" sz="2600" dirty="0" smtClean="0"/>
              <a:t>;</a:t>
            </a:r>
          </a:p>
          <a:p>
            <a:r>
              <a:rPr lang="uk-UA" sz="2600" dirty="0" err="1" smtClean="0"/>
              <a:t>імуностимулятори</a:t>
            </a:r>
            <a:r>
              <a:rPr lang="uk-UA" sz="2600" dirty="0" smtClean="0"/>
              <a:t>;</a:t>
            </a:r>
          </a:p>
          <a:p>
            <a:r>
              <a:rPr lang="uk-UA" sz="2600" dirty="0" err="1" smtClean="0"/>
              <a:t>УВЧ</a:t>
            </a:r>
            <a:r>
              <a:rPr lang="uk-UA" sz="2600" dirty="0" smtClean="0"/>
              <a:t>, УФО, солюкс, електрофорез з </a:t>
            </a:r>
            <a:r>
              <a:rPr lang="uk-UA" sz="2600" dirty="0" err="1" smtClean="0"/>
              <a:t>лідазою</a:t>
            </a:r>
            <a:r>
              <a:rPr lang="uk-UA" sz="2600" dirty="0" smtClean="0"/>
              <a:t>.</a:t>
            </a:r>
            <a:endParaRPr lang="ru-RU" sz="2600" dirty="0"/>
          </a:p>
        </p:txBody>
      </p:sp>
      <p:pic>
        <p:nvPicPr>
          <p:cNvPr id="4" name="Picture 17" descr="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1077913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Профілактика</a:t>
            </a:r>
            <a:endParaRPr lang="ru-RU" sz="5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700" dirty="0" smtClean="0"/>
              <a:t>Особиста гігієна;</a:t>
            </a:r>
          </a:p>
          <a:p>
            <a:r>
              <a:rPr lang="uk-UA" sz="2700" dirty="0" smtClean="0"/>
              <a:t>лікування хронічних інфекцій;</a:t>
            </a:r>
          </a:p>
          <a:p>
            <a:r>
              <a:rPr lang="uk-UA" sz="2700" dirty="0" smtClean="0"/>
              <a:t>санація бактеріоносіїв;</a:t>
            </a:r>
          </a:p>
          <a:p>
            <a:r>
              <a:rPr lang="uk-UA" sz="2700" dirty="0" smtClean="0"/>
              <a:t>запобігання мікротравм;</a:t>
            </a:r>
          </a:p>
          <a:p>
            <a:r>
              <a:rPr lang="uk-UA" sz="2700" dirty="0" smtClean="0"/>
              <a:t>обробка ран з дотриманням правил асептики;</a:t>
            </a:r>
          </a:p>
          <a:p>
            <a:r>
              <a:rPr lang="uk-UA" sz="2700" dirty="0" smtClean="0"/>
              <a:t>диспансерний нагляд за </a:t>
            </a:r>
            <a:r>
              <a:rPr lang="uk-UA" sz="2700" dirty="0" err="1" smtClean="0"/>
              <a:t>реконвалесцентами</a:t>
            </a:r>
            <a:r>
              <a:rPr lang="uk-UA" sz="2700" dirty="0" smtClean="0"/>
              <a:t>;</a:t>
            </a:r>
          </a:p>
          <a:p>
            <a:r>
              <a:rPr lang="uk-UA" sz="2700" dirty="0" err="1" smtClean="0"/>
              <a:t>біцилінопрофілактика</a:t>
            </a:r>
            <a:r>
              <a:rPr lang="uk-UA" sz="2700" dirty="0" smtClean="0"/>
              <a:t>;</a:t>
            </a:r>
          </a:p>
          <a:p>
            <a:r>
              <a:rPr lang="uk-UA" sz="2700" dirty="0" smtClean="0"/>
              <a:t>підвищення неспецифічної резистентності організму;</a:t>
            </a:r>
          </a:p>
          <a:p>
            <a:r>
              <a:rPr lang="uk-UA" sz="2700" dirty="0" smtClean="0"/>
              <a:t>санітарно-освітня робота.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/>
                <a:solidFill>
                  <a:schemeClr val="accent3"/>
                </a:solidFill>
              </a:rPr>
              <a:t>Етіологія</a:t>
            </a:r>
            <a:endParaRPr lang="ru-RU" sz="5000" dirty="0">
              <a:ln/>
              <a:solidFill>
                <a:schemeClr val="accent3"/>
              </a:solidFill>
            </a:endParaRPr>
          </a:p>
        </p:txBody>
      </p:sp>
      <p:pic>
        <p:nvPicPr>
          <p:cNvPr id="16" name="Содержимое 15" descr="Streptococcus pyogenes (окраска по Граму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4596571"/>
            <a:ext cx="1987132" cy="226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2143108" y="6072206"/>
            <a:ext cx="3714776" cy="428628"/>
          </a:xfrm>
        </p:spPr>
        <p:txBody>
          <a:bodyPr/>
          <a:lstStyle/>
          <a:p>
            <a:pPr marL="0" indent="0">
              <a:buNone/>
            </a:pPr>
            <a:r>
              <a:rPr lang="ru-RU" sz="2500" dirty="0" err="1" smtClean="0"/>
              <a:t>Streptococcus</a:t>
            </a:r>
            <a:r>
              <a:rPr lang="ru-RU" sz="2500" dirty="0" smtClean="0"/>
              <a:t> </a:t>
            </a:r>
            <a:r>
              <a:rPr lang="ru-RU" sz="2500" dirty="0" err="1" smtClean="0"/>
              <a:t>pyogenes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214686"/>
            <a:ext cx="2428892" cy="1071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Збудник </a:t>
            </a:r>
            <a:r>
              <a:rPr lang="uk-UA" sz="2000" dirty="0" err="1" smtClean="0"/>
              <a:t>бетагемолітичний</a:t>
            </a:r>
            <a:r>
              <a:rPr lang="uk-UA" sz="2000" dirty="0" smtClean="0"/>
              <a:t> стрептокок групи 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3214686"/>
            <a:ext cx="1714512" cy="1071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Гр+</a:t>
            </a:r>
            <a:r>
              <a:rPr lang="uk-UA" sz="2000" dirty="0" smtClean="0"/>
              <a:t>,</a:t>
            </a:r>
          </a:p>
          <a:p>
            <a:pPr algn="ctr"/>
            <a:r>
              <a:rPr lang="uk-UA" sz="2000" dirty="0" smtClean="0"/>
              <a:t> має кулясту форму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3214686"/>
            <a:ext cx="1428760" cy="1071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Анаероб,</a:t>
            </a:r>
          </a:p>
          <a:p>
            <a:pPr algn="ctr"/>
            <a:r>
              <a:rPr lang="uk-UA" sz="2000" dirty="0" smtClean="0"/>
              <a:t>виділяє токсини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3214686"/>
            <a:ext cx="2571768" cy="1071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Чутливий до </a:t>
            </a:r>
            <a:r>
              <a:rPr lang="uk-UA" sz="2000" dirty="0" err="1" smtClean="0"/>
              <a:t>деззасобів</a:t>
            </a:r>
            <a:r>
              <a:rPr lang="uk-UA" sz="2000" dirty="0" smtClean="0"/>
              <a:t> і високих температур</a:t>
            </a:r>
            <a:endParaRPr lang="ru-RU" sz="2000" dirty="0"/>
          </a:p>
        </p:txBody>
      </p:sp>
      <p:cxnSp>
        <p:nvCxnSpPr>
          <p:cNvPr id="9" name="Прямая соединительная линия 8"/>
          <p:cNvCxnSpPr>
            <a:stCxn id="2" idx="2"/>
            <a:endCxn id="4" idx="0"/>
          </p:cNvCxnSpPr>
          <p:nvPr/>
        </p:nvCxnSpPr>
        <p:spPr>
          <a:xfrm rot="5400000">
            <a:off x="1920072" y="524657"/>
            <a:ext cx="2270123" cy="3109934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2"/>
            <a:endCxn id="5" idx="0"/>
          </p:cNvCxnSpPr>
          <p:nvPr/>
        </p:nvCxnSpPr>
        <p:spPr>
          <a:xfrm rot="5400000">
            <a:off x="3027361" y="1631946"/>
            <a:ext cx="2270123" cy="895356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2"/>
            <a:endCxn id="7" idx="0"/>
          </p:cNvCxnSpPr>
          <p:nvPr/>
        </p:nvCxnSpPr>
        <p:spPr>
          <a:xfrm rot="16200000" flipH="1">
            <a:off x="4956187" y="598476"/>
            <a:ext cx="2270123" cy="2962296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" idx="2"/>
            <a:endCxn id="6" idx="0"/>
          </p:cNvCxnSpPr>
          <p:nvPr/>
        </p:nvCxnSpPr>
        <p:spPr>
          <a:xfrm rot="16200000" flipH="1">
            <a:off x="3884617" y="1670046"/>
            <a:ext cx="2270123" cy="819156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Епідеміологія</a:t>
            </a:r>
            <a:endParaRPr lang="ru-RU" sz="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000240"/>
            <a:ext cx="164307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Джерело інфекції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2000240"/>
            <a:ext cx="164307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Шляхи передачі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3429000"/>
            <a:ext cx="1714512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Екзогенний</a:t>
            </a:r>
          </a:p>
          <a:p>
            <a:pPr algn="ctr"/>
            <a:r>
              <a:rPr lang="uk-UA" sz="2000" dirty="0" smtClean="0"/>
              <a:t>контактний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3429000"/>
            <a:ext cx="1714512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Ендогенний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429000"/>
            <a:ext cx="335758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Хвора на бешиху людина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929066"/>
            <a:ext cx="3357586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Хворий на стрептококову інфекцію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14884"/>
            <a:ext cx="335758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Носій стрептокока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4429132"/>
            <a:ext cx="2571768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Через пошкоджену шкіру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5214950"/>
            <a:ext cx="257176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Через пошкоджені слизові оболонки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4429132"/>
            <a:ext cx="2286016" cy="14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Гематогенно</a:t>
            </a:r>
            <a:r>
              <a:rPr lang="uk-UA" sz="2000" dirty="0" smtClean="0"/>
              <a:t>, </a:t>
            </a:r>
            <a:r>
              <a:rPr lang="uk-UA" sz="2000" dirty="0" err="1" smtClean="0"/>
              <a:t>лімфогенно</a:t>
            </a:r>
            <a:r>
              <a:rPr lang="uk-UA" sz="2000" dirty="0" smtClean="0"/>
              <a:t> ,</a:t>
            </a:r>
          </a:p>
          <a:p>
            <a:pPr algn="ctr"/>
            <a:r>
              <a:rPr lang="uk-UA" sz="2000" dirty="0" smtClean="0"/>
              <a:t>із вогнищ хронічної інфекції</a:t>
            </a:r>
            <a:endParaRPr lang="ru-RU" sz="2000" dirty="0"/>
          </a:p>
        </p:txBody>
      </p:sp>
      <p:cxnSp>
        <p:nvCxnSpPr>
          <p:cNvPr id="16" name="Прямая соединительная линия 15"/>
          <p:cNvCxnSpPr>
            <a:stCxn id="2" idx="2"/>
            <a:endCxn id="4" idx="0"/>
          </p:cNvCxnSpPr>
          <p:nvPr/>
        </p:nvCxnSpPr>
        <p:spPr>
          <a:xfrm rot="5400000">
            <a:off x="2795188" y="185327"/>
            <a:ext cx="1055677" cy="2574149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" idx="2"/>
            <a:endCxn id="5" idx="0"/>
          </p:cNvCxnSpPr>
          <p:nvPr/>
        </p:nvCxnSpPr>
        <p:spPr>
          <a:xfrm rot="16200000" flipH="1">
            <a:off x="5331236" y="223426"/>
            <a:ext cx="1055677" cy="2497949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4" idx="2"/>
            <a:endCxn id="8" idx="0"/>
          </p:cNvCxnSpPr>
          <p:nvPr/>
        </p:nvCxnSpPr>
        <p:spPr>
          <a:xfrm rot="5400000">
            <a:off x="1750199" y="3143248"/>
            <a:ext cx="571504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5" idx="2"/>
            <a:endCxn id="6" idx="0"/>
          </p:cNvCxnSpPr>
          <p:nvPr/>
        </p:nvCxnSpPr>
        <p:spPr>
          <a:xfrm rot="5400000">
            <a:off x="5911463" y="2232414"/>
            <a:ext cx="571504" cy="1821669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5" idx="2"/>
            <a:endCxn id="7" idx="0"/>
          </p:cNvCxnSpPr>
          <p:nvPr/>
        </p:nvCxnSpPr>
        <p:spPr>
          <a:xfrm rot="16200000" flipH="1">
            <a:off x="7197346" y="2768198"/>
            <a:ext cx="571504" cy="750099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7" idx="2"/>
            <a:endCxn id="13" idx="0"/>
          </p:cNvCxnSpPr>
          <p:nvPr/>
        </p:nvCxnSpPr>
        <p:spPr>
          <a:xfrm rot="5400000">
            <a:off x="7679553" y="4250537"/>
            <a:ext cx="357190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6" idx="2"/>
            <a:endCxn id="11" idx="0"/>
          </p:cNvCxnSpPr>
          <p:nvPr/>
        </p:nvCxnSpPr>
        <p:spPr>
          <a:xfrm rot="5400000">
            <a:off x="5107785" y="4250537"/>
            <a:ext cx="357190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000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Патогенез</a:t>
            </a:r>
            <a:endParaRPr lang="ru-RU" sz="5000" spc="150" dirty="0">
              <a:ln w="11430"/>
              <a:solidFill>
                <a:srgbClr val="F8F8F8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000240"/>
            <a:ext cx="1714512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Стрептокок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000240"/>
            <a:ext cx="1928826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Пошкоджена шкіра, слизові оболонки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000240"/>
            <a:ext cx="2428892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Серозне, </a:t>
            </a:r>
            <a:r>
              <a:rPr lang="uk-UA" sz="2000" dirty="0" err="1" smtClean="0"/>
              <a:t>серозно-геморагічне</a:t>
            </a:r>
            <a:r>
              <a:rPr lang="uk-UA" sz="2000" dirty="0" smtClean="0"/>
              <a:t> запалення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2000240"/>
            <a:ext cx="1714512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Інтоксикація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3286124"/>
            <a:ext cx="314327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потовщення епідермісу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3714752"/>
            <a:ext cx="314327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гіперемія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4143380"/>
            <a:ext cx="314327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набряк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4572008"/>
            <a:ext cx="314327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крововиливи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5000636"/>
            <a:ext cx="314327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некроз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5429264"/>
            <a:ext cx="314327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ексудація</a:t>
            </a:r>
            <a:endParaRPr lang="ru-RU" sz="2000" dirty="0"/>
          </a:p>
        </p:txBody>
      </p:sp>
      <p:cxnSp>
        <p:nvCxnSpPr>
          <p:cNvPr id="15" name="Прямая со стрелкой 14"/>
          <p:cNvCxnSpPr>
            <a:stCxn id="4" idx="3"/>
            <a:endCxn id="5" idx="1"/>
          </p:cNvCxnSpPr>
          <p:nvPr/>
        </p:nvCxnSpPr>
        <p:spPr>
          <a:xfrm>
            <a:off x="1928794" y="2464587"/>
            <a:ext cx="28575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3"/>
            <a:endCxn id="6" idx="1"/>
          </p:cNvCxnSpPr>
          <p:nvPr/>
        </p:nvCxnSpPr>
        <p:spPr>
          <a:xfrm>
            <a:off x="4143372" y="2464587"/>
            <a:ext cx="21431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3"/>
            <a:endCxn id="7" idx="1"/>
          </p:cNvCxnSpPr>
          <p:nvPr/>
        </p:nvCxnSpPr>
        <p:spPr>
          <a:xfrm>
            <a:off x="6786578" y="2464587"/>
            <a:ext cx="28575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6" idx="2"/>
            <a:endCxn id="8" idx="0"/>
          </p:cNvCxnSpPr>
          <p:nvPr/>
        </p:nvCxnSpPr>
        <p:spPr>
          <a:xfrm rot="5400000">
            <a:off x="5393537" y="3107529"/>
            <a:ext cx="357190" cy="0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/>
                <a:solidFill>
                  <a:schemeClr val="accent3"/>
                </a:solidFill>
              </a:rPr>
              <a:t>Клініка</a:t>
            </a:r>
            <a:endParaRPr lang="ru-RU" sz="500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572560" cy="46196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Інкубаційний період – від декількох годин до 5 діб.</a:t>
            </a:r>
          </a:p>
          <a:p>
            <a:r>
              <a:rPr lang="uk-UA" dirty="0" smtClean="0"/>
              <a:t>гіпертермія, озноб;</a:t>
            </a:r>
          </a:p>
          <a:p>
            <a:r>
              <a:rPr lang="uk-UA" dirty="0" smtClean="0"/>
              <a:t>симптоми інтоксикації;</a:t>
            </a:r>
          </a:p>
          <a:p>
            <a:r>
              <a:rPr lang="uk-UA" dirty="0" smtClean="0"/>
              <a:t>біль, печія, розпирання на місці ураження;</a:t>
            </a:r>
          </a:p>
          <a:p>
            <a:r>
              <a:rPr lang="uk-UA" dirty="0" err="1" smtClean="0"/>
              <a:t>регіонарний</a:t>
            </a:r>
            <a:r>
              <a:rPr lang="uk-UA" dirty="0" smtClean="0"/>
              <a:t> лімфаденіт;</a:t>
            </a:r>
          </a:p>
          <a:p>
            <a:r>
              <a:rPr lang="uk-UA" dirty="0" smtClean="0"/>
              <a:t>гіперемія з чіткими нерівними краями;</a:t>
            </a:r>
          </a:p>
          <a:p>
            <a:r>
              <a:rPr lang="uk-UA" dirty="0" smtClean="0"/>
              <a:t>наростання болю від центра до периферії;</a:t>
            </a:r>
          </a:p>
          <a:p>
            <a:r>
              <a:rPr lang="uk-UA" dirty="0" smtClean="0"/>
              <a:t>позитивний симптом </a:t>
            </a:r>
            <a:r>
              <a:rPr lang="uk-UA" dirty="0" err="1" smtClean="0"/>
              <a:t>Андреца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Форми бешихи</a:t>
            </a:r>
            <a:endParaRPr lang="ru-RU" sz="50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214554"/>
            <a:ext cx="1785950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Первинна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2214554"/>
            <a:ext cx="207170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Локалізована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2214554"/>
            <a:ext cx="221457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Еритематозна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143248"/>
            <a:ext cx="1785950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Повторна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071942"/>
            <a:ext cx="1785950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Рецидивуюча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3143248"/>
            <a:ext cx="207170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Мігруюча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4071942"/>
            <a:ext cx="207170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Метастатична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3143248"/>
            <a:ext cx="221457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Бульозна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4071942"/>
            <a:ext cx="221457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Геморагічна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5000636"/>
            <a:ext cx="221457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Бульозно-геморагічна</a:t>
            </a:r>
            <a:endParaRPr lang="ru-RU" sz="2000" dirty="0"/>
          </a:p>
        </p:txBody>
      </p:sp>
      <p:cxnSp>
        <p:nvCxnSpPr>
          <p:cNvPr id="15" name="Прямая соединительная линия 14"/>
          <p:cNvCxnSpPr>
            <a:stCxn id="2" idx="2"/>
            <a:endCxn id="4" idx="0"/>
          </p:cNvCxnSpPr>
          <p:nvPr/>
        </p:nvCxnSpPr>
        <p:spPr>
          <a:xfrm rot="5400000">
            <a:off x="2366560" y="-28987"/>
            <a:ext cx="1269991" cy="3217091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2" idx="2"/>
            <a:endCxn id="6" idx="0"/>
          </p:cNvCxnSpPr>
          <p:nvPr/>
        </p:nvCxnSpPr>
        <p:spPr>
          <a:xfrm rot="16200000" flipH="1">
            <a:off x="5545550" y="9112"/>
            <a:ext cx="1269991" cy="3140891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2" idx="2"/>
            <a:endCxn id="5" idx="0"/>
          </p:cNvCxnSpPr>
          <p:nvPr/>
        </p:nvCxnSpPr>
        <p:spPr>
          <a:xfrm rot="5400000">
            <a:off x="3973915" y="1578368"/>
            <a:ext cx="1269991" cy="2381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 бешихи</a:t>
            </a:r>
            <a:endParaRPr lang="ru-RU" sz="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786190"/>
            <a:ext cx="2466964" cy="64294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err="1" smtClean="0"/>
              <a:t>Еритематозно-геморагічна</a:t>
            </a:r>
            <a:endParaRPr lang="ru-RU" sz="2000" dirty="0"/>
          </a:p>
        </p:txBody>
      </p:sp>
      <p:pic>
        <p:nvPicPr>
          <p:cNvPr id="2050" name="Picture 2" descr="D:\COLLEGE\PREDMET\INFEKZIA\СКОРОХОД\Атлас\Рожа\Форма рожи. Буллезно-гемморагичес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571612"/>
            <a:ext cx="1928826" cy="2452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COLLEGE\PREDMET\INFEKZIA\СКОРОХОД\Атлас\Рожа\Форма рожи. Эритематоз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71612"/>
            <a:ext cx="2193925" cy="2309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D:\COLLEGE\PREDMET\INFEKZIA\СКОРОХОД\Атлас\Рожа\Форма рожи. Эритематозная, локализация - поражение кожи л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752" y="4643446"/>
            <a:ext cx="1894687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D:\COLLEGE\PREDMET\INFEKZIA\СКОРОХОД\Атлас\Рожа\Форма рожи. Эритематозно-буллезна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8"/>
            <a:ext cx="3736975" cy="195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D:\COLLEGE\PREDMET\INFEKZIA\СКОРОХОД\Атлас\Рожа\Форма рожи. Эритематозно-геморрагическа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438698"/>
            <a:ext cx="2068512" cy="2356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2"/>
          <p:cNvSpPr txBox="1">
            <a:spLocks/>
          </p:cNvSpPr>
          <p:nvPr/>
        </p:nvSpPr>
        <p:spPr bwMode="gray">
          <a:xfrm>
            <a:off x="3643306" y="3857628"/>
            <a:ext cx="246696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uk-UA" sz="2000" kern="0" dirty="0" smtClean="0"/>
              <a:t>Е</a:t>
            </a:r>
            <a:r>
              <a:rPr lang="ru-RU" sz="2000" kern="0" dirty="0" err="1" smtClean="0"/>
              <a:t>ритематозна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gray">
          <a:xfrm>
            <a:off x="6391316" y="4000504"/>
            <a:ext cx="275271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uk-UA" sz="2000" kern="0" dirty="0" err="1" smtClean="0"/>
              <a:t>Бульозно-геморагічна</a:t>
            </a:r>
            <a:r>
              <a:rPr lang="uk-UA" sz="2000" kern="0" dirty="0" smtClean="0"/>
              <a:t> (некроз)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gray">
          <a:xfrm>
            <a:off x="2071670" y="6143620"/>
            <a:ext cx="207170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uk-UA" sz="2000" kern="0" dirty="0" err="1" smtClean="0"/>
              <a:t>Еритематозно-бульозна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gray">
          <a:xfrm>
            <a:off x="6858016" y="5857892"/>
            <a:ext cx="22859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uk-UA" sz="2000" kern="0" dirty="0" smtClean="0"/>
              <a:t>Е</a:t>
            </a:r>
            <a:r>
              <a:rPr lang="ru-RU" sz="2000" kern="0" dirty="0" err="1" smtClean="0"/>
              <a:t>ритематозна</a:t>
            </a:r>
            <a:r>
              <a:rPr lang="ru-RU" sz="2000" kern="0" dirty="0" smtClean="0"/>
              <a:t>, </a:t>
            </a:r>
            <a:r>
              <a:rPr lang="ru-RU" sz="2000" kern="0" dirty="0" err="1" smtClean="0"/>
              <a:t>бешиха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обличчя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/>
                <a:solidFill>
                  <a:schemeClr val="accent3"/>
                </a:solidFill>
              </a:rPr>
              <a:t>Ускладнення</a:t>
            </a:r>
            <a:endParaRPr lang="ru-RU" sz="5000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8191500" cy="484714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95750"/>
                <a:gridCol w="4095750"/>
              </a:tblGrid>
              <a:tr h="732442">
                <a:tc>
                  <a:txBody>
                    <a:bodyPr/>
                    <a:lstStyle/>
                    <a:p>
                      <a:pPr algn="ctr"/>
                      <a:r>
                        <a:rPr lang="uk-UA" sz="3000" strike="noStrike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Місцеві</a:t>
                      </a:r>
                      <a:endParaRPr lang="ru-RU" sz="3000" strike="noStrike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000" strike="noStrike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Загальні</a:t>
                      </a:r>
                      <a:endParaRPr lang="ru-RU" sz="3000" strike="noStrike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43544"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/>
                        <a:t>Абсцес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/>
                        <a:t>Сепсис</a:t>
                      </a:r>
                      <a:endParaRPr lang="ru-RU" sz="2500" dirty="0"/>
                    </a:p>
                  </a:txBody>
                  <a:tcPr/>
                </a:tc>
              </a:tr>
              <a:tr h="543544"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/>
                        <a:t>Флегмона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err="1" smtClean="0"/>
                        <a:t>Міокадит</a:t>
                      </a:r>
                      <a:endParaRPr lang="ru-RU" sz="2500" dirty="0"/>
                    </a:p>
                  </a:txBody>
                  <a:tcPr/>
                </a:tc>
              </a:tr>
              <a:tr h="543544"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/>
                        <a:t>Гангрена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/>
                        <a:t>Отит</a:t>
                      </a:r>
                      <a:endParaRPr lang="ru-RU" sz="2500" dirty="0"/>
                    </a:p>
                  </a:txBody>
                  <a:tcPr/>
                </a:tc>
              </a:tr>
              <a:tr h="543544"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/>
                        <a:t>Тромбофлебіт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err="1" smtClean="0"/>
                        <a:t>Синусит</a:t>
                      </a:r>
                      <a:endParaRPr lang="ru-RU" sz="2500" dirty="0"/>
                    </a:p>
                  </a:txBody>
                  <a:tcPr/>
                </a:tc>
              </a:tr>
              <a:tr h="543544"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/>
                        <a:t>Некроз шкіри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/>
                        <a:t>Нефрит</a:t>
                      </a:r>
                      <a:endParaRPr lang="ru-RU" sz="2500" dirty="0"/>
                    </a:p>
                  </a:txBody>
                  <a:tcPr/>
                </a:tc>
              </a:tr>
              <a:tr h="830726"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/>
                        <a:t>Виразка шкіри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/>
                        <a:t>Гостра серцево-судинна недостатність</a:t>
                      </a:r>
                      <a:endParaRPr lang="ru-RU" sz="2500" dirty="0"/>
                    </a:p>
                  </a:txBody>
                  <a:tcPr/>
                </a:tc>
              </a:tr>
              <a:tr h="543544"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/>
                        <a:t>Нагноєння </a:t>
                      </a:r>
                      <a:r>
                        <a:rPr lang="uk-UA" sz="2500" dirty="0" err="1" smtClean="0"/>
                        <a:t>бул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5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>
            <a:stCxn id="2" idx="2"/>
          </p:cNvCxnSpPr>
          <p:nvPr/>
        </p:nvCxnSpPr>
        <p:spPr>
          <a:xfrm rot="5400000">
            <a:off x="3241675" y="274624"/>
            <a:ext cx="698487" cy="2038364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" idx="2"/>
          </p:cNvCxnSpPr>
          <p:nvPr/>
        </p:nvCxnSpPr>
        <p:spPr>
          <a:xfrm rot="16200000" flipH="1">
            <a:off x="5206220" y="348443"/>
            <a:ext cx="698489" cy="189072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357422" y="2285992"/>
            <a:ext cx="285752" cy="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500826" y="2285992"/>
            <a:ext cx="285752" cy="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Діагностика</a:t>
            </a:r>
            <a:endParaRPr lang="ru-RU" sz="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Содержимое 14" descr="Стрептококи на кровяном агаре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769" y="5011089"/>
            <a:ext cx="1944463" cy="18469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1928794" y="5857892"/>
            <a:ext cx="3071834" cy="83342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Стрептококи</a:t>
            </a:r>
            <a:r>
              <a:rPr lang="ru-RU" dirty="0" smtClean="0"/>
              <a:t> на </a:t>
            </a:r>
            <a:r>
              <a:rPr lang="ru-RU" dirty="0" smtClean="0"/>
              <a:t>кров</a:t>
            </a:r>
            <a:r>
              <a:rPr lang="en-US" dirty="0" smtClean="0"/>
              <a:t>’</a:t>
            </a:r>
            <a:r>
              <a:rPr lang="ru-RU" dirty="0" err="1" smtClean="0"/>
              <a:t>яному</a:t>
            </a:r>
            <a:r>
              <a:rPr lang="ru-RU" dirty="0" smtClean="0"/>
              <a:t> </a:t>
            </a:r>
            <a:r>
              <a:rPr lang="ru-RU" dirty="0" err="1" smtClean="0"/>
              <a:t>агарі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8"/>
            <a:ext cx="2428892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Клінічні та анамнестичні дані 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428868"/>
            <a:ext cx="2357454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Імунологічний метод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2428868"/>
            <a:ext cx="2643206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Термографічний метод</a:t>
            </a:r>
            <a:endParaRPr lang="ru-RU" sz="2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4000504"/>
            <a:ext cx="2643206" cy="1428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Виявлення в сироватці стрептококового антигену</a:t>
            </a:r>
            <a:endParaRPr lang="ru-RU" sz="2500" dirty="0"/>
          </a:p>
        </p:txBody>
      </p:sp>
      <p:cxnSp>
        <p:nvCxnSpPr>
          <p:cNvPr id="9" name="Прямая соединительная линия 8"/>
          <p:cNvCxnSpPr>
            <a:stCxn id="2" idx="2"/>
            <a:endCxn id="4" idx="0"/>
          </p:cNvCxnSpPr>
          <p:nvPr/>
        </p:nvCxnSpPr>
        <p:spPr>
          <a:xfrm rot="5400000">
            <a:off x="2348700" y="167467"/>
            <a:ext cx="1484305" cy="3038496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2"/>
            <a:endCxn id="6" idx="0"/>
          </p:cNvCxnSpPr>
          <p:nvPr/>
        </p:nvCxnSpPr>
        <p:spPr>
          <a:xfrm rot="16200000" flipH="1">
            <a:off x="5295517" y="259145"/>
            <a:ext cx="1484305" cy="2855139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2"/>
            <a:endCxn id="5" idx="0"/>
          </p:cNvCxnSpPr>
          <p:nvPr/>
        </p:nvCxnSpPr>
        <p:spPr>
          <a:xfrm rot="5400000">
            <a:off x="3866758" y="1685525"/>
            <a:ext cx="1484305" cy="2381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2"/>
            <a:endCxn id="7" idx="0"/>
          </p:cNvCxnSpPr>
          <p:nvPr/>
        </p:nvCxnSpPr>
        <p:spPr>
          <a:xfrm rot="5400000">
            <a:off x="4393405" y="3786190"/>
            <a:ext cx="428628" cy="158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9" descr="0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4572008"/>
            <a:ext cx="1165228" cy="204919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cdb2004204gl">
  <a:themeElements>
    <a:clrScheme name="Тема Offic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6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8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9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cdb2004204gl</Template>
  <TotalTime>233</TotalTime>
  <Words>267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cdb2004204gl</vt:lpstr>
      <vt:lpstr>Бешиха</vt:lpstr>
      <vt:lpstr>Етіологія</vt:lpstr>
      <vt:lpstr>Епідеміологія</vt:lpstr>
      <vt:lpstr>Патогенез</vt:lpstr>
      <vt:lpstr>Клініка</vt:lpstr>
      <vt:lpstr>Форми бешихи</vt:lpstr>
      <vt:lpstr>Форми бешихи</vt:lpstr>
      <vt:lpstr>Ускладнення</vt:lpstr>
      <vt:lpstr>Діагностика</vt:lpstr>
      <vt:lpstr>Лікування</vt:lpstr>
      <vt:lpstr>Профілактика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Бешиха</dc:title>
  <dc:creator>Оксана</dc:creator>
  <cp:lastModifiedBy>metod2</cp:lastModifiedBy>
  <cp:revision>45</cp:revision>
  <dcterms:created xsi:type="dcterms:W3CDTF">2009-08-06T07:55:13Z</dcterms:created>
  <dcterms:modified xsi:type="dcterms:W3CDTF">2010-04-27T06:47:52Z</dcterms:modified>
</cp:coreProperties>
</file>