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7.xml" ContentType="application/vnd.openxmlformats-officedocument.themeOverr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10.xml" ContentType="application/vnd.openxmlformats-officedocument.themeOverr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theme/themeOverride8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3048000" y="457200"/>
            <a:ext cx="5867400" cy="1752600"/>
          </a:xfrm>
        </p:spPr>
        <p:txBody>
          <a:bodyPr/>
          <a:lstStyle>
            <a:lvl1pPr>
              <a:defRPr sz="4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990600" y="4953000"/>
            <a:ext cx="73152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/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auto">
          <a:xfrm>
            <a:off x="4178300" y="5957888"/>
            <a:ext cx="13081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US" sz="2800" b="1">
                <a:solidFill>
                  <a:schemeClr val="tx2"/>
                </a:solidFill>
                <a:latin typeface="Verdana" pitchFamily="34" charset="0"/>
              </a:rPr>
              <a:t>LOGO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3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076325"/>
            <a:ext cx="8229600" cy="5248275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008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67400" y="6443663"/>
            <a:ext cx="2895600" cy="290512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3429000" y="6446838"/>
            <a:ext cx="2133600" cy="258762"/>
          </a:xfrm>
        </p:spPr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42" name="Object 18"/>
          <p:cNvGraphicFramePr>
            <a:graphicFrameLocks noChangeAspect="1"/>
          </p:cNvGraphicFramePr>
          <p:nvPr/>
        </p:nvGraphicFramePr>
        <p:xfrm>
          <a:off x="0" y="-26988"/>
          <a:ext cx="9144000" cy="935038"/>
        </p:xfrm>
        <a:graphic>
          <a:graphicData uri="http://schemas.openxmlformats.org/presentationml/2006/ole">
            <p:oleObj spid="_x0000_s1026" name="Image" r:id="rId15" imgW="6450794" imgH="952045" progId="">
              <p:embed/>
            </p:oleObj>
          </a:graphicData>
        </a:graphic>
      </p:graphicFrame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D88A5675-76F2-468B-BBD3-97254102DB50}" type="datetimeFigureOut">
              <a:rPr lang="ru-RU" smtClean="0"/>
              <a:pPr/>
              <a:t>13.05.2010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867400" y="6443663"/>
            <a:ext cx="289560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446838"/>
            <a:ext cx="21336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n-lt"/>
              </a:defRPr>
            </a:lvl1pPr>
          </a:lstStyle>
          <a:p>
            <a:fld id="{DF7D5B69-9649-4E95-B8B5-7CEC3DF038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152400"/>
            <a:ext cx="82296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50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Ботулізм</a:t>
            </a:r>
            <a:endParaRPr lang="ru-RU" sz="500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Серцево-судинна система</a:t>
            </a:r>
            <a:endParaRPr lang="ru-RU" sz="4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395798"/>
          </a:xfrm>
        </p:spPr>
        <p:txBody>
          <a:bodyPr/>
          <a:lstStyle/>
          <a:p>
            <a:r>
              <a:rPr lang="uk-UA" sz="3500" dirty="0" smtClean="0"/>
              <a:t>приглушеність тонів серця;</a:t>
            </a:r>
          </a:p>
          <a:p>
            <a:r>
              <a:rPr lang="uk-UA" sz="3500" dirty="0" smtClean="0"/>
              <a:t>розширення границь серця;</a:t>
            </a:r>
          </a:p>
          <a:p>
            <a:r>
              <a:rPr lang="uk-UA" sz="3500" dirty="0" smtClean="0"/>
              <a:t>систолічний шум над верхівкою;</a:t>
            </a:r>
          </a:p>
          <a:p>
            <a:r>
              <a:rPr lang="uk-UA" sz="3500" dirty="0" smtClean="0"/>
              <a:t>порушення ритму;</a:t>
            </a:r>
          </a:p>
          <a:p>
            <a:r>
              <a:rPr lang="uk-UA" sz="3500" dirty="0" smtClean="0"/>
              <a:t>тахікардія.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50"/>
                            </p:stCondLst>
                            <p:childTnLst>
                              <p:par>
                                <p:cTn id="1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50"/>
                            </p:stCondLst>
                            <p:childTnLst>
                              <p:par>
                                <p:cTn id="20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50"/>
                            </p:stCondLst>
                            <p:childTnLst>
                              <p:par>
                                <p:cTn id="2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50"/>
                            </p:stCondLst>
                            <p:childTnLst>
                              <p:par>
                                <p:cTn id="34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50"/>
                            </p:stCondLst>
                            <p:childTnLst>
                              <p:par>
                                <p:cTn id="4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Діагностика</a:t>
            </a:r>
            <a:endParaRPr lang="ru-RU" sz="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00034" y="1785926"/>
            <a:ext cx="1714512" cy="8572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Клінічні дані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1714480" y="3714752"/>
            <a:ext cx="2786082" cy="8572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Епідеміологічний анамнез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5214942" y="3714752"/>
            <a:ext cx="2571768" cy="8572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Бактеріологічне дослідження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786578" y="1857364"/>
            <a:ext cx="2000264" cy="857256"/>
          </a:xfrm>
          <a:prstGeom prst="rect">
            <a:avLst/>
          </a:prstGeom>
          <a:ln>
            <a:noFill/>
            <a:headEnd type="none" w="med" len="med"/>
            <a:tailEnd type="none" w="med" len="med"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Біологічний метод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9" name="Прямая соединительная линия 8"/>
          <p:cNvCxnSpPr>
            <a:endCxn id="4" idx="0"/>
          </p:cNvCxnSpPr>
          <p:nvPr/>
        </p:nvCxnSpPr>
        <p:spPr bwMode="auto">
          <a:xfrm rot="10800000" flipV="1">
            <a:off x="1357290" y="857232"/>
            <a:ext cx="2357454" cy="9286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1" name="Прямая соединительная линия 10"/>
          <p:cNvCxnSpPr>
            <a:endCxn id="7" idx="0"/>
          </p:cNvCxnSpPr>
          <p:nvPr/>
        </p:nvCxnSpPr>
        <p:spPr bwMode="auto">
          <a:xfrm>
            <a:off x="6000760" y="857232"/>
            <a:ext cx="1785950" cy="100013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3" name="Прямая соединительная линия 12"/>
          <p:cNvCxnSpPr>
            <a:endCxn id="5" idx="0"/>
          </p:cNvCxnSpPr>
          <p:nvPr/>
        </p:nvCxnSpPr>
        <p:spPr bwMode="auto">
          <a:xfrm rot="5400000">
            <a:off x="2232406" y="1732348"/>
            <a:ext cx="2857520" cy="110728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  <p:cxnSp>
        <p:nvCxnSpPr>
          <p:cNvPr id="15" name="Прямая соединительная линия 14"/>
          <p:cNvCxnSpPr>
            <a:endCxn id="6" idx="0"/>
          </p:cNvCxnSpPr>
          <p:nvPr/>
        </p:nvCxnSpPr>
        <p:spPr bwMode="auto">
          <a:xfrm rot="16200000" flipH="1">
            <a:off x="4429124" y="1643050"/>
            <a:ext cx="2857520" cy="128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cxn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Лікування</a:t>
            </a:r>
            <a:endParaRPr lang="ru-RU" sz="5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5248275"/>
          </a:xfrm>
        </p:spPr>
        <p:txBody>
          <a:bodyPr/>
          <a:lstStyle/>
          <a:p>
            <a:pPr marL="0" indent="534988">
              <a:buNone/>
            </a:pPr>
            <a:r>
              <a:rPr lang="uk-UA" sz="2000" dirty="0" smtClean="0"/>
              <a:t>У відділенні інтенсивної терапії.</a:t>
            </a:r>
          </a:p>
          <a:p>
            <a:pPr marL="357188" indent="-357188"/>
            <a:r>
              <a:rPr lang="uk-UA" sz="2000" dirty="0" smtClean="0"/>
              <a:t>промивання шлунка, кишечника;</a:t>
            </a:r>
          </a:p>
          <a:p>
            <a:pPr marL="357188" indent="-357188"/>
            <a:r>
              <a:rPr lang="uk-UA" sz="2000" dirty="0" err="1" smtClean="0"/>
              <a:t>протиботулічна</a:t>
            </a:r>
            <a:r>
              <a:rPr lang="uk-UA" sz="2000" dirty="0" smtClean="0"/>
              <a:t> антитоксична полівалентна сироватка;</a:t>
            </a:r>
          </a:p>
          <a:p>
            <a:pPr marL="357188" indent="-357188"/>
            <a:r>
              <a:rPr lang="uk-UA" sz="2000" dirty="0" smtClean="0"/>
              <a:t>антибіотики (левоміцетин, </a:t>
            </a:r>
            <a:r>
              <a:rPr lang="uk-UA" sz="2000" dirty="0" err="1" smtClean="0"/>
              <a:t>цефалоспорини</a:t>
            </a:r>
            <a:r>
              <a:rPr lang="uk-UA" sz="2000" dirty="0" smtClean="0"/>
              <a:t>);</a:t>
            </a:r>
          </a:p>
          <a:p>
            <a:pPr marL="357188" indent="-357188"/>
            <a:r>
              <a:rPr lang="uk-UA" sz="2000" dirty="0" smtClean="0"/>
              <a:t>дезінтоксикація (глюкозо-сольові, </a:t>
            </a:r>
            <a:r>
              <a:rPr lang="uk-UA" sz="2000" dirty="0" err="1" smtClean="0"/>
              <a:t>полііонні</a:t>
            </a:r>
            <a:r>
              <a:rPr lang="uk-UA" sz="2000" dirty="0" smtClean="0"/>
              <a:t> розчини);</a:t>
            </a:r>
          </a:p>
          <a:p>
            <a:pPr marL="357188" indent="-357188"/>
            <a:r>
              <a:rPr lang="uk-UA" sz="2000" dirty="0" err="1" smtClean="0"/>
              <a:t>глюкокортикостероїди</a:t>
            </a:r>
            <a:r>
              <a:rPr lang="ru-RU" sz="2000" dirty="0" smtClean="0"/>
              <a:t>;</a:t>
            </a:r>
          </a:p>
          <a:p>
            <a:pPr marL="357188" indent="-357188"/>
            <a:r>
              <a:rPr lang="uk-UA" sz="2000" dirty="0" smtClean="0"/>
              <a:t>кордіамін, строфантин;</a:t>
            </a:r>
          </a:p>
          <a:p>
            <a:pPr marL="357188" indent="-357188"/>
            <a:r>
              <a:rPr lang="uk-UA" sz="2000" dirty="0" smtClean="0"/>
              <a:t>вітаміни групи В,С;</a:t>
            </a:r>
          </a:p>
          <a:p>
            <a:pPr marL="357188" indent="-357188"/>
            <a:r>
              <a:rPr lang="uk-UA" sz="2000" dirty="0" err="1" smtClean="0"/>
              <a:t>рибоксин</a:t>
            </a:r>
            <a:r>
              <a:rPr lang="uk-UA" sz="2000" dirty="0" smtClean="0"/>
              <a:t>, АТФ, </a:t>
            </a:r>
            <a:r>
              <a:rPr lang="uk-UA" sz="2000" dirty="0" err="1" smtClean="0"/>
              <a:t>кокарбоксилаза</a:t>
            </a:r>
            <a:r>
              <a:rPr lang="uk-UA" sz="2000" dirty="0" smtClean="0"/>
              <a:t>;</a:t>
            </a:r>
          </a:p>
          <a:p>
            <a:pPr marL="357188" indent="-357188"/>
            <a:r>
              <a:rPr lang="uk-UA" sz="2000" dirty="0" smtClean="0"/>
              <a:t>прозерин, стрихнін;</a:t>
            </a:r>
          </a:p>
          <a:p>
            <a:pPr marL="357188" indent="-357188"/>
            <a:r>
              <a:rPr lang="uk-UA" sz="2000" dirty="0" err="1" smtClean="0"/>
              <a:t>плазмол</a:t>
            </a:r>
            <a:r>
              <a:rPr lang="uk-UA" sz="2000" dirty="0" smtClean="0"/>
              <a:t>, алое;</a:t>
            </a:r>
          </a:p>
          <a:p>
            <a:pPr marL="357188" indent="-357188"/>
            <a:r>
              <a:rPr lang="uk-UA" sz="2000" dirty="0" err="1" smtClean="0"/>
              <a:t>ентеросорбенти</a:t>
            </a:r>
            <a:r>
              <a:rPr lang="uk-UA" sz="2000" dirty="0" smtClean="0"/>
              <a:t>;</a:t>
            </a:r>
          </a:p>
          <a:p>
            <a:pPr marL="357188" indent="-357188"/>
            <a:r>
              <a:rPr lang="uk-UA" sz="2000" dirty="0" err="1" smtClean="0"/>
              <a:t>антигістамінні</a:t>
            </a:r>
            <a:r>
              <a:rPr lang="uk-UA" sz="2000" dirty="0" smtClean="0"/>
              <a:t>;</a:t>
            </a:r>
          </a:p>
          <a:p>
            <a:pPr marL="357188" indent="-357188"/>
            <a:r>
              <a:rPr lang="uk-UA" sz="2000" dirty="0" err="1" smtClean="0"/>
              <a:t>оксигенація</a:t>
            </a:r>
            <a:r>
              <a:rPr lang="uk-UA" sz="2000" dirty="0" smtClean="0"/>
              <a:t>, ШВЛ.</a:t>
            </a:r>
            <a:endParaRPr lang="uk-UA" sz="2500" dirty="0" smtClean="0"/>
          </a:p>
        </p:txBody>
      </p:sp>
      <p:pic>
        <p:nvPicPr>
          <p:cNvPr id="4098" name="Picture 2" descr="C:\Documents and Settings\Metod2\Рабочий стол\Новая папка\5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0"/>
            <a:ext cx="2571736" cy="1819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01" name="Picture 5" descr="C:\Documents and Settings\Metod2\Рабочий стол\Новая папка\botulizm_sivorot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4786322"/>
            <a:ext cx="1586121" cy="1423984"/>
          </a:xfrm>
          <a:prstGeom prst="rect">
            <a:avLst/>
          </a:prstGeom>
          <a:noFill/>
        </p:spPr>
      </p:pic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5000628" y="6215082"/>
            <a:ext cx="400052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tabLst/>
              <a:defRPr/>
            </a:pPr>
            <a:r>
              <a:rPr kumimoji="0" lang="uk-UA" sz="20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Протиботулінічна</a:t>
            </a:r>
            <a:r>
              <a:rPr kumimoji="0" lang="uk-UA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сироватка</a:t>
            </a:r>
            <a:endParaRPr kumimoji="0" lang="ru-RU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9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9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900"/>
                            </p:stCondLst>
                            <p:childTnLst>
                              <p:par>
                                <p:cTn id="4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4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900"/>
                            </p:stCondLst>
                            <p:childTnLst>
                              <p:par>
                                <p:cTn id="5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400"/>
                            </p:stCondLst>
                            <p:childTnLst>
                              <p:par>
                                <p:cTn id="6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900"/>
                            </p:stCondLst>
                            <p:childTnLst>
                              <p:par>
                                <p:cTn id="6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400"/>
                            </p:stCondLst>
                            <p:childTnLst>
                              <p:par>
                                <p:cTn id="7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900"/>
                            </p:stCondLst>
                            <p:childTnLst>
                              <p:par>
                                <p:cTn id="7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400"/>
                            </p:stCondLst>
                            <p:childTnLst>
                              <p:par>
                                <p:cTn id="8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900"/>
                            </p:stCondLst>
                            <p:childTnLst>
                              <p:par>
                                <p:cTn id="8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5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Профілактика</a:t>
            </a:r>
            <a:endParaRPr lang="ru-RU" sz="45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85720" y="1500174"/>
            <a:ext cx="2714644" cy="107157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Дотримання правил приготування харчових продуктів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571736" y="4857760"/>
            <a:ext cx="1714512" cy="13573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Запобігання забруднення землею сировини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7000892" y="1643050"/>
            <a:ext cx="1857388" cy="11430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Тривала стерилізація консервів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285852" y="3143248"/>
            <a:ext cx="2214578" cy="10001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Бракування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бомбажних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консервів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143504" y="4857760"/>
            <a:ext cx="2000264" cy="100013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Санітарно-освітня робота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286512" y="3214686"/>
            <a:ext cx="2000264" cy="13573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Імунізація групи ризику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ботулінічним</a:t>
            </a: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анатоксином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22" name="Прямая соединительная линия 21"/>
          <p:cNvCxnSpPr>
            <a:endCxn id="4" idx="0"/>
          </p:cNvCxnSpPr>
          <p:nvPr/>
        </p:nvCxnSpPr>
        <p:spPr bwMode="auto">
          <a:xfrm rot="10800000" flipV="1">
            <a:off x="1643042" y="928670"/>
            <a:ext cx="1714512" cy="57150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4" name="Прямая соединительная линия 23"/>
          <p:cNvCxnSpPr>
            <a:endCxn id="6" idx="0"/>
          </p:cNvCxnSpPr>
          <p:nvPr/>
        </p:nvCxnSpPr>
        <p:spPr bwMode="auto">
          <a:xfrm>
            <a:off x="6572264" y="928670"/>
            <a:ext cx="1357322" cy="71438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6" name="Прямая соединительная линия 25"/>
          <p:cNvCxnSpPr>
            <a:endCxn id="7" idx="0"/>
          </p:cNvCxnSpPr>
          <p:nvPr/>
        </p:nvCxnSpPr>
        <p:spPr bwMode="auto">
          <a:xfrm rot="5400000">
            <a:off x="2268126" y="982250"/>
            <a:ext cx="2286014" cy="203598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29" name="Прямая соединительная линия 28"/>
          <p:cNvCxnSpPr>
            <a:endCxn id="9" idx="0"/>
          </p:cNvCxnSpPr>
          <p:nvPr/>
        </p:nvCxnSpPr>
        <p:spPr bwMode="auto">
          <a:xfrm rot="16200000" flipH="1">
            <a:off x="5143504" y="1071546"/>
            <a:ext cx="2286016" cy="200026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31" name="Прямая соединительная линия 30"/>
          <p:cNvCxnSpPr>
            <a:endCxn id="5" idx="0"/>
          </p:cNvCxnSpPr>
          <p:nvPr/>
        </p:nvCxnSpPr>
        <p:spPr bwMode="auto">
          <a:xfrm rot="5400000">
            <a:off x="2071670" y="2214554"/>
            <a:ext cx="4000528" cy="128588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33" name="Прямая соединительная линия 32"/>
          <p:cNvCxnSpPr>
            <a:endCxn id="8" idx="0"/>
          </p:cNvCxnSpPr>
          <p:nvPr/>
        </p:nvCxnSpPr>
        <p:spPr bwMode="auto">
          <a:xfrm rot="16200000" flipH="1">
            <a:off x="3571868" y="2285992"/>
            <a:ext cx="4000528" cy="114300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pic>
        <p:nvPicPr>
          <p:cNvPr id="5122" name="Picture 2" descr="C:\Documents and Settings\Metod2\Рабочий стол\Новая папка\5c00b93b551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58" y="4784761"/>
            <a:ext cx="1643042" cy="20732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52400"/>
            <a:ext cx="8643998" cy="563563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31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Заходи при вживанні підозрілого продукту:</a:t>
            </a:r>
            <a:endParaRPr lang="ru-RU" sz="31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25292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uk-UA" sz="3000" dirty="0" smtClean="0"/>
              <a:t>Промити шлунок</a:t>
            </a:r>
          </a:p>
          <a:p>
            <a:pPr>
              <a:lnSpc>
                <a:spcPct val="150000"/>
              </a:lnSpc>
            </a:pPr>
            <a:r>
              <a:rPr lang="uk-UA" sz="3000" dirty="0" smtClean="0"/>
              <a:t>Призначити </a:t>
            </a:r>
            <a:r>
              <a:rPr lang="uk-UA" sz="3000" dirty="0" err="1" smtClean="0"/>
              <a:t>ентеросорбенти</a:t>
            </a:r>
            <a:endParaRPr lang="uk-UA" sz="3000" dirty="0" smtClean="0"/>
          </a:p>
          <a:p>
            <a:pPr>
              <a:lnSpc>
                <a:spcPct val="150000"/>
              </a:lnSpc>
            </a:pPr>
            <a:r>
              <a:rPr lang="uk-UA" sz="3000" dirty="0" smtClean="0"/>
              <a:t>Ввести з профілактичною метою </a:t>
            </a:r>
            <a:r>
              <a:rPr lang="uk-UA" sz="3000" dirty="0" err="1" smtClean="0"/>
              <a:t>протиботулінічну</a:t>
            </a:r>
            <a:r>
              <a:rPr lang="uk-UA" sz="3000" dirty="0" smtClean="0"/>
              <a:t> сироватку.</a:t>
            </a:r>
            <a:endParaRPr lang="ru-RU" sz="3000" dirty="0"/>
          </a:p>
        </p:txBody>
      </p:sp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229600" cy="3924311"/>
          </a:xfrm>
        </p:spPr>
        <p:txBody>
          <a:bodyPr/>
          <a:lstStyle/>
          <a:p>
            <a:pPr marL="0" indent="542925">
              <a:buNone/>
            </a:pPr>
            <a:r>
              <a:rPr lang="uk-UA" sz="3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Ботулізм –</a:t>
            </a:r>
            <a:r>
              <a:rPr lang="uk-UA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3000" dirty="0" smtClean="0"/>
              <a:t>гостра інфекційна хвороба, яка характеризується тяжким ураженням ЦНС, переважно довгастого та спинного мозку, порушеннями зору, мови, ковтання, загальною м'язовою слабкістю.</a:t>
            </a:r>
            <a:endParaRPr lang="ru-RU" sz="3000" dirty="0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5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Етіологія</a:t>
            </a:r>
            <a:endParaRPr lang="ru-RU" sz="45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285720" y="2786058"/>
            <a:ext cx="2214578" cy="157163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Збудник – </a:t>
            </a:r>
            <a:r>
              <a:rPr kumimoji="0" lang="en-US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Clostridium</a:t>
            </a:r>
            <a:r>
              <a:rPr kumimoji="0" lang="en-US" sz="30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kumimoji="0" lang="en-US" sz="3000" b="0" i="0" u="none" strike="noStrike" cap="none" normalizeH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botulinum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000364" y="1643050"/>
            <a:ext cx="5857916" cy="57150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sz="3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Гр</a:t>
            </a:r>
            <a:r>
              <a:rPr lang="uk-UA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+ виділяє екзотоксин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3000364" y="2500306"/>
            <a:ext cx="5857916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Анаероб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3000364" y="3429000"/>
            <a:ext cx="5857916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Спорова форма стійка у зовнішньому середовищі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000364" y="4714884"/>
            <a:ext cx="5857916" cy="64294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0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Вегетативна форма малостійка</a:t>
            </a:r>
            <a:endParaRPr kumimoji="0" lang="ru-RU" sz="30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cxnSp>
        <p:nvCxnSpPr>
          <p:cNvPr id="11" name="Прямая соединительная линия 10"/>
          <p:cNvCxnSpPr>
            <a:stCxn id="5" idx="1"/>
            <a:endCxn id="4" idx="3"/>
          </p:cNvCxnSpPr>
          <p:nvPr/>
        </p:nvCxnSpPr>
        <p:spPr bwMode="auto">
          <a:xfrm rot="10800000" flipV="1">
            <a:off x="2500298" y="1928802"/>
            <a:ext cx="500066" cy="16430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3" name="Прямая соединительная линия 12"/>
          <p:cNvCxnSpPr>
            <a:endCxn id="8" idx="1"/>
          </p:cNvCxnSpPr>
          <p:nvPr/>
        </p:nvCxnSpPr>
        <p:spPr bwMode="auto">
          <a:xfrm rot="16200000" flipH="1">
            <a:off x="2018092" y="4054082"/>
            <a:ext cx="1464479" cy="50006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5" name="Прямая соединительная линия 14"/>
          <p:cNvCxnSpPr>
            <a:stCxn id="6" idx="1"/>
            <a:endCxn id="4" idx="3"/>
          </p:cNvCxnSpPr>
          <p:nvPr/>
        </p:nvCxnSpPr>
        <p:spPr bwMode="auto">
          <a:xfrm rot="10800000" flipV="1">
            <a:off x="2500298" y="2821776"/>
            <a:ext cx="500066" cy="75009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  <p:cxnSp>
        <p:nvCxnSpPr>
          <p:cNvPr id="17" name="Прямая соединительная линия 16"/>
          <p:cNvCxnSpPr>
            <a:endCxn id="7" idx="1"/>
          </p:cNvCxnSpPr>
          <p:nvPr/>
        </p:nvCxnSpPr>
        <p:spPr bwMode="auto">
          <a:xfrm>
            <a:off x="2500298" y="3571876"/>
            <a:ext cx="500066" cy="32147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cxnSp>
    </p:spTree>
  </p:cSld>
  <p:clrMapOvr>
    <a:masterClrMapping/>
  </p:clrMapOvr>
  <p:transition>
    <p:cover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"/>
                            </p:stCondLst>
                            <p:childTnLst>
                              <p:par>
                                <p:cTn id="1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9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4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900"/>
                            </p:stCondLst>
                            <p:childTnLst>
                              <p:par>
                                <p:cTn id="3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400"/>
                            </p:stCondLst>
                            <p:childTnLst>
                              <p:par>
                                <p:cTn id="3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900"/>
                            </p:stCondLst>
                            <p:childTnLst>
                              <p:par>
                                <p:cTn id="3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4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Епідеміологія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1000100" y="1214422"/>
            <a:ext cx="3571900" cy="5715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Резервуар інфекції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 bwMode="auto">
          <a:xfrm>
            <a:off x="4857752" y="1214422"/>
            <a:ext cx="4000528" cy="5715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травоїдні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тварини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642910" y="2143116"/>
            <a:ext cx="2214578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Шляхи передачі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 bwMode="auto">
          <a:xfrm>
            <a:off x="3500430" y="2143116"/>
            <a:ext cx="2714644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харчовий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6643702" y="2143116"/>
            <a:ext cx="2000264" cy="50006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рановий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428992" y="3000372"/>
            <a:ext cx="2857520" cy="857256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Консерви, гриби, м’ясо, овочі, ковбаси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3428992" y="4286256"/>
            <a:ext cx="2857520" cy="57150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В'ялена риба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571604" y="5500702"/>
            <a:ext cx="2286016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Сезонність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літньо-осіння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5786446" y="5500702"/>
            <a:ext cx="2714644" cy="714380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Імунітет</a:t>
            </a:r>
            <a:r>
              <a:rPr kumimoji="0" lang="uk-UA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стійкий, </a:t>
            </a:r>
            <a:r>
              <a:rPr kumimoji="0" lang="uk-UA" sz="2000" b="0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типоспецифічний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6" name="Прямая соединительная линия 15"/>
          <p:cNvCxnSpPr>
            <a:endCxn id="7" idx="0"/>
          </p:cNvCxnSpPr>
          <p:nvPr/>
        </p:nvCxnSpPr>
        <p:spPr bwMode="auto">
          <a:xfrm rot="5400000">
            <a:off x="4214810" y="1500174"/>
            <a:ext cx="1285884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Прямая соединительная линия 18"/>
          <p:cNvCxnSpPr>
            <a:stCxn id="6" idx="3"/>
            <a:endCxn id="7" idx="1"/>
          </p:cNvCxnSpPr>
          <p:nvPr/>
        </p:nvCxnSpPr>
        <p:spPr bwMode="auto">
          <a:xfrm>
            <a:off x="2857488" y="2393149"/>
            <a:ext cx="64294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Прямая соединительная линия 20"/>
          <p:cNvCxnSpPr>
            <a:stCxn id="7" idx="3"/>
            <a:endCxn id="8" idx="1"/>
          </p:cNvCxnSpPr>
          <p:nvPr/>
        </p:nvCxnSpPr>
        <p:spPr bwMode="auto">
          <a:xfrm>
            <a:off x="6215074" y="2393149"/>
            <a:ext cx="42862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Прямая соединительная линия 22"/>
          <p:cNvCxnSpPr>
            <a:stCxn id="7" idx="2"/>
            <a:endCxn id="9" idx="0"/>
          </p:cNvCxnSpPr>
          <p:nvPr/>
        </p:nvCxnSpPr>
        <p:spPr bwMode="auto">
          <a:xfrm rot="5400000">
            <a:off x="4679157" y="2821777"/>
            <a:ext cx="35719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Прямая соединительная линия 24"/>
          <p:cNvCxnSpPr>
            <a:stCxn id="9" idx="2"/>
            <a:endCxn id="10" idx="0"/>
          </p:cNvCxnSpPr>
          <p:nvPr/>
        </p:nvCxnSpPr>
        <p:spPr bwMode="auto">
          <a:xfrm rot="5400000">
            <a:off x="4643438" y="4071942"/>
            <a:ext cx="428628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Прямая соединительная линия 26"/>
          <p:cNvCxnSpPr>
            <a:stCxn id="10" idx="2"/>
          </p:cNvCxnSpPr>
          <p:nvPr/>
        </p:nvCxnSpPr>
        <p:spPr bwMode="auto">
          <a:xfrm rot="5400000">
            <a:off x="4714876" y="5000636"/>
            <a:ext cx="285752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Прямая соединительная линия 28"/>
          <p:cNvCxnSpPr>
            <a:endCxn id="11" idx="0"/>
          </p:cNvCxnSpPr>
          <p:nvPr/>
        </p:nvCxnSpPr>
        <p:spPr bwMode="auto">
          <a:xfrm rot="10800000" flipV="1">
            <a:off x="2714612" y="5143512"/>
            <a:ext cx="2143140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/>
          <p:cNvCxnSpPr>
            <a:endCxn id="12" idx="0"/>
          </p:cNvCxnSpPr>
          <p:nvPr/>
        </p:nvCxnSpPr>
        <p:spPr bwMode="auto">
          <a:xfrm>
            <a:off x="4857752" y="5143512"/>
            <a:ext cx="2286016" cy="35719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5" name="Прямая соединительная линия 34"/>
          <p:cNvCxnSpPr/>
          <p:nvPr/>
        </p:nvCxnSpPr>
        <p:spPr bwMode="auto">
          <a:xfrm>
            <a:off x="4143372" y="1500174"/>
            <a:ext cx="1214446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Metod2\Рабочий стол\c850195584b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00108"/>
            <a:ext cx="3714776" cy="2919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Documents and Settings\Metod2\Рабочий стол\Новая папка\1_1_~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22444" y="1142985"/>
            <a:ext cx="2200261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C:\Documents and Settings\Metod2\Рабочий стол\Новая папка\1187030450404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4143380"/>
            <a:ext cx="1643074" cy="2351156"/>
          </a:xfrm>
          <a:prstGeom prst="rect">
            <a:avLst/>
          </a:prstGeom>
          <a:noFill/>
        </p:spPr>
      </p:pic>
      <p:pic>
        <p:nvPicPr>
          <p:cNvPr id="3077" name="Picture 5" descr="C:\Documents and Settings\Metod2\Рабочий стол\Новая папка\tradeboard9YtnCh_img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143380"/>
            <a:ext cx="3220217" cy="24532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uk-UA" sz="4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Патогенез</a:t>
            </a:r>
            <a:endParaRPr lang="ru-RU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500034" y="1928802"/>
            <a:ext cx="2000264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Ботулоксин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3000364" y="1928802"/>
            <a:ext cx="3143272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Травний канал,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000" dirty="0" smtClean="0">
                <a:latin typeface="Arial" charset="0"/>
              </a:rPr>
              <a:t>всмоктування в кров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6715140" y="1928802"/>
            <a:ext cx="2214578" cy="7143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Спинний</a:t>
            </a:r>
            <a:r>
              <a:rPr lang="uk-UA" sz="2000" dirty="0" smtClean="0">
                <a:latin typeface="Arial" charset="0"/>
              </a:rPr>
              <a:t>, довгастий мозок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6715140" y="3000372"/>
            <a:ext cx="1785950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Враження </a:t>
            </a:r>
            <a:r>
              <a:rPr kumimoji="0" lang="uk-UA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мотонейронів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6715140" y="4214818"/>
            <a:ext cx="1714512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Пригнічення тканинного дихання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6715140" y="5429264"/>
            <a:ext cx="2214578" cy="92869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Бульбарні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та </a:t>
            </a:r>
            <a:r>
              <a:rPr kumimoji="0" lang="uk-UA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офтальмоплегічні</a:t>
            </a:r>
            <a:r>
              <a:rPr kumimoji="0" lang="uk-UA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розлади</a:t>
            </a:r>
            <a:endParaRPr kumimoji="0" lang="ru-RU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Прямая со стрелкой 10"/>
          <p:cNvCxnSpPr>
            <a:stCxn id="4" idx="3"/>
          </p:cNvCxnSpPr>
          <p:nvPr/>
        </p:nvCxnSpPr>
        <p:spPr bwMode="auto">
          <a:xfrm>
            <a:off x="2500298" y="2285992"/>
            <a:ext cx="500066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Прямая со стрелкой 12"/>
          <p:cNvCxnSpPr>
            <a:stCxn id="5" idx="3"/>
            <a:endCxn id="6" idx="1"/>
          </p:cNvCxnSpPr>
          <p:nvPr/>
        </p:nvCxnSpPr>
        <p:spPr bwMode="auto">
          <a:xfrm>
            <a:off x="6143636" y="2285992"/>
            <a:ext cx="57150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Прямая со стрелкой 14"/>
          <p:cNvCxnSpPr/>
          <p:nvPr/>
        </p:nvCxnSpPr>
        <p:spPr bwMode="auto">
          <a:xfrm rot="5400000">
            <a:off x="7394595" y="4035429"/>
            <a:ext cx="278608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Прямая со стрелкой 16"/>
          <p:cNvCxnSpPr>
            <a:endCxn id="7" idx="3"/>
          </p:cNvCxnSpPr>
          <p:nvPr/>
        </p:nvCxnSpPr>
        <p:spPr bwMode="auto">
          <a:xfrm rot="10800000" flipV="1">
            <a:off x="8501090" y="3428999"/>
            <a:ext cx="285752" cy="35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Прямая со стрелкой 21"/>
          <p:cNvCxnSpPr>
            <a:endCxn id="8" idx="3"/>
          </p:cNvCxnSpPr>
          <p:nvPr/>
        </p:nvCxnSpPr>
        <p:spPr bwMode="auto">
          <a:xfrm rot="10800000" flipV="1">
            <a:off x="8429652" y="4643445"/>
            <a:ext cx="357190" cy="3571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45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Клініка</a:t>
            </a:r>
            <a:endParaRPr lang="ru-RU" sz="45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429684" cy="5786477"/>
          </a:xfrm>
        </p:spPr>
        <p:txBody>
          <a:bodyPr/>
          <a:lstStyle/>
          <a:p>
            <a:pPr marL="0" indent="534988">
              <a:buNone/>
            </a:pPr>
            <a:r>
              <a:rPr lang="uk-UA" dirty="0" smtClean="0"/>
              <a:t> </a:t>
            </a:r>
            <a:r>
              <a:rPr lang="uk-UA" sz="2300" dirty="0" smtClean="0"/>
              <a:t>Інкубаційний період від декількох годин до 10 діб.</a:t>
            </a:r>
          </a:p>
          <a:p>
            <a:pPr marL="0" indent="534988"/>
            <a:r>
              <a:rPr lang="uk-UA" sz="2300" dirty="0" smtClean="0"/>
              <a:t>Головний біль;</a:t>
            </a:r>
          </a:p>
          <a:p>
            <a:pPr marL="0" indent="534988"/>
            <a:r>
              <a:rPr lang="uk-UA" sz="2300" dirty="0" smtClean="0"/>
              <a:t>запаморочення;</a:t>
            </a:r>
          </a:p>
          <a:p>
            <a:pPr marL="0" indent="534988"/>
            <a:r>
              <a:rPr lang="uk-UA" sz="2300" dirty="0" smtClean="0"/>
              <a:t>виражена м'язова слабкість;</a:t>
            </a:r>
          </a:p>
          <a:p>
            <a:pPr marL="0" indent="534988"/>
            <a:r>
              <a:rPr lang="en-US" sz="2300" dirty="0" smtClean="0"/>
              <a:t>t</a:t>
            </a:r>
            <a:r>
              <a:rPr lang="uk-UA" sz="2300" dirty="0" smtClean="0"/>
              <a:t> нормальна;</a:t>
            </a:r>
          </a:p>
          <a:p>
            <a:pPr marL="0" indent="534988"/>
            <a:r>
              <a:rPr lang="uk-UA" sz="2300" dirty="0" smtClean="0"/>
              <a:t>диспепсія (нудота, блювання, метеоризм, </a:t>
            </a:r>
            <a:r>
              <a:rPr lang="uk-UA" sz="2300" dirty="0" err="1" smtClean="0"/>
              <a:t>пронос-закреп</a:t>
            </a:r>
            <a:r>
              <a:rPr lang="uk-UA" sz="2300" dirty="0" smtClean="0"/>
              <a:t>, біль в </a:t>
            </a:r>
            <a:r>
              <a:rPr lang="uk-UA" sz="2300" dirty="0" err="1" smtClean="0"/>
              <a:t>епігастрії</a:t>
            </a:r>
            <a:r>
              <a:rPr lang="uk-UA" sz="2300" dirty="0" smtClean="0"/>
              <a:t>);</a:t>
            </a:r>
          </a:p>
          <a:p>
            <a:pPr marL="0" indent="534988"/>
            <a:r>
              <a:rPr lang="uk-UA" sz="2300" dirty="0" smtClean="0"/>
              <a:t>розлади мови;</a:t>
            </a:r>
          </a:p>
          <a:p>
            <a:pPr marL="0" indent="534988"/>
            <a:r>
              <a:rPr lang="uk-UA" sz="2300" dirty="0" smtClean="0"/>
              <a:t>розлади ковтання;</a:t>
            </a:r>
          </a:p>
          <a:p>
            <a:pPr marL="0" indent="534988"/>
            <a:r>
              <a:rPr lang="uk-UA" sz="2300" dirty="0" smtClean="0"/>
              <a:t>розлади зору (сітка, туман, </a:t>
            </a:r>
            <a:r>
              <a:rPr lang="uk-UA" sz="2300" dirty="0" err="1" smtClean="0"/>
              <a:t>диплопія</a:t>
            </a:r>
            <a:r>
              <a:rPr lang="uk-UA" sz="2300" dirty="0" smtClean="0"/>
              <a:t>, птоз, мідріаз, страбізм, анізокорія);</a:t>
            </a:r>
          </a:p>
          <a:p>
            <a:pPr marL="0" indent="534988"/>
            <a:r>
              <a:rPr lang="uk-UA" sz="2300" dirty="0" smtClean="0"/>
              <a:t>порушення з боку дихальної системи;</a:t>
            </a:r>
          </a:p>
          <a:p>
            <a:pPr marL="0" indent="534988"/>
            <a:r>
              <a:rPr lang="uk-UA" sz="2300" dirty="0" smtClean="0"/>
              <a:t>порушення з боку серцево-судинної системи.</a:t>
            </a:r>
            <a:endParaRPr lang="ru-RU" sz="2300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500"/>
                            </p:stCondLst>
                            <p:childTnLst>
                              <p:par>
                                <p:cTn id="6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0"/>
                            </p:stCondLst>
                            <p:childTnLst>
                              <p:par>
                                <p:cTn id="8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7000"/>
                            </p:stCondLst>
                            <p:childTnLst>
                              <p:par>
                                <p:cTn id="93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COLLEGE\PREDMET\INFEKZIA\СКОРОХОД\Атлас\Ботулизм\Ботулизм. Тяжелое течение. Полная наружная и внутренняя офтальмоплег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4429132"/>
            <a:ext cx="2627313" cy="1804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1" name="Picture 3" descr="D:\COLLEGE\PREDMET\INFEKZIA\СКОРОХОД\Атлас\Ботулизм\Ботулизм. Тяжелое течение. Полный птоз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7479">
            <a:off x="5500694" y="1785926"/>
            <a:ext cx="2693987" cy="3352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2" name="Picture 4" descr="D:\COLLEGE\PREDMET\INFEKZIA\СКОРОХОД\Атлас\Ботулизм\Ботулизм. Тяжелое течение. Сухой, покрытый белым налетом, тугоподвижный язы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000108"/>
            <a:ext cx="3249613" cy="2414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572132" y="5286388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smtClean="0"/>
              <a:t>Тяжкий </a:t>
            </a:r>
            <a:r>
              <a:rPr lang="ru-RU" dirty="0" err="1" smtClean="0"/>
              <a:t>перебіг</a:t>
            </a:r>
            <a:r>
              <a:rPr lang="ru-RU" dirty="0" smtClean="0"/>
              <a:t>. Птоз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6286520"/>
            <a:ext cx="1055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 err="1" smtClean="0"/>
              <a:t>Мідріаз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42844" y="3429000"/>
            <a:ext cx="471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Тяжкий </a:t>
            </a:r>
            <a:r>
              <a:rPr lang="ru-RU" dirty="0" err="1" smtClean="0"/>
              <a:t>перебіг</a:t>
            </a:r>
            <a:r>
              <a:rPr lang="ru-RU" dirty="0" smtClean="0"/>
              <a:t>. </a:t>
            </a:r>
          </a:p>
          <a:p>
            <a:pPr algn="ctr"/>
            <a:r>
              <a:rPr lang="ru-RU" dirty="0" err="1" smtClean="0"/>
              <a:t>Сухий</a:t>
            </a:r>
            <a:r>
              <a:rPr lang="ru-RU" dirty="0" smtClean="0"/>
              <a:t>, </a:t>
            </a:r>
            <a:r>
              <a:rPr lang="ru-RU" dirty="0" err="1" smtClean="0"/>
              <a:t>вкритий</a:t>
            </a:r>
            <a:r>
              <a:rPr lang="ru-RU" dirty="0" smtClean="0"/>
              <a:t> </a:t>
            </a:r>
            <a:r>
              <a:rPr lang="ru-RU" dirty="0" err="1" smtClean="0"/>
              <a:t>білим</a:t>
            </a:r>
            <a:r>
              <a:rPr lang="ru-RU" dirty="0" smtClean="0"/>
              <a:t> </a:t>
            </a:r>
            <a:r>
              <a:rPr lang="ru-RU" dirty="0" err="1" smtClean="0"/>
              <a:t>нальотом</a:t>
            </a:r>
            <a:r>
              <a:rPr lang="ru-RU" dirty="0" smtClean="0"/>
              <a:t>, </a:t>
            </a:r>
            <a:r>
              <a:rPr lang="ru-RU" dirty="0" err="1" smtClean="0"/>
              <a:t>язик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5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Дихальна система</a:t>
            </a:r>
            <a:endParaRPr lang="ru-RU" sz="5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401080" cy="4824426"/>
          </a:xfrm>
        </p:spPr>
        <p:txBody>
          <a:bodyPr/>
          <a:lstStyle/>
          <a:p>
            <a:r>
              <a:rPr lang="uk-UA" sz="3500" dirty="0" smtClean="0"/>
              <a:t>Зниження </a:t>
            </a:r>
            <a:r>
              <a:rPr lang="uk-UA" sz="3500" dirty="0" err="1" smtClean="0"/>
              <a:t>кашльового</a:t>
            </a:r>
            <a:r>
              <a:rPr lang="uk-UA" sz="3500" dirty="0" smtClean="0"/>
              <a:t> рефлексу;</a:t>
            </a:r>
          </a:p>
          <a:p>
            <a:r>
              <a:rPr lang="uk-UA" sz="3500" dirty="0" smtClean="0"/>
              <a:t>відчуття нестачі повітря;</a:t>
            </a:r>
          </a:p>
          <a:p>
            <a:r>
              <a:rPr lang="uk-UA" sz="3500" dirty="0" smtClean="0"/>
              <a:t>задишка;</a:t>
            </a:r>
          </a:p>
          <a:p>
            <a:r>
              <a:rPr lang="uk-UA" sz="3500" dirty="0" smtClean="0"/>
              <a:t>відчуття стиснення у грудях;</a:t>
            </a:r>
          </a:p>
          <a:p>
            <a:r>
              <a:rPr lang="uk-UA" sz="3500" dirty="0" smtClean="0"/>
              <a:t>порушення ритму дихання (або апное);</a:t>
            </a:r>
          </a:p>
          <a:p>
            <a:r>
              <a:rPr lang="uk-UA" sz="3500" dirty="0" err="1" smtClean="0"/>
              <a:t>тахіпное</a:t>
            </a:r>
            <a:r>
              <a:rPr lang="uk-UA" sz="3500" dirty="0" smtClean="0"/>
              <a:t>.</a:t>
            </a:r>
            <a:endParaRPr lang="ru-RU" sz="3500" dirty="0"/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500"/>
                            </p:stCondLst>
                            <p:childTnLst>
                              <p:par>
                                <p:cTn id="54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sample">
  <a:themeElements>
    <a:clrScheme name="sample 1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1DB3AC"/>
      </a:accent2>
      <a:accent3>
        <a:srgbClr val="FFFFFF"/>
      </a:accent3>
      <a:accent4>
        <a:srgbClr val="174578"/>
      </a:accent4>
      <a:accent5>
        <a:srgbClr val="ABCAE9"/>
      </a:accent5>
      <a:accent6>
        <a:srgbClr val="19A29B"/>
      </a:accent6>
      <a:hlink>
        <a:srgbClr val="9999FF"/>
      </a:hlink>
      <a:folHlink>
        <a:srgbClr val="969696"/>
      </a:folHlink>
    </a:clrScheme>
    <a:fontScheme name="samp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mple 1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1DB3AC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19A29B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2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Яркая">
    <a:dk1>
      <a:sysClr val="windowText" lastClr="000000"/>
    </a:dk1>
    <a:lt1>
      <a:sysClr val="window" lastClr="FFFFFF"/>
    </a:lt1>
    <a:dk2>
      <a:srgbClr val="666666"/>
    </a:dk2>
    <a:lt2>
      <a:srgbClr val="D2D2D2"/>
    </a:lt2>
    <a:accent1>
      <a:srgbClr val="FF388C"/>
    </a:accent1>
    <a:accent2>
      <a:srgbClr val="E40059"/>
    </a:accent2>
    <a:accent3>
      <a:srgbClr val="9C007F"/>
    </a:accent3>
    <a:accent4>
      <a:srgbClr val="68007F"/>
    </a:accent4>
    <a:accent5>
      <a:srgbClr val="005BD3"/>
    </a:accent5>
    <a:accent6>
      <a:srgbClr val="00349E"/>
    </a:accent6>
    <a:hlink>
      <a:srgbClr val="17BBFD"/>
    </a:hlink>
    <a:folHlink>
      <a:srgbClr val="FF79C2"/>
    </a:folHlink>
  </a:clrScheme>
</a:themeOverride>
</file>

<file path=ppt/theme/themeOverride10.xml><?xml version="1.0" encoding="utf-8"?>
<a:themeOverride xmlns:a="http://schemas.openxmlformats.org/drawingml/2006/main">
  <a:clrScheme name="Модульная">
    <a:dk1>
      <a:sysClr val="windowText" lastClr="000000"/>
    </a:dk1>
    <a:lt1>
      <a:sysClr val="window" lastClr="FFFFFF"/>
    </a:lt1>
    <a:dk2>
      <a:srgbClr val="5A6378"/>
    </a:dk2>
    <a:lt2>
      <a:srgbClr val="D4D4D6"/>
    </a:lt2>
    <a:accent1>
      <a:srgbClr val="F0AD00"/>
    </a:accent1>
    <a:accent2>
      <a:srgbClr val="60B5CC"/>
    </a:accent2>
    <a:accent3>
      <a:srgbClr val="E66C7D"/>
    </a:accent3>
    <a:accent4>
      <a:srgbClr val="6BB76D"/>
    </a:accent4>
    <a:accent5>
      <a:srgbClr val="E88651"/>
    </a:accent5>
    <a:accent6>
      <a:srgbClr val="C64847"/>
    </a:accent6>
    <a:hlink>
      <a:srgbClr val="168BBA"/>
    </a:hlink>
    <a:folHlink>
      <a:srgbClr val="680000"/>
    </a:folHlink>
  </a:clrScheme>
</a:themeOverride>
</file>

<file path=ppt/theme/themeOverride2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3.xml><?xml version="1.0" encoding="utf-8"?>
<a:themeOverride xmlns:a="http://schemas.openxmlformats.org/drawingml/2006/main">
  <a:clrScheme name="Изящная">
    <a:dk1>
      <a:sysClr val="windowText" lastClr="000000"/>
    </a:dk1>
    <a:lt1>
      <a:sysClr val="window" lastClr="FFFFFF"/>
    </a:lt1>
    <a:dk2>
      <a:srgbClr val="B13F9A"/>
    </a:dk2>
    <a:lt2>
      <a:srgbClr val="F4E7ED"/>
    </a:lt2>
    <a:accent1>
      <a:srgbClr val="B83D68"/>
    </a:accent1>
    <a:accent2>
      <a:srgbClr val="AC66BB"/>
    </a:accent2>
    <a:accent3>
      <a:srgbClr val="DE6C36"/>
    </a:accent3>
    <a:accent4>
      <a:srgbClr val="F9B639"/>
    </a:accent4>
    <a:accent5>
      <a:srgbClr val="CF6DA4"/>
    </a:accent5>
    <a:accent6>
      <a:srgbClr val="FA8D3D"/>
    </a:accent6>
    <a:hlink>
      <a:srgbClr val="FFDE66"/>
    </a:hlink>
    <a:folHlink>
      <a:srgbClr val="D490C5"/>
    </a:folHlink>
  </a:clrScheme>
</a:themeOverride>
</file>

<file path=ppt/theme/themeOverride4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ppt/theme/themeOverride5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ppt/theme/themeOverride6.xml><?xml version="1.0" encoding="utf-8"?>
<a:themeOverride xmlns:a="http://schemas.openxmlformats.org/drawingml/2006/main">
  <a:clrScheme name="Солнцестояние">
    <a:dk1>
      <a:sysClr val="windowText" lastClr="000000"/>
    </a:dk1>
    <a:lt1>
      <a:sysClr val="window" lastClr="FFFFFF"/>
    </a:lt1>
    <a:dk2>
      <a:srgbClr val="4F271C"/>
    </a:dk2>
    <a:lt2>
      <a:srgbClr val="E7DEC9"/>
    </a:lt2>
    <a:accent1>
      <a:srgbClr val="3891A7"/>
    </a:accent1>
    <a:accent2>
      <a:srgbClr val="FEB80A"/>
    </a:accent2>
    <a:accent3>
      <a:srgbClr val="C32D2E"/>
    </a:accent3>
    <a:accent4>
      <a:srgbClr val="84AA33"/>
    </a:accent4>
    <a:accent5>
      <a:srgbClr val="964305"/>
    </a:accent5>
    <a:accent6>
      <a:srgbClr val="475A8D"/>
    </a:accent6>
    <a:hlink>
      <a:srgbClr val="8DC765"/>
    </a:hlink>
    <a:folHlink>
      <a:srgbClr val="AA8A14"/>
    </a:folHlink>
  </a:clrScheme>
</a:themeOverride>
</file>

<file path=ppt/theme/themeOverride7.xml><?xml version="1.0" encoding="utf-8"?>
<a:themeOverride xmlns:a="http://schemas.openxmlformats.org/drawingml/2006/main">
  <a:clrScheme name="Аспект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8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ppt/theme/themeOverride9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cdb2004c031gl</Template>
  <TotalTime>440</TotalTime>
  <Words>341</Words>
  <Application>Microsoft Office PowerPoint</Application>
  <PresentationFormat>Экран (4:3)</PresentationFormat>
  <Paragraphs>88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sample</vt:lpstr>
      <vt:lpstr>Image</vt:lpstr>
      <vt:lpstr>Ботулізм</vt:lpstr>
      <vt:lpstr>Слайд 2</vt:lpstr>
      <vt:lpstr>Етіологія</vt:lpstr>
      <vt:lpstr>Епідеміологія</vt:lpstr>
      <vt:lpstr>Слайд 5</vt:lpstr>
      <vt:lpstr>Патогенез</vt:lpstr>
      <vt:lpstr>Клініка</vt:lpstr>
      <vt:lpstr>Слайд 8</vt:lpstr>
      <vt:lpstr>Дихальна система</vt:lpstr>
      <vt:lpstr>Серцево-судинна система</vt:lpstr>
      <vt:lpstr>Діагностика</vt:lpstr>
      <vt:lpstr>Лікування</vt:lpstr>
      <vt:lpstr>Профілактика</vt:lpstr>
      <vt:lpstr>Заходи при вживанні підозрілого продукту: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Ботулізм</dc:title>
  <dc:creator>Оксана</dc:creator>
  <cp:lastModifiedBy>metod2</cp:lastModifiedBy>
  <cp:revision>62</cp:revision>
  <dcterms:created xsi:type="dcterms:W3CDTF">2009-05-06T05:26:28Z</dcterms:created>
  <dcterms:modified xsi:type="dcterms:W3CDTF">2010-05-13T05:46:41Z</dcterms:modified>
</cp:coreProperties>
</file>