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Default Extension="png" ContentType="image/png"/>
  <Override PartName="/ppt/theme/themeOverride11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3886200" y="5715000"/>
            <a:ext cx="161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Verdana" pitchFamily="34" charset="0"/>
              </a:rPr>
              <a:t>LOGO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1ED78B-A8E5-4021-9E35-D0D6EAFD72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01CF67-AFE7-4648-92A9-11D02EFDB7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FB77A12-97B1-4329-9E20-4EB95EBB13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761822-25BF-4CEC-94D8-48386CB6D4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42F7B7-8B2E-407D-91AD-4C0D018748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F00397-366E-48C9-BB46-8AF4CC1ACD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9EDB7C-40C0-47B7-AC55-C7A3348D41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6D9DEB-792E-4285-94BC-EB730ACD2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82C19A-ABB0-4845-89DA-DE0DBA1F3C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0B5BF6-A672-4952-A6DE-D3606102E2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46F21B-79E5-44C8-8ED0-2740553FD1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B30691-FE5A-48C4-ADF5-1A763BA385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</p:sldLayoutIdLst>
  <p:transition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7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Бруцельоз</a:t>
            </a:r>
            <a:endParaRPr lang="ru-RU" sz="7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000" dirty="0" smtClean="0">
                <a:ln/>
                <a:solidFill>
                  <a:schemeClr val="accent3"/>
                </a:solidFill>
              </a:rPr>
              <a:t>Хронічний бруцельоз</a:t>
            </a:r>
            <a:endParaRPr lang="ru-RU" sz="400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000108"/>
            <a:ext cx="8023225" cy="5500726"/>
          </a:xfrm>
        </p:spPr>
        <p:txBody>
          <a:bodyPr/>
          <a:lstStyle/>
          <a:p>
            <a:pPr marL="0" indent="534988">
              <a:buNone/>
            </a:pPr>
            <a:r>
              <a:rPr lang="uk-UA" sz="1900" dirty="0" smtClean="0"/>
              <a:t>Характеризується рецидивним перебігом, різноманітністю і мінливістю клінічних проявів.</a:t>
            </a:r>
          </a:p>
          <a:p>
            <a:r>
              <a:rPr lang="uk-UA" sz="1900" dirty="0" smtClean="0"/>
              <a:t>Гарячка;</a:t>
            </a:r>
          </a:p>
          <a:p>
            <a:r>
              <a:rPr lang="uk-UA" sz="1900" dirty="0" smtClean="0"/>
              <a:t>озноб;</a:t>
            </a:r>
          </a:p>
          <a:p>
            <a:r>
              <a:rPr lang="uk-UA" sz="1900" dirty="0" smtClean="0"/>
              <a:t>проливний піт;</a:t>
            </a:r>
          </a:p>
          <a:p>
            <a:r>
              <a:rPr lang="uk-UA" sz="1900" dirty="0" smtClean="0"/>
              <a:t>головний біль;</a:t>
            </a:r>
          </a:p>
          <a:p>
            <a:r>
              <a:rPr lang="uk-UA" sz="1900" dirty="0" smtClean="0"/>
              <a:t>артралгія;</a:t>
            </a:r>
          </a:p>
          <a:p>
            <a:r>
              <a:rPr lang="uk-UA" sz="1900" dirty="0" smtClean="0"/>
              <a:t>утворення </a:t>
            </a:r>
            <a:r>
              <a:rPr lang="uk-UA" sz="1900" dirty="0" err="1" smtClean="0"/>
              <a:t>фіброзитів</a:t>
            </a:r>
            <a:r>
              <a:rPr lang="uk-UA" sz="1900" dirty="0" smtClean="0"/>
              <a:t> (болючих щільних вузликів) у м'яких тканинах;</a:t>
            </a:r>
          </a:p>
          <a:p>
            <a:r>
              <a:rPr lang="uk-UA" sz="1900" dirty="0" smtClean="0"/>
              <a:t>збільшення лімфовузлів;</a:t>
            </a:r>
          </a:p>
          <a:p>
            <a:r>
              <a:rPr lang="uk-UA" sz="1900" dirty="0" smtClean="0"/>
              <a:t>артрити, бурсити, тендовагініти;</a:t>
            </a:r>
          </a:p>
          <a:p>
            <a:r>
              <a:rPr lang="uk-UA" sz="1900" dirty="0" err="1" smtClean="0"/>
              <a:t>гепатоспленомегналія</a:t>
            </a:r>
            <a:r>
              <a:rPr lang="uk-UA" sz="1900" dirty="0" smtClean="0"/>
              <a:t>;</a:t>
            </a:r>
          </a:p>
          <a:p>
            <a:r>
              <a:rPr lang="uk-UA" sz="1900" dirty="0" smtClean="0"/>
              <a:t>тахікардія, біль у ділянці серця, глухість серцевих тонів;</a:t>
            </a:r>
          </a:p>
          <a:p>
            <a:r>
              <a:rPr lang="uk-UA" sz="1900" dirty="0" smtClean="0"/>
              <a:t>враження сечостатевої системи;</a:t>
            </a:r>
          </a:p>
          <a:p>
            <a:r>
              <a:rPr lang="uk-UA" sz="1900" dirty="0" smtClean="0"/>
              <a:t>порушення центральної і периферичної нервової системи;</a:t>
            </a:r>
          </a:p>
          <a:p>
            <a:r>
              <a:rPr lang="uk-UA" sz="1900" dirty="0" smtClean="0"/>
              <a:t>порушення психіки.</a:t>
            </a:r>
          </a:p>
          <a:p>
            <a:endParaRPr lang="ru-RU" sz="19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500"/>
                            </p:stCondLst>
                            <p:childTnLst>
                              <p:par>
                                <p:cTn id="10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COLLEGE\PREDMET\INFEKZIA\СКОРОХОД\Атлас\Бруцеллез\Фиброзит при бруцеллез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00174"/>
            <a:ext cx="5857916" cy="421721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Діагностика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1071546"/>
            <a:ext cx="1928826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Неспецифічна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857364"/>
            <a:ext cx="1928826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Клінічні ознаки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1928802"/>
            <a:ext cx="2286016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Епідеміологічний анамнез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214554"/>
            <a:ext cx="1928826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Специфічна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214686"/>
            <a:ext cx="2286016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Бактеріологічний метод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3214686"/>
            <a:ext cx="1857388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Серологічний метод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3214686"/>
            <a:ext cx="2143140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Шкірна алергійна проба </a:t>
            </a:r>
            <a:r>
              <a:rPr lang="uk-UA" dirty="0" err="1" smtClean="0"/>
              <a:t>Бюрне</a:t>
            </a:r>
            <a:r>
              <a:rPr lang="uk-UA" dirty="0" smtClean="0"/>
              <a:t> з </a:t>
            </a:r>
            <a:r>
              <a:rPr lang="uk-UA" dirty="0" err="1" smtClean="0"/>
              <a:t>Бруцеліном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43768" y="3214686"/>
            <a:ext cx="1571636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Біологічний метод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500570"/>
            <a:ext cx="1714512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Засів крові, кісткового мозку, сечі, синовіальної рідини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4572008"/>
            <a:ext cx="1857388" cy="12858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РА </a:t>
            </a:r>
            <a:r>
              <a:rPr lang="uk-UA" dirty="0" err="1" smtClean="0"/>
              <a:t>Райта</a:t>
            </a:r>
            <a:endParaRPr lang="uk-UA" dirty="0" smtClean="0"/>
          </a:p>
          <a:p>
            <a:pPr algn="ctr"/>
            <a:r>
              <a:rPr lang="uk-UA" dirty="0" smtClean="0"/>
              <a:t>РА </a:t>
            </a:r>
            <a:r>
              <a:rPr lang="uk-UA" dirty="0" err="1" smtClean="0"/>
              <a:t>Хаддлсона</a:t>
            </a:r>
            <a:endParaRPr lang="uk-UA" dirty="0" smtClean="0"/>
          </a:p>
          <a:p>
            <a:pPr algn="ctr"/>
            <a:r>
              <a:rPr lang="uk-UA" dirty="0" smtClean="0"/>
              <a:t>РЗК</a:t>
            </a:r>
          </a:p>
          <a:p>
            <a:pPr algn="ctr"/>
            <a:r>
              <a:rPr lang="uk-UA" dirty="0" smtClean="0"/>
              <a:t>РНГА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4" idx="1"/>
            <a:endCxn id="5" idx="0"/>
          </p:cNvCxnSpPr>
          <p:nvPr/>
        </p:nvCxnSpPr>
        <p:spPr>
          <a:xfrm rot="10800000" flipV="1">
            <a:off x="1821638" y="1393016"/>
            <a:ext cx="1750231" cy="464347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3"/>
            <a:endCxn id="6" idx="0"/>
          </p:cNvCxnSpPr>
          <p:nvPr/>
        </p:nvCxnSpPr>
        <p:spPr>
          <a:xfrm>
            <a:off x="5500694" y="1393017"/>
            <a:ext cx="1643074" cy="535785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7" idx="2"/>
          </p:cNvCxnSpPr>
          <p:nvPr/>
        </p:nvCxnSpPr>
        <p:spPr>
          <a:xfrm rot="5400000">
            <a:off x="2803910" y="1482315"/>
            <a:ext cx="357190" cy="3107553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7" idx="2"/>
            <a:endCxn id="11" idx="0"/>
          </p:cNvCxnSpPr>
          <p:nvPr/>
        </p:nvCxnSpPr>
        <p:spPr>
          <a:xfrm rot="16200000" flipH="1">
            <a:off x="6054338" y="1339438"/>
            <a:ext cx="357190" cy="3393305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2"/>
            <a:endCxn id="9" idx="0"/>
          </p:cNvCxnSpPr>
          <p:nvPr/>
        </p:nvCxnSpPr>
        <p:spPr>
          <a:xfrm rot="5400000">
            <a:off x="3982637" y="2661042"/>
            <a:ext cx="357190" cy="750099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2"/>
            <a:endCxn id="10" idx="0"/>
          </p:cNvCxnSpPr>
          <p:nvPr/>
        </p:nvCxnSpPr>
        <p:spPr>
          <a:xfrm rot="16200000" flipH="1">
            <a:off x="5054206" y="2339570"/>
            <a:ext cx="357190" cy="1393041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8" idx="2"/>
            <a:endCxn id="12" idx="0"/>
          </p:cNvCxnSpPr>
          <p:nvPr/>
        </p:nvCxnSpPr>
        <p:spPr>
          <a:xfrm rot="5400000">
            <a:off x="1571604" y="4429132"/>
            <a:ext cx="142876" cy="1588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9" idx="2"/>
            <a:endCxn id="13" idx="0"/>
          </p:cNvCxnSpPr>
          <p:nvPr/>
        </p:nvCxnSpPr>
        <p:spPr>
          <a:xfrm rot="5400000">
            <a:off x="3679025" y="4464851"/>
            <a:ext cx="214314" cy="1588"/>
          </a:xfrm>
          <a:prstGeom prst="line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22" name="Picture 2" descr="D:\COLLEGE\PREDMET\INFEKZIA\СКОРОХОД\Атлас\Бруцеллез\Положительная внутрикожная проба при бруцеллез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764725"/>
            <a:ext cx="3000396" cy="2093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26" name="Прямая со стрелкой 25"/>
          <p:cNvCxnSpPr>
            <a:stCxn id="10" idx="2"/>
            <a:endCxn id="22" idx="0"/>
          </p:cNvCxnSpPr>
          <p:nvPr/>
        </p:nvCxnSpPr>
        <p:spPr>
          <a:xfrm rot="16200000" flipH="1">
            <a:off x="6547344" y="3739672"/>
            <a:ext cx="407031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Лікування</a:t>
            </a:r>
            <a:endParaRPr lang="ru-RU" sz="5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28724"/>
            <a:ext cx="8023225" cy="5129233"/>
          </a:xfrm>
        </p:spPr>
        <p:txBody>
          <a:bodyPr/>
          <a:lstStyle/>
          <a:p>
            <a:r>
              <a:rPr lang="uk-UA" sz="2000" dirty="0" smtClean="0"/>
              <a:t>Антибіотики: тетрациклін, стрептоміцин, левоміцетин;</a:t>
            </a:r>
          </a:p>
          <a:p>
            <a:r>
              <a:rPr lang="uk-UA" sz="2000" dirty="0" err="1" smtClean="0"/>
              <a:t>бісептол</a:t>
            </a:r>
            <a:r>
              <a:rPr lang="uk-UA" sz="2000" dirty="0" smtClean="0"/>
              <a:t>;</a:t>
            </a:r>
          </a:p>
          <a:p>
            <a:r>
              <a:rPr lang="uk-UA" sz="2000" dirty="0" smtClean="0"/>
              <a:t>бруцельозна вакцина в/ш;</a:t>
            </a:r>
          </a:p>
          <a:p>
            <a:r>
              <a:rPr lang="uk-UA" sz="2000" dirty="0" err="1" smtClean="0"/>
              <a:t>бруцелін</a:t>
            </a:r>
            <a:r>
              <a:rPr lang="uk-UA" sz="2000" dirty="0" smtClean="0"/>
              <a:t> в/ш або п/ш;</a:t>
            </a:r>
          </a:p>
          <a:p>
            <a:r>
              <a:rPr lang="uk-UA" sz="2000" dirty="0" err="1" smtClean="0"/>
              <a:t>глюкокортикостероїди</a:t>
            </a:r>
            <a:r>
              <a:rPr lang="uk-UA" sz="2000" dirty="0" smtClean="0"/>
              <a:t>;</a:t>
            </a:r>
          </a:p>
          <a:p>
            <a:r>
              <a:rPr lang="uk-UA" sz="2000" dirty="0" err="1" smtClean="0"/>
              <a:t>антигістамінні</a:t>
            </a:r>
            <a:r>
              <a:rPr lang="uk-UA" sz="2000" dirty="0" smtClean="0"/>
              <a:t>;</a:t>
            </a:r>
          </a:p>
          <a:p>
            <a:r>
              <a:rPr lang="uk-UA" sz="2000" dirty="0" smtClean="0"/>
              <a:t>заспокійливі: седуксен, </a:t>
            </a:r>
            <a:r>
              <a:rPr lang="uk-UA" sz="2000" dirty="0" err="1" smtClean="0"/>
              <a:t>діазепам</a:t>
            </a:r>
            <a:r>
              <a:rPr lang="uk-UA" sz="2000" dirty="0" smtClean="0"/>
              <a:t>, </a:t>
            </a:r>
            <a:r>
              <a:rPr lang="uk-UA" sz="2000" dirty="0" err="1" smtClean="0"/>
              <a:t>реланіум</a:t>
            </a:r>
            <a:r>
              <a:rPr lang="uk-UA" sz="2000" dirty="0" smtClean="0"/>
              <a:t>, валеріана;</a:t>
            </a:r>
          </a:p>
          <a:p>
            <a:r>
              <a:rPr lang="uk-UA" sz="2000" dirty="0" err="1" smtClean="0"/>
              <a:t>нестероїдні</a:t>
            </a:r>
            <a:r>
              <a:rPr lang="uk-UA" sz="2000" dirty="0" smtClean="0"/>
              <a:t> протизапальні: </a:t>
            </a:r>
            <a:r>
              <a:rPr lang="uk-UA" sz="2000" dirty="0" err="1" smtClean="0"/>
              <a:t>індометацин</a:t>
            </a:r>
            <a:r>
              <a:rPr lang="uk-UA" sz="2000" dirty="0" smtClean="0"/>
              <a:t>, </a:t>
            </a:r>
            <a:r>
              <a:rPr lang="uk-UA" sz="2000" dirty="0" err="1" smtClean="0"/>
              <a:t>бруфен</a:t>
            </a:r>
            <a:r>
              <a:rPr lang="uk-UA" sz="2000" dirty="0" smtClean="0"/>
              <a:t>, </a:t>
            </a:r>
            <a:r>
              <a:rPr lang="uk-UA" sz="2000" dirty="0" err="1" smtClean="0"/>
              <a:t>вольтарен</a:t>
            </a:r>
            <a:r>
              <a:rPr lang="uk-UA" sz="2000" dirty="0" smtClean="0"/>
              <a:t>;</a:t>
            </a:r>
          </a:p>
          <a:p>
            <a:r>
              <a:rPr lang="uk-UA" sz="2000" dirty="0" err="1" smtClean="0"/>
              <a:t>імунодепресанти</a:t>
            </a:r>
            <a:r>
              <a:rPr lang="uk-UA" sz="2000" dirty="0" smtClean="0"/>
              <a:t>: </a:t>
            </a:r>
            <a:r>
              <a:rPr lang="uk-UA" sz="2000" dirty="0" err="1" smtClean="0"/>
              <a:t>хінгамін</a:t>
            </a:r>
            <a:r>
              <a:rPr lang="uk-UA" sz="2000" dirty="0" smtClean="0"/>
              <a:t>, </a:t>
            </a:r>
            <a:r>
              <a:rPr lang="uk-UA" sz="2000" dirty="0" err="1" smtClean="0"/>
              <a:t>азатіоприм</a:t>
            </a:r>
            <a:r>
              <a:rPr lang="uk-UA" sz="2000" dirty="0" smtClean="0"/>
              <a:t>;</a:t>
            </a:r>
          </a:p>
          <a:p>
            <a:r>
              <a:rPr lang="uk-UA" sz="2000" dirty="0" smtClean="0"/>
              <a:t>іонофорез, діатермія, ультразвук;</a:t>
            </a:r>
          </a:p>
          <a:p>
            <a:r>
              <a:rPr lang="uk-UA" sz="2000" dirty="0" smtClean="0"/>
              <a:t>УВЧ, </a:t>
            </a:r>
            <a:r>
              <a:rPr lang="uk-UA" sz="2000" dirty="0" err="1" smtClean="0"/>
              <a:t>соллюкс</a:t>
            </a:r>
            <a:r>
              <a:rPr lang="uk-UA" sz="2000" dirty="0" smtClean="0"/>
              <a:t>, парафінові аплікації;</a:t>
            </a:r>
          </a:p>
          <a:p>
            <a:r>
              <a:rPr lang="uk-UA" sz="2000" dirty="0" smtClean="0"/>
              <a:t>сірководневі, радонові ванни;</a:t>
            </a:r>
          </a:p>
          <a:p>
            <a:r>
              <a:rPr lang="uk-UA" sz="2000" dirty="0" smtClean="0"/>
              <a:t>лікувальна гімнастика.</a:t>
            </a:r>
          </a:p>
        </p:txBody>
      </p:sp>
      <p:pic>
        <p:nvPicPr>
          <p:cNvPr id="2050" name="Picture 2" descr="C:\Documents and Settings\Metod2\Рабочий стол\Новая папка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9861" y="4572008"/>
            <a:ext cx="2724139" cy="2043104"/>
          </a:xfrm>
          <a:prstGeom prst="rect">
            <a:avLst/>
          </a:prstGeom>
          <a:noFill/>
        </p:spPr>
      </p:pic>
      <p:pic>
        <p:nvPicPr>
          <p:cNvPr id="5" name="Picture 20" descr="0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58214" y="61898"/>
            <a:ext cx="720725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Профілактика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023225" cy="4921250"/>
          </a:xfrm>
        </p:spPr>
        <p:txBody>
          <a:bodyPr/>
          <a:lstStyle/>
          <a:p>
            <a:r>
              <a:rPr lang="uk-UA" sz="3400" dirty="0" smtClean="0"/>
              <a:t>Ветеринарний контроль за тваринами;</a:t>
            </a:r>
          </a:p>
          <a:p>
            <a:r>
              <a:rPr lang="uk-UA" sz="3400" dirty="0" smtClean="0"/>
              <a:t>імунізація тварин;</a:t>
            </a:r>
          </a:p>
          <a:p>
            <a:r>
              <a:rPr lang="uk-UA" sz="3400" dirty="0" smtClean="0"/>
              <a:t>термічна обробка харчових продуктів;</a:t>
            </a:r>
          </a:p>
          <a:p>
            <a:r>
              <a:rPr lang="uk-UA" sz="3400" dirty="0" smtClean="0"/>
              <a:t>дезінфекція;</a:t>
            </a:r>
          </a:p>
          <a:p>
            <a:r>
              <a:rPr lang="uk-UA" sz="3400" dirty="0" smtClean="0"/>
              <a:t>користування захисним одягом;</a:t>
            </a:r>
          </a:p>
          <a:p>
            <a:r>
              <a:rPr lang="uk-UA" sz="3400" dirty="0" smtClean="0"/>
              <a:t>вакцинація груп ризику.</a:t>
            </a:r>
            <a:endParaRPr lang="ru-RU" sz="3400" dirty="0"/>
          </a:p>
        </p:txBody>
      </p:sp>
      <p:pic>
        <p:nvPicPr>
          <p:cNvPr id="3074" name="Picture 2" descr="C:\Documents and Settings\Metod2\Рабочий стол\Новая папка\met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1" y="5000637"/>
            <a:ext cx="2428860" cy="1857364"/>
          </a:xfrm>
          <a:prstGeom prst="rect">
            <a:avLst/>
          </a:prstGeom>
          <a:noFill/>
        </p:spPr>
      </p:pic>
      <p:pic>
        <p:nvPicPr>
          <p:cNvPr id="5" name="Picture 22" descr="0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285860"/>
            <a:ext cx="1222375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42925">
              <a:buNone/>
            </a:pPr>
            <a:r>
              <a:rPr lang="uk-UA" sz="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Бруцельоз – </a:t>
            </a:r>
            <a:r>
              <a:rPr lang="uk-UA" sz="3800" dirty="0" smtClean="0"/>
              <a:t>гостра бактеріальна хвороба з групи </a:t>
            </a:r>
            <a:r>
              <a:rPr lang="uk-UA" sz="3800" dirty="0" err="1" smtClean="0"/>
              <a:t>зоонозів</a:t>
            </a:r>
            <a:r>
              <a:rPr lang="uk-UA" sz="3800" dirty="0" smtClean="0"/>
              <a:t>, яка супроводжується ураженням опорно-рухової, нервової, серцево-судинної та сечостатевої систем організму і має схильність до хронічного перебігу.</a:t>
            </a:r>
            <a:endParaRPr lang="ru-RU" sz="3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Етіологія</a:t>
            </a:r>
            <a:endParaRPr lang="ru-RU" sz="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00174"/>
            <a:ext cx="2000264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Збудник </a:t>
            </a:r>
            <a:r>
              <a:rPr lang="uk-UA" sz="2000" dirty="0" err="1" smtClean="0"/>
              <a:t>Бруцела</a:t>
            </a:r>
            <a:r>
              <a:rPr lang="uk-UA" sz="2000" dirty="0" smtClean="0"/>
              <a:t>,</a:t>
            </a:r>
          </a:p>
          <a:p>
            <a:pPr algn="ctr"/>
            <a:r>
              <a:rPr lang="uk-UA" sz="2000" dirty="0" smtClean="0"/>
              <a:t> </a:t>
            </a:r>
            <a:r>
              <a:rPr lang="uk-UA" sz="2000" dirty="0" err="1" smtClean="0"/>
              <a:t>Гр-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857760"/>
            <a:ext cx="2000264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Нерухлива, спор не утворює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3214686"/>
            <a:ext cx="2353258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Має форму кулясту, паличкоподібну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00826" y="4857760"/>
            <a:ext cx="2000264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Стійка у довкіллі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1571612"/>
            <a:ext cx="2000264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Чутлива до високих температур, </a:t>
            </a:r>
            <a:r>
              <a:rPr lang="uk-UA" sz="2000" dirty="0" err="1" smtClean="0"/>
              <a:t>дезрозчинів</a:t>
            </a:r>
            <a:endParaRPr lang="ru-RU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Епідеміологія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002036"/>
          <a:ext cx="8023226" cy="5637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958"/>
                <a:gridCol w="1785950"/>
                <a:gridCol w="3308318"/>
              </a:tblGrid>
              <a:tr h="140948">
                <a:tc rowSpan="7">
                  <a:txBody>
                    <a:bodyPr/>
                    <a:lstStyle/>
                    <a:p>
                      <a:pPr algn="ctr"/>
                      <a:r>
                        <a:rPr lang="uk-UA" sz="2500" b="1" dirty="0" smtClean="0">
                          <a:effectLst>
                            <a:glow rad="635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Джерело інфекції</a:t>
                      </a:r>
                      <a:endParaRPr lang="ru-RU" sz="2500" b="1" dirty="0">
                        <a:effectLst>
                          <a:glow rad="635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Заражені</a:t>
                      </a:r>
                      <a:r>
                        <a:rPr lang="uk-UA" sz="1600" baseline="0" dirty="0" smtClean="0"/>
                        <a:t> тварини</a:t>
                      </a:r>
                      <a:endParaRPr lang="ru-RU" sz="16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Вівці</a:t>
                      </a:r>
                      <a:endParaRPr lang="ru-RU" sz="1600" b="0" dirty="0"/>
                    </a:p>
                  </a:txBody>
                  <a:tcPr/>
                </a:tc>
              </a:tr>
              <a:tr h="147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кози</a:t>
                      </a:r>
                      <a:endParaRPr lang="ru-RU" sz="1600" b="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корови</a:t>
                      </a:r>
                      <a:endParaRPr lang="ru-RU" sz="1600" b="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свині</a:t>
                      </a:r>
                      <a:endParaRPr lang="ru-RU" sz="1600" b="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олені</a:t>
                      </a:r>
                      <a:endParaRPr lang="ru-RU" sz="1600" b="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собаки</a:t>
                      </a:r>
                      <a:endParaRPr lang="ru-RU" sz="1600" b="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верблюди</a:t>
                      </a:r>
                      <a:endParaRPr lang="ru-RU" sz="1600" b="0" dirty="0"/>
                    </a:p>
                  </a:txBody>
                  <a:tcPr/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uk-UA" sz="2500" b="1" dirty="0" smtClean="0">
                          <a:effectLst>
                            <a:glow rad="635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Шляхи передачі</a:t>
                      </a:r>
                      <a:endParaRPr lang="ru-RU" sz="2500" b="1" dirty="0">
                        <a:effectLst>
                          <a:glow rad="635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Контактний</a:t>
                      </a:r>
                      <a:endParaRPr lang="ru-RU" sz="1600" b="0" dirty="0"/>
                    </a:p>
                  </a:txBody>
                  <a:tcPr/>
                </a:tc>
              </a:tr>
              <a:tr h="338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аліментарний</a:t>
                      </a:r>
                      <a:endParaRPr lang="ru-RU" sz="1600" b="0" dirty="0"/>
                    </a:p>
                  </a:txBody>
                  <a:tcPr/>
                </a:tc>
              </a:tr>
              <a:tr h="338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аерогенний</a:t>
                      </a:r>
                      <a:endParaRPr lang="ru-RU" sz="1600" b="0" dirty="0"/>
                    </a:p>
                  </a:txBody>
                  <a:tcPr/>
                </a:tc>
              </a:tr>
              <a:tr h="338990">
                <a:tc rowSpan="6">
                  <a:txBody>
                    <a:bodyPr/>
                    <a:lstStyle/>
                    <a:p>
                      <a:pPr algn="ctr"/>
                      <a:r>
                        <a:rPr lang="uk-UA" sz="2500" b="1" dirty="0" smtClean="0">
                          <a:effectLst>
                            <a:glow rad="635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Групи ризику</a:t>
                      </a:r>
                      <a:endParaRPr lang="ru-RU" sz="2500" b="1" dirty="0">
                        <a:effectLst>
                          <a:glow rad="63500">
                            <a:schemeClr val="accent4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Доярки</a:t>
                      </a:r>
                      <a:endParaRPr lang="ru-RU" sz="1600" b="0" dirty="0"/>
                    </a:p>
                  </a:txBody>
                  <a:tcPr/>
                </a:tc>
              </a:tr>
              <a:tr h="338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зоотехніки</a:t>
                      </a:r>
                      <a:endParaRPr lang="ru-RU" sz="1600" b="0" dirty="0"/>
                    </a:p>
                  </a:txBody>
                  <a:tcPr/>
                </a:tc>
              </a:tr>
              <a:tr h="338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ветеринари</a:t>
                      </a:r>
                      <a:endParaRPr lang="ru-RU" sz="1600" b="0" dirty="0"/>
                    </a:p>
                  </a:txBody>
                  <a:tcPr/>
                </a:tc>
              </a:tr>
              <a:tr h="338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чабани</a:t>
                      </a:r>
                      <a:endParaRPr lang="ru-RU" sz="1600" b="0" dirty="0"/>
                    </a:p>
                  </a:txBody>
                  <a:tcPr/>
                </a:tc>
              </a:tr>
              <a:tr h="338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працівники м'ясокомбінатів,</a:t>
                      </a:r>
                      <a:r>
                        <a:rPr lang="uk-UA" sz="1600" baseline="0" dirty="0" smtClean="0"/>
                        <a:t> молокозаводів</a:t>
                      </a:r>
                      <a:endParaRPr lang="ru-RU" sz="1600" b="0" dirty="0"/>
                    </a:p>
                  </a:txBody>
                  <a:tcPr/>
                </a:tc>
              </a:tr>
              <a:tr h="342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тваринники</a:t>
                      </a:r>
                      <a:endParaRPr lang="ru-RU" sz="16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071802" y="2143116"/>
            <a:ext cx="714380" cy="158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4714876" y="1428736"/>
            <a:ext cx="928694" cy="50006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643438" y="2428868"/>
            <a:ext cx="1071570" cy="50006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857752" y="1571612"/>
            <a:ext cx="642942" cy="50006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857752" y="2214554"/>
            <a:ext cx="642942" cy="50006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929190" y="1857364"/>
            <a:ext cx="500066" cy="285752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929190" y="2143116"/>
            <a:ext cx="500066" cy="35719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929190" y="2143116"/>
            <a:ext cx="500066" cy="7143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143240" y="3500438"/>
            <a:ext cx="2214578" cy="35719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143240" y="3857628"/>
            <a:ext cx="2214578" cy="35719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071802" y="3857628"/>
            <a:ext cx="2286016" cy="158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428992" y="4572008"/>
            <a:ext cx="1928826" cy="928694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428992" y="5500702"/>
            <a:ext cx="1928826" cy="928694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3428992" y="4929198"/>
            <a:ext cx="1928826" cy="571504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428992" y="5500702"/>
            <a:ext cx="1928826" cy="50006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3428992" y="5214950"/>
            <a:ext cx="2000264" cy="285752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428992" y="5500702"/>
            <a:ext cx="2000264" cy="7143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фактори передачі</a:t>
            </a:r>
            <a:endParaRPr lang="ru-RU" dirty="0"/>
          </a:p>
        </p:txBody>
      </p:sp>
      <p:pic>
        <p:nvPicPr>
          <p:cNvPr id="1026" name="Picture 2" descr="http://www.infobaza.by/i/photo/news/agro/molok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2381250" cy="2409825"/>
          </a:xfrm>
          <a:prstGeom prst="rect">
            <a:avLst/>
          </a:prstGeom>
          <a:noFill/>
        </p:spPr>
      </p:pic>
      <p:pic>
        <p:nvPicPr>
          <p:cNvPr id="1028" name="Picture 4" descr="http://jeyart.com.ua/img/news/16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928670"/>
            <a:ext cx="2476500" cy="1876425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9/92/Mare_milking_Suusamyr.jpg/210px-Mare_milking_Suusamy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3000372"/>
            <a:ext cx="2000250" cy="1504950"/>
          </a:xfrm>
          <a:prstGeom prst="rect">
            <a:avLst/>
          </a:prstGeom>
          <a:noFill/>
        </p:spPr>
      </p:pic>
      <p:pic>
        <p:nvPicPr>
          <p:cNvPr id="1032" name="Picture 8" descr="http://stochasticresonance.files.wordpress.com/2008/04/mea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714884"/>
            <a:ext cx="2652136" cy="1928826"/>
          </a:xfrm>
          <a:prstGeom prst="rect">
            <a:avLst/>
          </a:prstGeom>
          <a:noFill/>
        </p:spPr>
      </p:pic>
      <p:pic>
        <p:nvPicPr>
          <p:cNvPr id="1034" name="Picture 10" descr="http://www.yunphoto.net/sumb/yun_654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4786322"/>
            <a:ext cx="2726026" cy="1814511"/>
          </a:xfrm>
          <a:prstGeom prst="rect">
            <a:avLst/>
          </a:prstGeom>
          <a:noFill/>
        </p:spPr>
      </p:pic>
      <p:pic>
        <p:nvPicPr>
          <p:cNvPr id="1036" name="Picture 12" descr="http://designvmeste.com.ua/images/stories/new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2428868"/>
            <a:ext cx="2762236" cy="207167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929058" y="4572008"/>
            <a:ext cx="904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Ш</a:t>
            </a:r>
            <a:r>
              <a:rPr lang="ru-RU" dirty="0" err="1" smtClean="0"/>
              <a:t>кіра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5786454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В</a:t>
            </a:r>
            <a:r>
              <a:rPr lang="ru-RU" dirty="0" err="1" smtClean="0"/>
              <a:t>овна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1357298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Б</a:t>
            </a:r>
            <a:r>
              <a:rPr lang="ru-RU" dirty="0" err="1" smtClean="0"/>
              <a:t>ринза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3571876"/>
            <a:ext cx="1715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Сире молоко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57884" y="4357694"/>
            <a:ext cx="912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Кумис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6215082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/>
              <a:t>М’ясо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Патогенез</a:t>
            </a:r>
            <a:endParaRPr lang="ru-RU" sz="5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571612"/>
            <a:ext cx="2214578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Бруцела</a:t>
            </a:r>
            <a:r>
              <a:rPr lang="uk-UA" sz="2000" dirty="0" smtClean="0"/>
              <a:t> через шкіру, слизові </a:t>
            </a:r>
            <a:r>
              <a:rPr lang="uk-UA" sz="2000" dirty="0" err="1" smtClean="0"/>
              <a:t>облонки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1571612"/>
            <a:ext cx="1714512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Регіонарні</a:t>
            </a:r>
            <a:r>
              <a:rPr lang="uk-UA" sz="2000" dirty="0" smtClean="0"/>
              <a:t> лімфатичні вузли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1571612"/>
            <a:ext cx="1857388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Бактеріемія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3500438"/>
            <a:ext cx="2143140" cy="16430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Гематогенне занесення, формування метастатичних вогнищ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3071810"/>
            <a:ext cx="3143272" cy="2500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Печінка,</a:t>
            </a:r>
          </a:p>
          <a:p>
            <a:pPr algn="ctr"/>
            <a:r>
              <a:rPr lang="uk-UA" sz="2000" dirty="0" smtClean="0"/>
              <a:t>селезінка,</a:t>
            </a:r>
          </a:p>
          <a:p>
            <a:pPr algn="ctr"/>
            <a:r>
              <a:rPr lang="uk-UA" sz="2000" dirty="0" smtClean="0"/>
              <a:t>кісткова система, лімфатичні вузли, враження судин, сполучної тканини,</a:t>
            </a:r>
          </a:p>
          <a:p>
            <a:pPr algn="ctr"/>
            <a:r>
              <a:rPr lang="uk-UA" sz="2000" dirty="0" smtClean="0"/>
              <a:t>фіброзне запалення підшкірної клітковини</a:t>
            </a:r>
            <a:endParaRPr lang="ru-RU" sz="2000" dirty="0"/>
          </a:p>
        </p:txBody>
      </p:sp>
      <p:cxnSp>
        <p:nvCxnSpPr>
          <p:cNvPr id="17" name="Прямая со стрелкой 16"/>
          <p:cNvCxnSpPr>
            <a:stCxn id="4" idx="3"/>
            <a:endCxn id="5" idx="1"/>
          </p:cNvCxnSpPr>
          <p:nvPr/>
        </p:nvCxnSpPr>
        <p:spPr>
          <a:xfrm>
            <a:off x="3143240" y="2143116"/>
            <a:ext cx="642942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3"/>
            <a:endCxn id="6" idx="1"/>
          </p:cNvCxnSpPr>
          <p:nvPr/>
        </p:nvCxnSpPr>
        <p:spPr>
          <a:xfrm>
            <a:off x="5500694" y="2143116"/>
            <a:ext cx="85725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3"/>
          </p:cNvCxnSpPr>
          <p:nvPr/>
        </p:nvCxnSpPr>
        <p:spPr>
          <a:xfrm>
            <a:off x="8215338" y="2143116"/>
            <a:ext cx="428628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57224" y="4286256"/>
            <a:ext cx="50006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3"/>
            <a:endCxn id="8" idx="1"/>
          </p:cNvCxnSpPr>
          <p:nvPr/>
        </p:nvCxnSpPr>
        <p:spPr>
          <a:xfrm>
            <a:off x="3571868" y="4321975"/>
            <a:ext cx="571504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/>
                <a:solidFill>
                  <a:schemeClr val="accent3"/>
                </a:solidFill>
              </a:rPr>
              <a:t>Клініка</a:t>
            </a:r>
            <a:endParaRPr lang="ru-RU" sz="5000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071546"/>
            <a:ext cx="8023225" cy="5286412"/>
          </a:xfrm>
        </p:spPr>
        <p:txBody>
          <a:bodyPr/>
          <a:lstStyle/>
          <a:p>
            <a:pPr algn="ctr">
              <a:buNone/>
            </a:pPr>
            <a:r>
              <a:rPr lang="uk-UA" sz="2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Інкубаційний період 1-6 тижнів.</a:t>
            </a:r>
          </a:p>
          <a:p>
            <a:pPr algn="ctr">
              <a:buNone/>
            </a:pPr>
            <a:r>
              <a:rPr lang="uk-UA" sz="2700" i="1" dirty="0" smtClean="0">
                <a:solidFill>
                  <a:srgbClr val="FF0000"/>
                </a:solidFill>
              </a:rPr>
              <a:t>Клінічні форми:</a:t>
            </a:r>
          </a:p>
          <a:p>
            <a:pPr algn="just"/>
            <a:r>
              <a:rPr lang="uk-UA" sz="2700" dirty="0" smtClean="0"/>
              <a:t>Гострий бруцельоз (до 3 місяців);</a:t>
            </a:r>
          </a:p>
          <a:p>
            <a:pPr algn="just"/>
            <a:r>
              <a:rPr lang="uk-UA" sz="2700" dirty="0" err="1" smtClean="0"/>
              <a:t>Підгострий</a:t>
            </a:r>
            <a:r>
              <a:rPr lang="uk-UA" sz="2700" dirty="0" smtClean="0"/>
              <a:t> бруцельоз (до 6 місяців);</a:t>
            </a:r>
          </a:p>
          <a:p>
            <a:pPr algn="just"/>
            <a:r>
              <a:rPr lang="uk-UA" sz="2700" dirty="0" smtClean="0"/>
              <a:t>Хронічний бруцельоз (більше 6 місяців);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700" dirty="0" smtClean="0"/>
              <a:t>вісцеральна форма;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700" dirty="0" smtClean="0"/>
              <a:t>кістково-суглобова форма;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700" dirty="0" smtClean="0"/>
              <a:t>нервова форма;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700" dirty="0" err="1" smtClean="0"/>
              <a:t>урогенітальна</a:t>
            </a:r>
            <a:r>
              <a:rPr lang="uk-UA" sz="2700" dirty="0" smtClean="0"/>
              <a:t> форма;</a:t>
            </a:r>
          </a:p>
          <a:p>
            <a:pPr algn="just"/>
            <a:r>
              <a:rPr lang="uk-UA" sz="2700" dirty="0" err="1" smtClean="0"/>
              <a:t>Резидуальний</a:t>
            </a:r>
            <a:r>
              <a:rPr lang="uk-UA" sz="2700" dirty="0" smtClean="0"/>
              <a:t> бруцельоз (клініка наслідків).</a:t>
            </a:r>
          </a:p>
          <a:p>
            <a:pPr algn="ctr">
              <a:buNone/>
            </a:pPr>
            <a:endParaRPr lang="ru-RU" sz="27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2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Гострий бруцельоз</a:t>
            </a:r>
            <a:endParaRPr lang="ru-RU" sz="42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28724"/>
            <a:ext cx="8023225" cy="5129234"/>
          </a:xfrm>
        </p:spPr>
        <p:txBody>
          <a:bodyPr/>
          <a:lstStyle/>
          <a:p>
            <a:r>
              <a:rPr lang="uk-UA" dirty="0" smtClean="0"/>
              <a:t>Гарячка;</a:t>
            </a:r>
          </a:p>
          <a:p>
            <a:r>
              <a:rPr lang="uk-UA" dirty="0" smtClean="0"/>
              <a:t>озноб;</a:t>
            </a:r>
          </a:p>
          <a:p>
            <a:r>
              <a:rPr lang="uk-UA" dirty="0" smtClean="0"/>
              <a:t>значна пітливість;</a:t>
            </a:r>
          </a:p>
          <a:p>
            <a:r>
              <a:rPr lang="uk-UA" dirty="0" smtClean="0"/>
              <a:t>жар;</a:t>
            </a:r>
          </a:p>
          <a:p>
            <a:r>
              <a:rPr lang="uk-UA" dirty="0" smtClean="0"/>
              <a:t>головний біль;</a:t>
            </a:r>
          </a:p>
          <a:p>
            <a:r>
              <a:rPr lang="uk-UA" dirty="0" smtClean="0"/>
              <a:t>біль у попереку, м'язах, суглобах;</a:t>
            </a:r>
          </a:p>
          <a:p>
            <a:r>
              <a:rPr lang="uk-UA" dirty="0" smtClean="0"/>
              <a:t>збільшення лімфовузлів;</a:t>
            </a:r>
          </a:p>
          <a:p>
            <a:r>
              <a:rPr lang="uk-UA" dirty="0" err="1" smtClean="0"/>
              <a:t>гепатоспленомегалія</a:t>
            </a:r>
            <a:r>
              <a:rPr lang="uk-UA" dirty="0" smtClean="0"/>
              <a:t>;</a:t>
            </a:r>
          </a:p>
          <a:p>
            <a:r>
              <a:rPr lang="uk-UA" dirty="0" smtClean="0"/>
              <a:t>блідість шкіри, іноді висипка;</a:t>
            </a:r>
          </a:p>
          <a:p>
            <a:r>
              <a:rPr lang="uk-UA" dirty="0" smtClean="0"/>
              <a:t>анемія, лейкопенія, збільшення ШОЕ.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Підгострий</a:t>
            </a:r>
            <a:r>
              <a:rPr lang="uk-UA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бруцельоз</a:t>
            </a:r>
            <a:endParaRPr lang="ru-RU" sz="4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 smtClean="0"/>
              <a:t>Хвилеподібна гарячка;</a:t>
            </a:r>
          </a:p>
          <a:p>
            <a:r>
              <a:rPr lang="uk-UA" sz="3200" dirty="0" smtClean="0"/>
              <a:t>озноб, пітливість;</a:t>
            </a:r>
          </a:p>
          <a:p>
            <a:r>
              <a:rPr lang="uk-UA" sz="3200" dirty="0" smtClean="0"/>
              <a:t>запалення м'яких тканин (</a:t>
            </a:r>
            <a:r>
              <a:rPr lang="uk-UA" sz="3200" dirty="0" err="1" smtClean="0"/>
              <a:t>фіброзит</a:t>
            </a:r>
            <a:r>
              <a:rPr lang="uk-UA" sz="3200" dirty="0" smtClean="0"/>
              <a:t>, міозит);</a:t>
            </a:r>
          </a:p>
          <a:p>
            <a:r>
              <a:rPr lang="uk-UA" sz="3200" dirty="0" smtClean="0"/>
              <a:t>запалення кісток і суглобів (артрит, спондиліт, </a:t>
            </a:r>
            <a:r>
              <a:rPr lang="uk-UA" sz="3200" dirty="0" err="1" smtClean="0"/>
              <a:t>перістит</a:t>
            </a:r>
            <a:r>
              <a:rPr lang="uk-UA" sz="3200" dirty="0" smtClean="0"/>
              <a:t>);</a:t>
            </a:r>
          </a:p>
          <a:p>
            <a:r>
              <a:rPr lang="uk-UA" sz="3200" dirty="0" smtClean="0"/>
              <a:t>враження нервової системи (менінгіт, </a:t>
            </a:r>
            <a:r>
              <a:rPr lang="uk-UA" sz="3200" dirty="0" err="1" smtClean="0"/>
              <a:t>енцефаломієліт</a:t>
            </a:r>
            <a:r>
              <a:rPr lang="uk-UA" sz="3200" dirty="0" smtClean="0"/>
              <a:t>);</a:t>
            </a:r>
          </a:p>
          <a:p>
            <a:r>
              <a:rPr lang="uk-UA" sz="3200" dirty="0" smtClean="0"/>
              <a:t>психічні розлади.</a:t>
            </a:r>
            <a:endParaRPr lang="ru-RU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ample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1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3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5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6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7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9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cdb2004119gl</Template>
  <TotalTime>394</TotalTime>
  <Words>456</Words>
  <Application>Microsoft Office PowerPoint</Application>
  <PresentationFormat>Экран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sample</vt:lpstr>
      <vt:lpstr>Бруцельоз</vt:lpstr>
      <vt:lpstr>Слайд 2</vt:lpstr>
      <vt:lpstr>Етіологія</vt:lpstr>
      <vt:lpstr>Епідеміологія</vt:lpstr>
      <vt:lpstr>Основні фактори передачі</vt:lpstr>
      <vt:lpstr>Патогенез</vt:lpstr>
      <vt:lpstr>Клініка</vt:lpstr>
      <vt:lpstr>Гострий бруцельоз</vt:lpstr>
      <vt:lpstr>Підгострий бруцельоз</vt:lpstr>
      <vt:lpstr>Хронічний бруцельоз</vt:lpstr>
      <vt:lpstr>Слайд 11</vt:lpstr>
      <vt:lpstr>Діагностика</vt:lpstr>
      <vt:lpstr>Лікування</vt:lpstr>
      <vt:lpstr>Профілактика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Бруцельоз</dc:title>
  <dc:creator>www.PHILka.RU</dc:creator>
  <cp:lastModifiedBy>metod2</cp:lastModifiedBy>
  <cp:revision>69</cp:revision>
  <dcterms:created xsi:type="dcterms:W3CDTF">2009-08-12T09:19:04Z</dcterms:created>
  <dcterms:modified xsi:type="dcterms:W3CDTF">2010-08-06T06:48:09Z</dcterms:modified>
</cp:coreProperties>
</file>