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74" r:id="rId6"/>
    <p:sldId id="261" r:id="rId7"/>
    <p:sldId id="262" r:id="rId8"/>
    <p:sldId id="25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457200" y="762000"/>
            <a:ext cx="5638800" cy="17526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8600" y="5334000"/>
            <a:ext cx="8686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886200" y="6015038"/>
            <a:ext cx="1308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2F0998-3E7E-4893-88B3-CBF0E3DFD6DD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44349-64BC-4AF6-AB56-F8361C313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2F0998-3E7E-4893-88B3-CBF0E3DFD6DD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44349-64BC-4AF6-AB56-F8361C313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0" y="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F02F0998-3E7E-4893-88B3-CBF0E3DFD6DD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0" y="6508750"/>
            <a:ext cx="2895600" cy="2905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429000" y="6537325"/>
            <a:ext cx="2133600" cy="258763"/>
          </a:xfrm>
        </p:spPr>
        <p:txBody>
          <a:bodyPr/>
          <a:lstStyle>
            <a:lvl1pPr>
              <a:defRPr/>
            </a:lvl1pPr>
          </a:lstStyle>
          <a:p>
            <a:fld id="{9F044349-64BC-4AF6-AB56-F8361C313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2F0998-3E7E-4893-88B3-CBF0E3DFD6DD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44349-64BC-4AF6-AB56-F8361C313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2F0998-3E7E-4893-88B3-CBF0E3DFD6DD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44349-64BC-4AF6-AB56-F8361C313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2F0998-3E7E-4893-88B3-CBF0E3DFD6DD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44349-64BC-4AF6-AB56-F8361C313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2F0998-3E7E-4893-88B3-CBF0E3DFD6DD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44349-64BC-4AF6-AB56-F8361C313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2F0998-3E7E-4893-88B3-CBF0E3DFD6DD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44349-64BC-4AF6-AB56-F8361C313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2F0998-3E7E-4893-88B3-CBF0E3DFD6DD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44349-64BC-4AF6-AB56-F8361C313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2F0998-3E7E-4893-88B3-CBF0E3DFD6DD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44349-64BC-4AF6-AB56-F8361C313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2F0998-3E7E-4893-88B3-CBF0E3DFD6DD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44349-64BC-4AF6-AB56-F8361C313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24625"/>
            <a:ext cx="9144000" cy="333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0" y="188913"/>
          <a:ext cx="9144000" cy="792162"/>
        </p:xfrm>
        <a:graphic>
          <a:graphicData uri="http://schemas.openxmlformats.org/presentationml/2006/ole">
            <p:oleObj spid="_x0000_s1026" name="Image" r:id="rId15" imgW="10006349" imgH="1269841" progId="">
              <p:embed/>
            </p:oleObj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9144000" cy="2413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fld id="{F02F0998-3E7E-4893-88B3-CBF0E3DFD6DD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508750"/>
            <a:ext cx="2895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537325"/>
            <a:ext cx="2133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fld id="{9F044349-64BC-4AF6-AB56-F8361C313F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1908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random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6000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Дифтерія</a:t>
            </a:r>
            <a:endParaRPr lang="ru-RU" sz="60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472518" cy="563562"/>
          </a:xfrm>
        </p:spPr>
        <p:txBody>
          <a:bodyPr/>
          <a:lstStyle/>
          <a:p>
            <a:pPr algn="ctr"/>
            <a:r>
              <a:rPr lang="uk-UA" sz="5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Токсична дифтерія</a:t>
            </a:r>
            <a:endParaRPr lang="ru-RU" sz="5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6325"/>
            <a:ext cx="8472518" cy="5248275"/>
          </a:xfrm>
        </p:spPr>
        <p:txBody>
          <a:bodyPr numCol="2"/>
          <a:lstStyle/>
          <a:p>
            <a:r>
              <a:rPr lang="uk-UA" sz="2300" b="0" dirty="0" smtClean="0"/>
              <a:t>бурхливий початок;</a:t>
            </a:r>
          </a:p>
          <a:p>
            <a:r>
              <a:rPr lang="uk-UA" sz="2300" b="0" dirty="0" smtClean="0"/>
              <a:t>гіпертермія;</a:t>
            </a:r>
          </a:p>
          <a:p>
            <a:r>
              <a:rPr lang="uk-UA" sz="2300" b="0" dirty="0" smtClean="0"/>
              <a:t>виражена інтоксикація;</a:t>
            </a:r>
          </a:p>
          <a:p>
            <a:r>
              <a:rPr lang="uk-UA" sz="2300" b="0" dirty="0" smtClean="0"/>
              <a:t>блювання;</a:t>
            </a:r>
          </a:p>
          <a:p>
            <a:r>
              <a:rPr lang="uk-UA" sz="2300" b="0" dirty="0" smtClean="0"/>
              <a:t>блідість шкіри, </a:t>
            </a:r>
            <a:r>
              <a:rPr lang="uk-UA" sz="2300" b="0" dirty="0" err="1" smtClean="0"/>
              <a:t>акроціаноз</a:t>
            </a:r>
            <a:r>
              <a:rPr lang="uk-UA" sz="2300" b="0" dirty="0" smtClean="0"/>
              <a:t>;</a:t>
            </a:r>
          </a:p>
          <a:p>
            <a:r>
              <a:rPr lang="uk-UA" sz="2300" b="0" dirty="0" smtClean="0"/>
              <a:t>ниткоподібний пульс;</a:t>
            </a:r>
          </a:p>
          <a:p>
            <a:r>
              <a:rPr lang="uk-UA" sz="2300" b="0" dirty="0" smtClean="0"/>
              <a:t>глухість серцевих тонів;</a:t>
            </a:r>
          </a:p>
          <a:p>
            <a:r>
              <a:rPr lang="uk-UA" sz="2300" b="0" dirty="0" smtClean="0"/>
              <a:t>марення, судоми;</a:t>
            </a:r>
          </a:p>
          <a:p>
            <a:r>
              <a:rPr lang="uk-UA" sz="2300" b="0" dirty="0" smtClean="0"/>
              <a:t>різкий набряк слизових оболонок, мигдаликів;</a:t>
            </a:r>
          </a:p>
          <a:p>
            <a:r>
              <a:rPr lang="uk-UA" sz="2300" b="0" dirty="0" smtClean="0"/>
              <a:t>утруднення дихання через рот;</a:t>
            </a:r>
          </a:p>
          <a:p>
            <a:r>
              <a:rPr lang="uk-UA" sz="2300" b="0" dirty="0" smtClean="0"/>
              <a:t>гугнявість голосу;</a:t>
            </a:r>
          </a:p>
          <a:p>
            <a:r>
              <a:rPr lang="uk-UA" sz="2300" b="0" dirty="0" smtClean="0"/>
              <a:t>збільшення </a:t>
            </a:r>
            <a:r>
              <a:rPr lang="uk-UA" sz="2300" b="0" dirty="0" err="1" smtClean="0"/>
              <a:t>регіонарних</a:t>
            </a:r>
            <a:r>
              <a:rPr lang="uk-UA" sz="2300" b="0" dirty="0" smtClean="0"/>
              <a:t> лімфовузлів;</a:t>
            </a:r>
          </a:p>
          <a:p>
            <a:r>
              <a:rPr lang="uk-UA" sz="2300" b="0" dirty="0" smtClean="0"/>
              <a:t>набряк підшкірної клітковини шиї</a:t>
            </a:r>
            <a:endParaRPr lang="ru-RU" sz="2300" b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3643314"/>
            <a:ext cx="3500462" cy="571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 ступінь</a:t>
            </a:r>
          </a:p>
          <a:p>
            <a:pPr algn="ctr"/>
            <a:r>
              <a:rPr lang="uk-UA" dirty="0" smtClean="0"/>
              <a:t>до середини шиї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4500570"/>
            <a:ext cx="3500462" cy="571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ІІ ступінь</a:t>
            </a:r>
          </a:p>
          <a:p>
            <a:pPr algn="ctr"/>
            <a:r>
              <a:rPr lang="uk-UA" dirty="0" smtClean="0"/>
              <a:t>до ключиці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5357826"/>
            <a:ext cx="3500462" cy="571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ІІІ ступінь</a:t>
            </a:r>
          </a:p>
          <a:p>
            <a:pPr algn="ctr"/>
            <a:r>
              <a:rPr lang="uk-UA" dirty="0" smtClean="0"/>
              <a:t>нижче ключиці</a:t>
            </a:r>
            <a:endParaRPr lang="ru-RU" dirty="0"/>
          </a:p>
        </p:txBody>
      </p:sp>
      <p:cxnSp>
        <p:nvCxnSpPr>
          <p:cNvPr id="21" name="Прямая соединительная линия 20"/>
          <p:cNvCxnSpPr>
            <a:stCxn id="4" idx="2"/>
            <a:endCxn id="5" idx="0"/>
          </p:cNvCxnSpPr>
          <p:nvPr/>
        </p:nvCxnSpPr>
        <p:spPr>
          <a:xfrm rot="5400000">
            <a:off x="6750859" y="4357694"/>
            <a:ext cx="285752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5" idx="2"/>
            <a:endCxn id="6" idx="0"/>
          </p:cNvCxnSpPr>
          <p:nvPr/>
        </p:nvCxnSpPr>
        <p:spPr>
          <a:xfrm rot="5400000">
            <a:off x="6750859" y="5214950"/>
            <a:ext cx="285752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6715140" y="3500438"/>
            <a:ext cx="285752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01122" cy="1000132"/>
          </a:xfrm>
        </p:spPr>
        <p:txBody>
          <a:bodyPr/>
          <a:lstStyle/>
          <a:p>
            <a:pPr algn="ctr"/>
            <a:r>
              <a:rPr lang="uk-UA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Дифтерійний круп</a:t>
            </a:r>
            <a:r>
              <a:rPr lang="uk-UA" sz="5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uk-UA" sz="5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uk-UA" sz="3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(</a:t>
            </a:r>
            <a:r>
              <a:rPr lang="uk-UA" sz="3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стенозуючий</a:t>
            </a:r>
            <a:r>
              <a:rPr lang="uk-UA" sz="3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ларинготрахеїт)</a:t>
            </a:r>
            <a:endParaRPr lang="ru-RU" sz="3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90656"/>
            <a:ext cx="8229600" cy="5110178"/>
          </a:xfrm>
        </p:spPr>
        <p:txBody>
          <a:bodyPr/>
          <a:lstStyle/>
          <a:p>
            <a:pPr>
              <a:buNone/>
            </a:pPr>
            <a:endParaRPr lang="uk-UA" sz="1400" b="0" dirty="0" smtClean="0"/>
          </a:p>
          <a:p>
            <a:pPr>
              <a:buNone/>
            </a:pPr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Стадії</a:t>
            </a:r>
          </a:p>
          <a:p>
            <a:pPr>
              <a:buNone/>
            </a:pPr>
            <a:endParaRPr lang="uk-UA" b="0" dirty="0" smtClean="0"/>
          </a:p>
          <a:p>
            <a:r>
              <a:rPr lang="uk-UA" sz="2100" b="0" dirty="0" smtClean="0"/>
              <a:t>Сиплість голосу, </a:t>
            </a:r>
            <a:r>
              <a:rPr lang="uk-UA" sz="2100" b="0" dirty="0" err="1" smtClean="0"/>
              <a:t>“гавкаючий</a:t>
            </a:r>
            <a:r>
              <a:rPr lang="uk-UA" sz="2100" b="0" dirty="0" smtClean="0"/>
              <a:t> </a:t>
            </a:r>
            <a:r>
              <a:rPr lang="uk-UA" sz="2100" b="0" dirty="0" err="1" smtClean="0"/>
              <a:t>кашель”</a:t>
            </a:r>
            <a:r>
              <a:rPr lang="uk-UA" sz="2100" b="0" dirty="0" smtClean="0"/>
              <a:t>, </a:t>
            </a:r>
            <a:r>
              <a:rPr lang="uk-UA" sz="2100" b="0" dirty="0" err="1" smtClean="0"/>
              <a:t>стенотичне</a:t>
            </a:r>
            <a:r>
              <a:rPr lang="uk-UA" sz="2100" b="0" dirty="0" smtClean="0"/>
              <a:t> дихання;</a:t>
            </a:r>
          </a:p>
          <a:p>
            <a:r>
              <a:rPr lang="uk-UA" sz="2100" b="0" dirty="0" smtClean="0"/>
              <a:t>афонія, шумне дихання, </a:t>
            </a:r>
            <a:r>
              <a:rPr lang="uk-UA" sz="2100" b="0" dirty="0" err="1" smtClean="0"/>
              <a:t>затруднення</a:t>
            </a:r>
            <a:r>
              <a:rPr lang="uk-UA" sz="2100" b="0" dirty="0" smtClean="0"/>
              <a:t> вдиху, втягнення </a:t>
            </a:r>
            <a:r>
              <a:rPr lang="uk-UA" sz="2100" b="0" dirty="0" err="1" smtClean="0"/>
              <a:t>над-</a:t>
            </a:r>
            <a:r>
              <a:rPr lang="uk-UA" sz="2100" b="0" dirty="0" smtClean="0"/>
              <a:t>, підключичної, яремної ямки, міжреберних проміжків, надчеревної ділянки, збудження, неспокій, ціаноз, поверхневе дихання, парадоксальний пульс;</a:t>
            </a:r>
          </a:p>
          <a:p>
            <a:r>
              <a:rPr lang="uk-UA" sz="2100" b="0" dirty="0" smtClean="0"/>
              <a:t>виражений </a:t>
            </a:r>
            <a:r>
              <a:rPr lang="uk-UA" sz="2100" b="0" dirty="0" err="1" smtClean="0"/>
              <a:t>акроціаноз</a:t>
            </a:r>
            <a:r>
              <a:rPr lang="uk-UA" sz="2100" b="0" dirty="0" smtClean="0"/>
              <a:t>, пригнічення дихального центру, хворий заспокоюється;</a:t>
            </a:r>
          </a:p>
          <a:p>
            <a:r>
              <a:rPr lang="uk-UA" sz="2100" b="0" dirty="0" smtClean="0"/>
              <a:t>гіпотонія, гіпотермія, розширення зіниць, судоми, згасання свідомості.</a:t>
            </a:r>
            <a:endParaRPr lang="ru-RU" sz="2100" b="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14546" y="1387786"/>
          <a:ext cx="321471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471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катаральна (</a:t>
                      </a:r>
                      <a:r>
                        <a:rPr lang="uk-UA" dirty="0" err="1" smtClean="0"/>
                        <a:t>дисфонічна</a:t>
                      </a:r>
                      <a:r>
                        <a:rPr lang="uk-UA" dirty="0" smtClean="0"/>
                        <a:t>)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стенотична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асфіксична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flipV="1">
            <a:off x="1785918" y="1571612"/>
            <a:ext cx="500066" cy="357190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785918" y="1928802"/>
            <a:ext cx="500066" cy="357190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85918" y="1928802"/>
            <a:ext cx="500066" cy="0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Ускладнення</a:t>
            </a:r>
            <a:endParaRPr lang="ru-RU" sz="5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Міокардит      Поліневрит        Нефрити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714348" y="2285992"/>
            <a:ext cx="1954545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Ранні – кінець тижня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72264" y="2285992"/>
            <a:ext cx="1928826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Пізні – 3-4 тиждень</a:t>
            </a:r>
            <a:endParaRPr lang="ru-RU" sz="2000" dirty="0"/>
          </a:p>
        </p:txBody>
      </p:sp>
      <p:cxnSp>
        <p:nvCxnSpPr>
          <p:cNvPr id="8" name="Прямая соединительная линия 7"/>
          <p:cNvCxnSpPr>
            <a:endCxn id="4" idx="0"/>
          </p:cNvCxnSpPr>
          <p:nvPr/>
        </p:nvCxnSpPr>
        <p:spPr>
          <a:xfrm rot="10800000" flipV="1">
            <a:off x="1691620" y="1000108"/>
            <a:ext cx="2666066" cy="1285884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6" idx="0"/>
          </p:cNvCxnSpPr>
          <p:nvPr/>
        </p:nvCxnSpPr>
        <p:spPr>
          <a:xfrm>
            <a:off x="4786314" y="1000108"/>
            <a:ext cx="2750363" cy="1285884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2749537" y="2821777"/>
            <a:ext cx="3644132" cy="794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Міокардит</a:t>
            </a:r>
            <a:endParaRPr lang="ru-RU" sz="5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500" dirty="0" smtClean="0"/>
              <a:t>різка слабкість;</a:t>
            </a:r>
          </a:p>
          <a:p>
            <a:r>
              <a:rPr lang="uk-UA" sz="2500" dirty="0" smtClean="0"/>
              <a:t>запаморочення, блідість;</a:t>
            </a:r>
          </a:p>
          <a:p>
            <a:r>
              <a:rPr lang="uk-UA" sz="2500" dirty="0" smtClean="0"/>
              <a:t>серцебиття;</a:t>
            </a:r>
          </a:p>
          <a:p>
            <a:r>
              <a:rPr lang="uk-UA" sz="2500" dirty="0" smtClean="0"/>
              <a:t>блювання</a:t>
            </a:r>
          </a:p>
          <a:p>
            <a:r>
              <a:rPr lang="uk-UA" sz="2500" dirty="0" smtClean="0"/>
              <a:t>біль у животі     </a:t>
            </a:r>
            <a:r>
              <a:rPr lang="uk-UA" sz="2500" dirty="0" smtClean="0">
                <a:solidFill>
                  <a:srgbClr val="FF0000"/>
                </a:solidFill>
              </a:rPr>
              <a:t>тріада</a:t>
            </a:r>
          </a:p>
          <a:p>
            <a:r>
              <a:rPr lang="uk-UA" sz="2500" dirty="0" err="1" smtClean="0"/>
              <a:t>“ритм</a:t>
            </a:r>
            <a:r>
              <a:rPr lang="uk-UA" sz="2500" dirty="0" smtClean="0"/>
              <a:t> </a:t>
            </a:r>
            <a:r>
              <a:rPr lang="uk-UA" sz="2500" dirty="0" err="1" smtClean="0"/>
              <a:t>галопа”</a:t>
            </a:r>
            <a:r>
              <a:rPr lang="uk-UA" sz="2500" dirty="0" smtClean="0"/>
              <a:t>   </a:t>
            </a:r>
            <a:r>
              <a:rPr lang="uk-UA" sz="2500" dirty="0" smtClean="0">
                <a:solidFill>
                  <a:srgbClr val="FF0000"/>
                </a:solidFill>
              </a:rPr>
              <a:t>Боткіна</a:t>
            </a:r>
          </a:p>
          <a:p>
            <a:r>
              <a:rPr lang="uk-UA" sz="2500" dirty="0" smtClean="0"/>
              <a:t>розширення меж серця;</a:t>
            </a:r>
          </a:p>
          <a:p>
            <a:r>
              <a:rPr lang="uk-UA" sz="2500" dirty="0" smtClean="0"/>
              <a:t>систолічний шум над верхівкою;</a:t>
            </a:r>
          </a:p>
          <a:p>
            <a:r>
              <a:rPr lang="uk-UA" sz="2500" dirty="0" smtClean="0"/>
              <a:t>глухість серцевих тонів;</a:t>
            </a:r>
          </a:p>
          <a:p>
            <a:r>
              <a:rPr lang="uk-UA" sz="2500" dirty="0" smtClean="0"/>
              <a:t>екстрасистолія;</a:t>
            </a:r>
          </a:p>
          <a:p>
            <a:r>
              <a:rPr lang="uk-UA" sz="2500" dirty="0" smtClean="0"/>
              <a:t>збільшення печінки;</a:t>
            </a:r>
          </a:p>
          <a:p>
            <a:r>
              <a:rPr lang="uk-UA" sz="2500" dirty="0" smtClean="0"/>
              <a:t>зниження АТ, зміни на ЕКГ</a:t>
            </a:r>
            <a:endParaRPr lang="ru-RU" sz="2500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3428992" y="3000372"/>
            <a:ext cx="214314" cy="857256"/>
          </a:xfrm>
          <a:prstGeom prst="rightBrac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Поліневрит</a:t>
            </a:r>
            <a:endParaRPr lang="ru-RU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100" dirty="0" smtClean="0"/>
              <a:t>периферичні паралічі, парези: гіпотонія, атрофія м'язів, зниження </a:t>
            </a:r>
            <a:r>
              <a:rPr lang="uk-UA" sz="2100" dirty="0" err="1" smtClean="0"/>
              <a:t>сухожилкових</a:t>
            </a:r>
            <a:r>
              <a:rPr lang="uk-UA" sz="2100" dirty="0" smtClean="0"/>
              <a:t> рефлексів;</a:t>
            </a:r>
          </a:p>
          <a:p>
            <a:r>
              <a:rPr lang="uk-UA" sz="2100" dirty="0" err="1" smtClean="0"/>
              <a:t>бульбарні</a:t>
            </a:r>
            <a:r>
              <a:rPr lang="uk-UA" sz="2100" dirty="0" smtClean="0"/>
              <a:t> розлади у вигляді паралічу або парезу м'якого піднебіння, </a:t>
            </a:r>
            <a:r>
              <a:rPr lang="uk-UA" sz="2100" dirty="0" err="1" smtClean="0"/>
              <a:t>мязів</a:t>
            </a:r>
            <a:r>
              <a:rPr lang="uk-UA" sz="2100" dirty="0" smtClean="0"/>
              <a:t> глотки унаслідок ураження </a:t>
            </a:r>
            <a:r>
              <a:rPr lang="uk-UA" sz="2100" dirty="0" err="1" smtClean="0"/>
              <a:t>язикоглоткового</a:t>
            </a:r>
            <a:r>
              <a:rPr lang="uk-UA" sz="2100" dirty="0" smtClean="0"/>
              <a:t> і блукаючого нервів: гугнявість голосу, утруднення при ковтанні, </a:t>
            </a:r>
            <a:r>
              <a:rPr lang="uk-UA" sz="2100" dirty="0" err="1" smtClean="0"/>
              <a:t>поперхування</a:t>
            </a:r>
            <a:r>
              <a:rPr lang="uk-UA" sz="2100" dirty="0" smtClean="0"/>
              <a:t> під час їжі, виливання рідкої їжі через ніс, звисання м'якого піднебіння, зниження глоткового рефлексу;</a:t>
            </a:r>
          </a:p>
          <a:p>
            <a:r>
              <a:rPr lang="uk-UA" sz="2100" dirty="0" smtClean="0"/>
              <a:t>параліч акомодації – косоокість, опущення повік, асиметрія обличчя, поганий зір на близькій відстані;</a:t>
            </a:r>
          </a:p>
          <a:p>
            <a:r>
              <a:rPr lang="uk-UA" sz="2100" dirty="0" smtClean="0"/>
              <a:t>поліневрит з ураженням кінцівок: рухові розлади, зниження рефлексів, розлади чутливості.</a:t>
            </a:r>
            <a:endParaRPr lang="ru-RU" sz="21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Нефроз</a:t>
            </a:r>
            <a:endParaRPr lang="ru-RU" sz="5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/>
          <a:lstStyle/>
          <a:p>
            <a:r>
              <a:rPr lang="uk-UA" sz="3500" dirty="0" err="1" smtClean="0"/>
              <a:t>протеінурія</a:t>
            </a:r>
            <a:r>
              <a:rPr lang="uk-UA" sz="3500" dirty="0" smtClean="0"/>
              <a:t>, </a:t>
            </a:r>
            <a:r>
              <a:rPr lang="uk-UA" sz="3500" dirty="0" err="1" smtClean="0"/>
              <a:t>мікоцитурія</a:t>
            </a:r>
            <a:r>
              <a:rPr lang="uk-UA" sz="3500" dirty="0" smtClean="0"/>
              <a:t>, </a:t>
            </a:r>
            <a:r>
              <a:rPr lang="uk-UA" sz="3500" dirty="0" err="1" smtClean="0"/>
              <a:t>циліндрурія</a:t>
            </a:r>
            <a:r>
              <a:rPr lang="uk-UA" sz="3500" dirty="0" smtClean="0"/>
              <a:t>, гематурія;</a:t>
            </a:r>
          </a:p>
          <a:p>
            <a:r>
              <a:rPr lang="uk-UA" sz="3500" dirty="0" err="1" smtClean="0"/>
              <a:t>олігурія</a:t>
            </a:r>
            <a:r>
              <a:rPr lang="uk-UA" sz="3500" dirty="0" smtClean="0"/>
              <a:t>, </a:t>
            </a:r>
            <a:r>
              <a:rPr lang="uk-UA" sz="3500" dirty="0" err="1" smtClean="0"/>
              <a:t>гіперазотемія</a:t>
            </a:r>
            <a:r>
              <a:rPr lang="uk-UA" sz="3500" dirty="0" smtClean="0"/>
              <a:t>;</a:t>
            </a:r>
          </a:p>
          <a:p>
            <a:r>
              <a:rPr lang="uk-UA" sz="3500" dirty="0" smtClean="0"/>
              <a:t>біль у поперековій ділянці;</a:t>
            </a:r>
          </a:p>
          <a:p>
            <a:r>
              <a:rPr lang="uk-UA" sz="3500" dirty="0" smtClean="0"/>
              <a:t>позитивний симптом </a:t>
            </a:r>
            <a:r>
              <a:rPr lang="uk-UA" sz="3500" dirty="0" err="1" smtClean="0"/>
              <a:t>Пастернацького</a:t>
            </a:r>
            <a:r>
              <a:rPr lang="uk-UA" sz="3500" dirty="0" smtClean="0"/>
              <a:t>;</a:t>
            </a:r>
          </a:p>
          <a:p>
            <a:r>
              <a:rPr lang="uk-UA" sz="3500" dirty="0" smtClean="0"/>
              <a:t>блювання;</a:t>
            </a:r>
          </a:p>
          <a:p>
            <a:r>
              <a:rPr lang="uk-UA" sz="3500" dirty="0" smtClean="0"/>
              <a:t>ниркова недостатність.</a:t>
            </a:r>
            <a:endParaRPr lang="ru-RU" sz="35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Прямая соединительная линия 47"/>
          <p:cNvCxnSpPr/>
          <p:nvPr/>
        </p:nvCxnSpPr>
        <p:spPr>
          <a:xfrm rot="5400000">
            <a:off x="1321571" y="2964653"/>
            <a:ext cx="2357454" cy="1588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Діагностика</a:t>
            </a:r>
            <a:endParaRPr lang="ru-RU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500174"/>
            <a:ext cx="2071702" cy="57150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Неспецифічна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428868"/>
            <a:ext cx="2071702" cy="571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Клінічні дані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857628"/>
            <a:ext cx="2071702" cy="571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Епіданамнез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1500174"/>
            <a:ext cx="1928826" cy="57150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Специфічна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3143248"/>
            <a:ext cx="2500330" cy="571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Бактеріоскопічне</a:t>
            </a:r>
            <a:r>
              <a:rPr lang="uk-UA" sz="2000" dirty="0" smtClean="0"/>
              <a:t> дослідження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3143248"/>
            <a:ext cx="2357454" cy="571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Бактеріологічне дослідження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768" y="3143248"/>
            <a:ext cx="1857388" cy="571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Серологічне дослідження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5000636"/>
            <a:ext cx="2643206" cy="571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Виділення зі слизової оболонки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43438" y="5000636"/>
            <a:ext cx="2357454" cy="571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Мазок із зіва і носа на </a:t>
            </a:r>
            <a:r>
              <a:rPr lang="en-US" sz="2000" dirty="0" smtClean="0"/>
              <a:t>BZ (</a:t>
            </a:r>
            <a:r>
              <a:rPr lang="uk-UA" sz="2000" dirty="0" smtClean="0"/>
              <a:t>СД)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00958" y="5000636"/>
            <a:ext cx="1143008" cy="571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РНГА</a:t>
            </a:r>
          </a:p>
          <a:p>
            <a:pPr algn="ctr"/>
            <a:r>
              <a:rPr lang="uk-UA" sz="2000" dirty="0" smtClean="0"/>
              <a:t>ІФА</a:t>
            </a:r>
            <a:endParaRPr lang="ru-RU" sz="2000" dirty="0"/>
          </a:p>
        </p:txBody>
      </p:sp>
      <p:cxnSp>
        <p:nvCxnSpPr>
          <p:cNvPr id="16" name="Прямая соединительная линия 15"/>
          <p:cNvCxnSpPr>
            <a:endCxn id="5" idx="0"/>
          </p:cNvCxnSpPr>
          <p:nvPr/>
        </p:nvCxnSpPr>
        <p:spPr>
          <a:xfrm rot="10800000" flipV="1">
            <a:off x="1250134" y="1000108"/>
            <a:ext cx="2678925" cy="500066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8" idx="0"/>
          </p:cNvCxnSpPr>
          <p:nvPr/>
        </p:nvCxnSpPr>
        <p:spPr>
          <a:xfrm>
            <a:off x="5000628" y="1000108"/>
            <a:ext cx="821537" cy="500066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8" idx="2"/>
            <a:endCxn id="9" idx="0"/>
          </p:cNvCxnSpPr>
          <p:nvPr/>
        </p:nvCxnSpPr>
        <p:spPr>
          <a:xfrm rot="5400000">
            <a:off x="4000496" y="1321579"/>
            <a:ext cx="1071570" cy="2571768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8" idx="2"/>
            <a:endCxn id="10" idx="0"/>
          </p:cNvCxnSpPr>
          <p:nvPr/>
        </p:nvCxnSpPr>
        <p:spPr>
          <a:xfrm rot="5400000">
            <a:off x="5286380" y="2607463"/>
            <a:ext cx="1071570" cy="1588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8" idx="2"/>
            <a:endCxn id="11" idx="0"/>
          </p:cNvCxnSpPr>
          <p:nvPr/>
        </p:nvCxnSpPr>
        <p:spPr>
          <a:xfrm rot="16200000" flipH="1">
            <a:off x="6411528" y="1482314"/>
            <a:ext cx="1071570" cy="2250297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9" idx="2"/>
            <a:endCxn id="12" idx="0"/>
          </p:cNvCxnSpPr>
          <p:nvPr/>
        </p:nvCxnSpPr>
        <p:spPr>
          <a:xfrm rot="5400000">
            <a:off x="2607455" y="4357694"/>
            <a:ext cx="1285884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0" idx="2"/>
            <a:endCxn id="13" idx="0"/>
          </p:cNvCxnSpPr>
          <p:nvPr/>
        </p:nvCxnSpPr>
        <p:spPr>
          <a:xfrm rot="5400000">
            <a:off x="5179223" y="4357694"/>
            <a:ext cx="1285884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1" idx="2"/>
            <a:endCxn id="14" idx="0"/>
          </p:cNvCxnSpPr>
          <p:nvPr/>
        </p:nvCxnSpPr>
        <p:spPr>
          <a:xfrm rot="5400000">
            <a:off x="7429520" y="4357694"/>
            <a:ext cx="1285884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5" idx="3"/>
          </p:cNvCxnSpPr>
          <p:nvPr/>
        </p:nvCxnSpPr>
        <p:spPr>
          <a:xfrm>
            <a:off x="2285984" y="1785926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7" idx="3"/>
          </p:cNvCxnSpPr>
          <p:nvPr/>
        </p:nvCxnSpPr>
        <p:spPr>
          <a:xfrm rot="10800000">
            <a:off x="2285984" y="4143380"/>
            <a:ext cx="214314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endCxn id="6" idx="3"/>
          </p:cNvCxnSpPr>
          <p:nvPr/>
        </p:nvCxnSpPr>
        <p:spPr>
          <a:xfrm rot="10800000">
            <a:off x="2285984" y="2714620"/>
            <a:ext cx="214314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000" b="1" dirty="0" smtClean="0">
                <a:ln/>
                <a:solidFill>
                  <a:schemeClr val="accent3"/>
                </a:solidFill>
              </a:rPr>
              <a:t>Лікування</a:t>
            </a:r>
            <a:endParaRPr lang="ru-RU" sz="5000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076325"/>
          <a:ext cx="8715436" cy="525780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43140"/>
                <a:gridCol w="6572296"/>
              </a:tblGrid>
              <a:tr h="923915">
                <a:tc>
                  <a:txBody>
                    <a:bodyPr/>
                    <a:lstStyle/>
                    <a:p>
                      <a:pPr algn="ctr"/>
                      <a:r>
                        <a:rPr lang="uk-UA" b="0" dirty="0" err="1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Етіотропне</a:t>
                      </a:r>
                      <a:endParaRPr lang="ru-RU" b="0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700" b="0" dirty="0" smtClean="0"/>
                        <a:t>Протидифтерійна антитоксична сироватка;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700" b="0" dirty="0" smtClean="0"/>
                        <a:t>магнію сульфат;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700" b="0" dirty="0" smtClean="0"/>
                        <a:t>антибіотики: еритроміцин, </a:t>
                      </a:r>
                      <a:r>
                        <a:rPr lang="uk-UA" sz="1700" b="0" dirty="0" err="1" smtClean="0"/>
                        <a:t>ампіцилін</a:t>
                      </a:r>
                      <a:r>
                        <a:rPr lang="uk-UA" sz="1700" b="0" dirty="0" smtClean="0"/>
                        <a:t>,</a:t>
                      </a:r>
                      <a:r>
                        <a:rPr lang="uk-UA" sz="1700" b="0" baseline="0" dirty="0" smtClean="0"/>
                        <a:t> </a:t>
                      </a:r>
                      <a:r>
                        <a:rPr lang="uk-UA" sz="1700" b="0" baseline="0" dirty="0" err="1" smtClean="0"/>
                        <a:t>цефалоспорини</a:t>
                      </a:r>
                      <a:r>
                        <a:rPr lang="uk-UA" sz="1700" b="0" baseline="0" dirty="0" smtClean="0"/>
                        <a:t>.</a:t>
                      </a:r>
                      <a:endParaRPr lang="ru-RU" sz="1700" b="0" dirty="0"/>
                    </a:p>
                  </a:txBody>
                  <a:tcPr/>
                </a:tc>
              </a:tr>
              <a:tr h="2428892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Патогенетичне</a:t>
                      </a:r>
                      <a:endParaRPr lang="ru-RU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700" dirty="0" smtClean="0"/>
                        <a:t>Дезінтоксикація – глюкозо-сольові </a:t>
                      </a:r>
                      <a:r>
                        <a:rPr lang="uk-UA" sz="1700" dirty="0" err="1" smtClean="0"/>
                        <a:t>олііонні</a:t>
                      </a:r>
                      <a:r>
                        <a:rPr lang="uk-UA" sz="1700" dirty="0" smtClean="0"/>
                        <a:t> розчини;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700" dirty="0" err="1" smtClean="0"/>
                        <a:t>глюкокортикостероїди</a:t>
                      </a:r>
                      <a:r>
                        <a:rPr lang="uk-UA" sz="1700" dirty="0" smtClean="0"/>
                        <a:t>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700" dirty="0" err="1" smtClean="0"/>
                        <a:t>рибоксин</a:t>
                      </a:r>
                      <a:r>
                        <a:rPr lang="uk-UA" sz="1700" dirty="0" smtClean="0"/>
                        <a:t> АТФ;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700" dirty="0" smtClean="0"/>
                        <a:t>гепарин;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700" dirty="0" err="1" smtClean="0"/>
                        <a:t>антигістамінні</a:t>
                      </a:r>
                      <a:r>
                        <a:rPr lang="uk-UA" sz="1700" dirty="0" smtClean="0"/>
                        <a:t>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700" dirty="0" smtClean="0"/>
                        <a:t>вітаміни групи В, С;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700" dirty="0" err="1" smtClean="0"/>
                        <a:t>курантил</a:t>
                      </a:r>
                      <a:r>
                        <a:rPr lang="uk-UA" sz="1700" dirty="0" smtClean="0"/>
                        <a:t>, </a:t>
                      </a:r>
                      <a:r>
                        <a:rPr lang="uk-UA" sz="1700" dirty="0" err="1" smtClean="0"/>
                        <a:t>трентал</a:t>
                      </a:r>
                      <a:r>
                        <a:rPr lang="uk-UA" sz="1700" dirty="0" smtClean="0"/>
                        <a:t>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700" dirty="0" err="1" smtClean="0"/>
                        <a:t>оксигенація</a:t>
                      </a:r>
                      <a:r>
                        <a:rPr lang="uk-UA" sz="1700" dirty="0" smtClean="0"/>
                        <a:t>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700" dirty="0" smtClean="0"/>
                        <a:t>сечогінні.</a:t>
                      </a:r>
                      <a:endParaRPr lang="ru-RU" sz="1700" dirty="0"/>
                    </a:p>
                  </a:txBody>
                  <a:tcPr/>
                </a:tc>
              </a:tr>
              <a:tr h="146197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Симптоматичне</a:t>
                      </a:r>
                      <a:endParaRPr lang="ru-RU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700" dirty="0" smtClean="0"/>
                        <a:t>Жарознижуючі;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700" dirty="0" err="1" smtClean="0"/>
                        <a:t>бронхолітики</a:t>
                      </a:r>
                      <a:r>
                        <a:rPr lang="uk-UA" sz="1700" dirty="0" smtClean="0"/>
                        <a:t> (еуфілін);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700" dirty="0" smtClean="0"/>
                        <a:t>зрошення зіву – </a:t>
                      </a:r>
                      <a:r>
                        <a:rPr lang="uk-UA" sz="1700" dirty="0" err="1" smtClean="0"/>
                        <a:t>інгаліпт</a:t>
                      </a:r>
                      <a:r>
                        <a:rPr lang="uk-UA" sz="1700" dirty="0" smtClean="0"/>
                        <a:t>, </a:t>
                      </a:r>
                      <a:r>
                        <a:rPr lang="uk-UA" sz="1700" dirty="0" err="1" smtClean="0"/>
                        <a:t>орасепт</a:t>
                      </a:r>
                      <a:r>
                        <a:rPr lang="uk-UA" sz="1700" dirty="0" smtClean="0"/>
                        <a:t>, </a:t>
                      </a:r>
                      <a:r>
                        <a:rPr lang="uk-UA" sz="1700" dirty="0" err="1" smtClean="0"/>
                        <a:t>біопарокс</a:t>
                      </a:r>
                      <a:r>
                        <a:rPr lang="uk-UA" sz="1700" dirty="0" smtClean="0"/>
                        <a:t>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700" dirty="0" err="1" smtClean="0"/>
                        <a:t>септефріл</a:t>
                      </a:r>
                      <a:r>
                        <a:rPr lang="uk-UA" sz="1700" dirty="0" smtClean="0"/>
                        <a:t>, </a:t>
                      </a:r>
                      <a:r>
                        <a:rPr lang="uk-UA" sz="1700" dirty="0" err="1" smtClean="0"/>
                        <a:t>декаметоксин</a:t>
                      </a:r>
                      <a:r>
                        <a:rPr lang="uk-UA" sz="1700" dirty="0" smtClean="0"/>
                        <a:t>, </a:t>
                      </a:r>
                      <a:r>
                        <a:rPr lang="uk-UA" sz="1700" dirty="0" err="1" smtClean="0"/>
                        <a:t>фалімінт</a:t>
                      </a:r>
                      <a:r>
                        <a:rPr lang="uk-UA" sz="1700" dirty="0" smtClean="0"/>
                        <a:t>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700" dirty="0" smtClean="0"/>
                        <a:t>заспокійливі </a:t>
                      </a:r>
                      <a:r>
                        <a:rPr lang="uk-UA" sz="1700" dirty="0" err="1" smtClean="0"/>
                        <a:t>протисудомні</a:t>
                      </a:r>
                      <a:endParaRPr lang="uk-UA" sz="17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700" dirty="0" err="1" smtClean="0"/>
                        <a:t>інтубація</a:t>
                      </a:r>
                      <a:r>
                        <a:rPr lang="uk-UA" sz="1700" dirty="0" smtClean="0"/>
                        <a:t> трахеї                     при крупі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700" dirty="0" err="1" smtClean="0"/>
                        <a:t>трахеостомія</a:t>
                      </a:r>
                      <a:r>
                        <a:rPr lang="uk-UA" sz="1700" dirty="0" smtClean="0"/>
                        <a:t>.</a:t>
                      </a:r>
                      <a:endParaRPr lang="ru-RU" sz="1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авая фигурная скобка 4"/>
          <p:cNvSpPr/>
          <p:nvPr/>
        </p:nvSpPr>
        <p:spPr>
          <a:xfrm>
            <a:off x="5500694" y="5572140"/>
            <a:ext cx="357190" cy="714380"/>
          </a:xfrm>
          <a:prstGeom prst="rightBrace">
            <a:avLst>
              <a:gd name="adj1" fmla="val 11939"/>
              <a:gd name="adj2" fmla="val 50000"/>
            </a:avLst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Documents and Settings\Metod2\Рабочий стол\Новая папка\difteria_s_protivodif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428868"/>
            <a:ext cx="2143125" cy="187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000" b="1" dirty="0" smtClean="0">
                <a:ln/>
                <a:solidFill>
                  <a:schemeClr val="accent3"/>
                </a:solidFill>
              </a:rPr>
              <a:t>Профілактика</a:t>
            </a:r>
            <a:endParaRPr lang="ru-RU" sz="5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6325"/>
            <a:ext cx="8229600" cy="5424509"/>
          </a:xfrm>
        </p:spPr>
        <p:txBody>
          <a:bodyPr/>
          <a:lstStyle/>
          <a:p>
            <a:r>
              <a:rPr lang="uk-UA" sz="1900" b="0" dirty="0" smtClean="0"/>
              <a:t>Раннє виявлення;</a:t>
            </a:r>
          </a:p>
          <a:p>
            <a:r>
              <a:rPr lang="uk-UA" sz="1900" b="0" dirty="0" smtClean="0"/>
              <a:t>ізоляція;</a:t>
            </a:r>
          </a:p>
          <a:p>
            <a:r>
              <a:rPr lang="uk-UA" sz="1900" b="0" dirty="0" smtClean="0"/>
              <a:t>надання термінового повідомлення в СЕС;</a:t>
            </a:r>
          </a:p>
          <a:p>
            <a:r>
              <a:rPr lang="uk-UA" sz="1900" b="0" dirty="0" smtClean="0"/>
              <a:t>заходи в осередках;</a:t>
            </a:r>
          </a:p>
          <a:p>
            <a:r>
              <a:rPr lang="uk-UA" sz="1900" b="0" dirty="0" smtClean="0"/>
              <a:t>виявлення і санація бактеріоносіїв;</a:t>
            </a:r>
          </a:p>
          <a:p>
            <a:r>
              <a:rPr lang="uk-UA" sz="1900" b="0" dirty="0" smtClean="0"/>
              <a:t>виписка </a:t>
            </a:r>
            <a:r>
              <a:rPr lang="uk-UA" sz="1900" b="0" dirty="0" err="1" smtClean="0"/>
              <a:t>реконвалесцентів</a:t>
            </a:r>
            <a:r>
              <a:rPr lang="uk-UA" sz="1900" b="0" dirty="0" smtClean="0"/>
              <a:t> після 3 кратного бактеріологічного обстеження;</a:t>
            </a:r>
          </a:p>
          <a:p>
            <a:r>
              <a:rPr lang="uk-UA" sz="1900" b="0" dirty="0" smtClean="0"/>
              <a:t>дезінфекція;</a:t>
            </a:r>
          </a:p>
          <a:p>
            <a:r>
              <a:rPr lang="uk-UA" sz="1900" b="0" dirty="0" smtClean="0"/>
              <a:t>карантинні заходи;</a:t>
            </a:r>
          </a:p>
          <a:p>
            <a:r>
              <a:rPr lang="uk-UA" sz="1900" b="0" dirty="0" smtClean="0"/>
              <a:t>санація вогнищ хронічної інфекції;</a:t>
            </a:r>
          </a:p>
          <a:p>
            <a:r>
              <a:rPr lang="uk-UA" sz="1900" b="0" dirty="0" smtClean="0"/>
              <a:t>бактеріологічне обстеження ангін, </a:t>
            </a:r>
            <a:r>
              <a:rPr lang="uk-UA" sz="1900" b="0" dirty="0" err="1" smtClean="0"/>
              <a:t>ларенгітів</a:t>
            </a:r>
            <a:r>
              <a:rPr lang="uk-UA" sz="1900" b="0" dirty="0" smtClean="0"/>
              <a:t>, інфекційного мононуклеозу;</a:t>
            </a:r>
          </a:p>
          <a:p>
            <a:r>
              <a:rPr lang="uk-UA" sz="1900" b="0" dirty="0" smtClean="0"/>
              <a:t>використання марлевих пов'язок;</a:t>
            </a:r>
          </a:p>
          <a:p>
            <a:r>
              <a:rPr lang="uk-UA" sz="1900" b="0" dirty="0" smtClean="0"/>
              <a:t>імунізація;</a:t>
            </a:r>
          </a:p>
          <a:p>
            <a:r>
              <a:rPr lang="uk-UA" sz="1900" b="0" dirty="0" smtClean="0"/>
              <a:t>особиста гігієна;</a:t>
            </a:r>
          </a:p>
          <a:p>
            <a:r>
              <a:rPr lang="uk-UA" sz="1900" b="0" dirty="0" smtClean="0"/>
              <a:t>санітарно-освітня робота.</a:t>
            </a:r>
            <a:endParaRPr lang="ru-RU" sz="1900" b="0" dirty="0"/>
          </a:p>
        </p:txBody>
      </p:sp>
      <p:pic>
        <p:nvPicPr>
          <p:cNvPr id="3074" name="Picture 2" descr="C:\Documents and Settings\Metod2\Рабочий стол\Новая папка\1268378309_8574_npadvh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875619"/>
            <a:ext cx="2643174" cy="1982381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Заходи в осередках</a:t>
            </a:r>
            <a:endParaRPr lang="ru-RU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81121"/>
            <a:ext cx="8229600" cy="5248275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Наказ МОЗ України №450</a:t>
            </a:r>
          </a:p>
          <a:p>
            <a:pPr algn="just"/>
            <a:r>
              <a:rPr lang="uk-UA" sz="2500" b="0" dirty="0" smtClean="0"/>
              <a:t>Спостереження протягом 7 діб;</a:t>
            </a:r>
          </a:p>
          <a:p>
            <a:pPr algn="just"/>
            <a:r>
              <a:rPr lang="uk-UA" sz="2500" b="0" dirty="0" smtClean="0"/>
              <a:t>заключна дезінфекція;</a:t>
            </a:r>
          </a:p>
          <a:p>
            <a:pPr algn="just"/>
            <a:r>
              <a:rPr lang="uk-UA" sz="2500" b="0" dirty="0" smtClean="0"/>
              <a:t>бактеріологічне обстеження контактних;</a:t>
            </a:r>
          </a:p>
          <a:p>
            <a:pPr algn="just"/>
            <a:r>
              <a:rPr lang="uk-UA" sz="2500" b="0" dirty="0" smtClean="0"/>
              <a:t>огляд ЛОР, інфекціоніста;</a:t>
            </a:r>
          </a:p>
          <a:p>
            <a:pPr algn="just"/>
            <a:r>
              <a:rPr lang="uk-UA" sz="2500" b="0" dirty="0" smtClean="0"/>
              <a:t>термометрія;</a:t>
            </a:r>
          </a:p>
          <a:p>
            <a:pPr algn="just"/>
            <a:r>
              <a:rPr lang="uk-UA" sz="2500" b="0" dirty="0" smtClean="0"/>
              <a:t>огляд слизових оболонок </a:t>
            </a:r>
            <a:r>
              <a:rPr lang="uk-UA" sz="2500" b="0" dirty="0" err="1" smtClean="0"/>
              <a:t>ротоглотки</a:t>
            </a:r>
            <a:r>
              <a:rPr lang="uk-UA" sz="2500" b="0" dirty="0" smtClean="0"/>
              <a:t>;</a:t>
            </a:r>
          </a:p>
          <a:p>
            <a:pPr algn="just"/>
            <a:r>
              <a:rPr lang="uk-UA" sz="2500" b="0" dirty="0" smtClean="0"/>
              <a:t>визначення скарг;</a:t>
            </a:r>
          </a:p>
          <a:p>
            <a:pPr algn="just"/>
            <a:r>
              <a:rPr lang="uk-UA" sz="2500" b="0" dirty="0" smtClean="0"/>
              <a:t>ізоляція і санація бактеріоносіїв;</a:t>
            </a:r>
          </a:p>
          <a:p>
            <a:pPr algn="just"/>
            <a:r>
              <a:rPr lang="uk-UA" sz="2500" b="0" dirty="0" smtClean="0"/>
              <a:t>екстрена імунізація;</a:t>
            </a:r>
          </a:p>
          <a:p>
            <a:pPr algn="just"/>
            <a:r>
              <a:rPr lang="uk-UA" sz="2500" b="0" dirty="0" smtClean="0"/>
              <a:t>санітарно-освітня робота серед контактних.</a:t>
            </a:r>
            <a:endParaRPr lang="ru-RU" sz="2500" b="0" dirty="0"/>
          </a:p>
        </p:txBody>
      </p:sp>
      <p:pic>
        <p:nvPicPr>
          <p:cNvPr id="5122" name="Picture 2" descr="C:\Documents and Settings\Metod2\Рабочий стол\Новая папка\200902201151622348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429132"/>
            <a:ext cx="2214578" cy="147184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Етіологія</a:t>
            </a:r>
            <a:endParaRPr lang="ru-RU" sz="5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571612"/>
            <a:ext cx="2286016" cy="9286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Збудник - коринебактерія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2857496"/>
            <a:ext cx="1785950" cy="9286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Гр</a:t>
            </a:r>
            <a:r>
              <a:rPr lang="uk-UA" sz="2000" baseline="30000" dirty="0" err="1" smtClean="0"/>
              <a:t>+</a:t>
            </a:r>
            <a:r>
              <a:rPr lang="uk-UA" sz="2000" dirty="0" smtClean="0"/>
              <a:t> виділяє екзотоксин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2857496"/>
            <a:ext cx="2000264" cy="9286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Стійка у зовнішньому середовищі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86578" y="1428736"/>
            <a:ext cx="2000264" cy="121444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Чутлива до високих температур </a:t>
            </a:r>
            <a:r>
              <a:rPr lang="uk-UA" sz="2000" dirty="0" err="1" smtClean="0"/>
              <a:t>деззасобів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4000504"/>
            <a:ext cx="2071702" cy="3571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тип </a:t>
            </a:r>
            <a:r>
              <a:rPr lang="en-US" dirty="0" err="1" smtClean="0"/>
              <a:t>grabis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4643446"/>
            <a:ext cx="2071702" cy="3571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тип</a:t>
            </a:r>
            <a:r>
              <a:rPr lang="en-US" dirty="0" smtClean="0"/>
              <a:t> </a:t>
            </a:r>
            <a:r>
              <a:rPr lang="en-US" dirty="0" err="1" smtClean="0"/>
              <a:t>intermedius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5286388"/>
            <a:ext cx="2071702" cy="3571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тип </a:t>
            </a:r>
            <a:r>
              <a:rPr lang="en-US" dirty="0" err="1" smtClean="0"/>
              <a:t>mitis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-1000164" y="4000504"/>
            <a:ext cx="3000396" cy="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00034" y="5500702"/>
            <a:ext cx="214314" cy="1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00034" y="4786322"/>
            <a:ext cx="285752" cy="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00034" y="4214818"/>
            <a:ext cx="285752" cy="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2" idx="2"/>
          </p:cNvCxnSpPr>
          <p:nvPr/>
        </p:nvCxnSpPr>
        <p:spPr>
          <a:xfrm rot="5400000">
            <a:off x="2691602" y="-308786"/>
            <a:ext cx="688962" cy="3071834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2" idx="2"/>
            <a:endCxn id="5" idx="0"/>
          </p:cNvCxnSpPr>
          <p:nvPr/>
        </p:nvCxnSpPr>
        <p:spPr>
          <a:xfrm rot="5400000">
            <a:off x="3066652" y="1352148"/>
            <a:ext cx="1974846" cy="1035851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2" idx="2"/>
            <a:endCxn id="6" idx="0"/>
          </p:cNvCxnSpPr>
          <p:nvPr/>
        </p:nvCxnSpPr>
        <p:spPr>
          <a:xfrm rot="16200000" flipH="1">
            <a:off x="4227519" y="1227131"/>
            <a:ext cx="1974846" cy="1285884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" idx="2"/>
            <a:endCxn id="7" idx="0"/>
          </p:cNvCxnSpPr>
          <p:nvPr/>
        </p:nvCxnSpPr>
        <p:spPr>
          <a:xfrm rot="16200000" flipH="1">
            <a:off x="5906312" y="-451662"/>
            <a:ext cx="546086" cy="321471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Епідеміологія</a:t>
            </a:r>
            <a:endParaRPr lang="ru-RU" sz="5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1785926"/>
            <a:ext cx="1643074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Джерело інфекції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0298" y="1785926"/>
            <a:ext cx="1571636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Хвора людина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5008" y="1714488"/>
            <a:ext cx="2428892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Бактеріоносій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3071810"/>
            <a:ext cx="1428760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Шляхи передачі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57422" y="3071810"/>
            <a:ext cx="1857388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Повітряно-крапельний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43438" y="3071810"/>
            <a:ext cx="2143140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Аліментарний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00892" y="3071810"/>
            <a:ext cx="1785950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Контактно-побутовий</a:t>
            </a: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71736" y="4572008"/>
            <a:ext cx="1500198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Імунітет</a:t>
            </a:r>
            <a:endParaRPr lang="ru-RU" sz="2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6314" y="4572008"/>
            <a:ext cx="2714644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Стійкий </a:t>
            </a:r>
            <a:r>
              <a:rPr lang="uk-UA" sz="2000" dirty="0" err="1" smtClean="0"/>
              <a:t>типоспецифічний</a:t>
            </a:r>
            <a:endParaRPr lang="ru-RU" sz="20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2893207" y="2536025"/>
            <a:ext cx="3071834" cy="0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4" idx="3"/>
            <a:endCxn id="5" idx="1"/>
          </p:cNvCxnSpPr>
          <p:nvPr/>
        </p:nvCxnSpPr>
        <p:spPr>
          <a:xfrm>
            <a:off x="2071670" y="2107397"/>
            <a:ext cx="428628" cy="0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7" idx="3"/>
            <a:endCxn id="8" idx="1"/>
          </p:cNvCxnSpPr>
          <p:nvPr/>
        </p:nvCxnSpPr>
        <p:spPr>
          <a:xfrm>
            <a:off x="1928794" y="3393281"/>
            <a:ext cx="428628" cy="0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5" idx="0"/>
          </p:cNvCxnSpPr>
          <p:nvPr/>
        </p:nvCxnSpPr>
        <p:spPr>
          <a:xfrm rot="10800000" flipV="1">
            <a:off x="3286116" y="1357298"/>
            <a:ext cx="1143008" cy="428628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6" idx="0"/>
          </p:cNvCxnSpPr>
          <p:nvPr/>
        </p:nvCxnSpPr>
        <p:spPr>
          <a:xfrm>
            <a:off x="4429124" y="1357298"/>
            <a:ext cx="2500330" cy="357190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8" idx="0"/>
          </p:cNvCxnSpPr>
          <p:nvPr/>
        </p:nvCxnSpPr>
        <p:spPr>
          <a:xfrm rot="10800000" flipV="1">
            <a:off x="3286116" y="2571744"/>
            <a:ext cx="1143008" cy="500066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9" idx="0"/>
          </p:cNvCxnSpPr>
          <p:nvPr/>
        </p:nvCxnSpPr>
        <p:spPr>
          <a:xfrm>
            <a:off x="4429124" y="2571744"/>
            <a:ext cx="1285884" cy="500066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10" idx="0"/>
          </p:cNvCxnSpPr>
          <p:nvPr/>
        </p:nvCxnSpPr>
        <p:spPr>
          <a:xfrm>
            <a:off x="4429124" y="2571744"/>
            <a:ext cx="3464743" cy="500066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11" idx="0"/>
          </p:cNvCxnSpPr>
          <p:nvPr/>
        </p:nvCxnSpPr>
        <p:spPr>
          <a:xfrm rot="10800000" flipV="1">
            <a:off x="3321836" y="4071942"/>
            <a:ext cx="1107289" cy="500066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12" idx="0"/>
          </p:cNvCxnSpPr>
          <p:nvPr/>
        </p:nvCxnSpPr>
        <p:spPr>
          <a:xfrm>
            <a:off x="4429124" y="4071942"/>
            <a:ext cx="1714512" cy="500066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Клініка</a:t>
            </a:r>
            <a:endParaRPr lang="ru-RU" sz="5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/>
              <a:t>Інкубаційний період – 2-10 діб.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000372"/>
            <a:ext cx="2428892" cy="11430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Дифтерія.</a:t>
            </a:r>
          </a:p>
          <a:p>
            <a:pPr algn="ctr"/>
            <a:r>
              <a:rPr lang="uk-UA" sz="2000" dirty="0" smtClean="0"/>
              <a:t>Класифікація за локалізацією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357686" y="2143116"/>
          <a:ext cx="2571768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1768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ротоглотки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гортані, трахеї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очей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носа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вуха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шкіри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рани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статевих органів.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>
            <a:endCxn id="4" idx="3"/>
          </p:cNvCxnSpPr>
          <p:nvPr/>
        </p:nvCxnSpPr>
        <p:spPr>
          <a:xfrm rot="10800000" flipV="1">
            <a:off x="3071802" y="2357430"/>
            <a:ext cx="1357322" cy="1214446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4" idx="3"/>
          </p:cNvCxnSpPr>
          <p:nvPr/>
        </p:nvCxnSpPr>
        <p:spPr>
          <a:xfrm>
            <a:off x="3071802" y="3571876"/>
            <a:ext cx="1285884" cy="1285884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4" idx="3"/>
          </p:cNvCxnSpPr>
          <p:nvPr/>
        </p:nvCxnSpPr>
        <p:spPr>
          <a:xfrm flipV="1">
            <a:off x="3071802" y="2714620"/>
            <a:ext cx="1357322" cy="857256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4" idx="3"/>
          </p:cNvCxnSpPr>
          <p:nvPr/>
        </p:nvCxnSpPr>
        <p:spPr>
          <a:xfrm>
            <a:off x="3071802" y="3571876"/>
            <a:ext cx="1357322" cy="1000132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4" idx="3"/>
          </p:cNvCxnSpPr>
          <p:nvPr/>
        </p:nvCxnSpPr>
        <p:spPr>
          <a:xfrm flipV="1">
            <a:off x="3071802" y="3071810"/>
            <a:ext cx="1357322" cy="500066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4" idx="3"/>
          </p:cNvCxnSpPr>
          <p:nvPr/>
        </p:nvCxnSpPr>
        <p:spPr>
          <a:xfrm>
            <a:off x="3071802" y="3571876"/>
            <a:ext cx="1357322" cy="642942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4" idx="3"/>
          </p:cNvCxnSpPr>
          <p:nvPr/>
        </p:nvCxnSpPr>
        <p:spPr>
          <a:xfrm flipV="1">
            <a:off x="3071802" y="3429000"/>
            <a:ext cx="1357322" cy="142876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4" idx="3"/>
          </p:cNvCxnSpPr>
          <p:nvPr/>
        </p:nvCxnSpPr>
        <p:spPr>
          <a:xfrm>
            <a:off x="3071802" y="3571876"/>
            <a:ext cx="1285884" cy="214314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OLLEGE\PREDMET\INFEKZIA\СКОРОХОД\Атлас\Дифтерия\Дифтерия кож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177036"/>
            <a:ext cx="2767013" cy="3773487"/>
          </a:xfrm>
          <a:prstGeom prst="rect">
            <a:avLst/>
          </a:prstGeom>
          <a:noFill/>
        </p:spPr>
      </p:pic>
      <p:pic>
        <p:nvPicPr>
          <p:cNvPr id="2051" name="Picture 3" descr="D:\COLLEGE\PREDMET\INFEKZIA\СКОРОХОД\Атлас\Дифтерия\Локализованная дифтерия ротоглотки. Островчатая форм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65650"/>
            <a:ext cx="3028950" cy="2292350"/>
          </a:xfrm>
          <a:prstGeom prst="rect">
            <a:avLst/>
          </a:prstGeom>
          <a:noFill/>
        </p:spPr>
      </p:pic>
      <p:pic>
        <p:nvPicPr>
          <p:cNvPr id="2052" name="Picture 4" descr="D:\COLLEGE\PREDMET\INFEKZIA\СКОРОХОД\Атлас\Дифтерия\Локализованная дифтерия ротоглотки. Пленчатая форм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2513" y="4591050"/>
            <a:ext cx="3011487" cy="2266950"/>
          </a:xfrm>
          <a:prstGeom prst="rect">
            <a:avLst/>
          </a:prstGeom>
          <a:noFill/>
        </p:spPr>
      </p:pic>
      <p:pic>
        <p:nvPicPr>
          <p:cNvPr id="2053" name="Picture 5" descr="D:\COLLEGE\PREDMET\INFEKZIA\СКОРОХОД\Атлас\Дифтерия\Токсическая дифтерия ротоглотки. Выраженный отек слизистых оболочек ротоглотки, вилны налеты на левой миндалин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4290"/>
            <a:ext cx="2120900" cy="2822575"/>
          </a:xfrm>
          <a:prstGeom prst="rect">
            <a:avLst/>
          </a:prstGeom>
          <a:noFill/>
        </p:spPr>
      </p:pic>
      <p:pic>
        <p:nvPicPr>
          <p:cNvPr id="2054" name="Picture 6" descr="D:\COLLEGE\PREDMET\INFEKZIA\СКОРОХОД\Атлас\Дифтерия\Токсическая дифтерия ротоглотки. Начальные этапы развития_ асимметричность поражения (отек более выражен слева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40563" y="214290"/>
            <a:ext cx="2103437" cy="2224087"/>
          </a:xfrm>
          <a:prstGeom prst="rect">
            <a:avLst/>
          </a:prstGeom>
          <a:noFill/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3643306" y="5126131"/>
            <a:ext cx="1928826" cy="374571"/>
          </a:xfrm>
          <a:prstGeom prst="wedgeRoundRectCallout">
            <a:avLst>
              <a:gd name="adj1" fmla="val -16035"/>
              <a:gd name="adj2" fmla="val -101239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dirty="0" smtClean="0"/>
              <a:t>Дифтерія шкіри</a:t>
            </a:r>
            <a:endParaRPr lang="uk-UA" sz="1600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428992" y="5594770"/>
            <a:ext cx="2286016" cy="1191816"/>
          </a:xfrm>
          <a:prstGeom prst="wedgeRoundRectCallout">
            <a:avLst>
              <a:gd name="adj1" fmla="val -71077"/>
              <a:gd name="adj2" fmla="val -7674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smtClean="0"/>
              <a:t>Локалізована</a:t>
            </a:r>
            <a:r>
              <a:rPr lang="uk-UA" sz="1600" smtClean="0"/>
              <a:t> дифтерія </a:t>
            </a:r>
            <a:r>
              <a:rPr lang="uk-UA" sz="1600" smtClean="0"/>
              <a:t>ротоглотки</a:t>
            </a:r>
            <a:r>
              <a:rPr lang="uk-UA" sz="1600" smtClean="0"/>
              <a:t>. Острівкова </a:t>
            </a:r>
            <a:r>
              <a:rPr lang="uk-UA" sz="1600" smtClean="0"/>
              <a:t>форма</a:t>
            </a:r>
            <a:endParaRPr lang="uk-UA" sz="160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215074" y="3509731"/>
            <a:ext cx="2786082" cy="919401"/>
          </a:xfrm>
          <a:prstGeom prst="wedgeRoundRectCallout">
            <a:avLst>
              <a:gd name="adj1" fmla="val -20833"/>
              <a:gd name="adj2" fmla="val 68564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smtClean="0"/>
              <a:t>Локалізована</a:t>
            </a:r>
            <a:r>
              <a:rPr lang="uk-UA" sz="1600" smtClean="0"/>
              <a:t> </a:t>
            </a:r>
            <a:r>
              <a:rPr lang="uk-UA" sz="1600" smtClean="0"/>
              <a:t>дифтерія</a:t>
            </a:r>
            <a:endParaRPr lang="uk-UA" sz="1600" smtClean="0"/>
          </a:p>
          <a:p>
            <a:pPr algn="ctr"/>
            <a:r>
              <a:rPr lang="uk-UA" sz="1600" smtClean="0"/>
              <a:t>ротоглотки</a:t>
            </a:r>
            <a:r>
              <a:rPr lang="uk-UA" sz="1600" smtClean="0"/>
              <a:t>.  Плівчаста </a:t>
            </a:r>
            <a:r>
              <a:rPr lang="uk-UA" sz="1600" smtClean="0"/>
              <a:t>форма</a:t>
            </a:r>
            <a:endParaRPr lang="uk-UA" sz="160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0" y="3214686"/>
            <a:ext cx="2928926" cy="1191816"/>
          </a:xfrm>
          <a:prstGeom prst="wedgeRoundRectCallout">
            <a:avLst>
              <a:gd name="adj1" fmla="val -17787"/>
              <a:gd name="adj2" fmla="val -65684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dirty="0" smtClean="0"/>
              <a:t>Токсична дифтерія </a:t>
            </a:r>
            <a:r>
              <a:rPr lang="uk-UA" sz="1600" dirty="0" err="1" smtClean="0"/>
              <a:t>ротоглотки</a:t>
            </a:r>
            <a:r>
              <a:rPr lang="uk-UA" sz="1600" dirty="0" smtClean="0"/>
              <a:t>. Виражений набряк слизових оболонок </a:t>
            </a:r>
            <a:r>
              <a:rPr lang="uk-UA" sz="1600" dirty="0" err="1" smtClean="0"/>
              <a:t>ротоглотки</a:t>
            </a:r>
            <a:endParaRPr lang="uk-UA" sz="1600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2428860" y="214290"/>
            <a:ext cx="4429156" cy="1191816"/>
          </a:xfrm>
          <a:prstGeom prst="wedgeRoundRectCallout">
            <a:avLst>
              <a:gd name="adj1" fmla="val 55799"/>
              <a:gd name="adj2" fmla="val -3886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dirty="0" smtClean="0"/>
              <a:t>Токсична дифтерія </a:t>
            </a:r>
            <a:r>
              <a:rPr lang="uk-UA" sz="1600" dirty="0" err="1" smtClean="0"/>
              <a:t>ротоглотки</a:t>
            </a:r>
            <a:r>
              <a:rPr lang="uk-UA" sz="1600" dirty="0" smtClean="0"/>
              <a:t>. Початкові етапи розвитку асиметричність ураження (набряк більше виражений зліва)</a:t>
            </a:r>
            <a:endParaRPr lang="uk-UA" sz="1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Дифтерія </a:t>
            </a:r>
            <a:r>
              <a:rPr lang="uk-UA" sz="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ротоглотки</a:t>
            </a:r>
            <a:endParaRPr lang="ru-RU" sz="5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857364"/>
            <a:ext cx="2071702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Катаральна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1857364"/>
            <a:ext cx="2071702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Локалізована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1857364"/>
            <a:ext cx="2071702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Токсична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143248"/>
            <a:ext cx="2071702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Плівчата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3143248"/>
            <a:ext cx="2071702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Поширена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00826" y="3071810"/>
            <a:ext cx="2071702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Дифтерійний круп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4714884"/>
            <a:ext cx="2000264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Острівцева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4714884"/>
            <a:ext cx="2000264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Геморагічна</a:t>
            </a:r>
            <a:endParaRPr lang="ru-RU" sz="2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Клінічні ознаки</a:t>
            </a:r>
            <a:endParaRPr lang="ru-RU" sz="5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uk-UA" b="0" dirty="0" smtClean="0"/>
              <a:t>гіпертермія;</a:t>
            </a:r>
          </a:p>
          <a:p>
            <a:r>
              <a:rPr lang="uk-UA" b="0" dirty="0" smtClean="0"/>
              <a:t>симптоми інтоксикації;</a:t>
            </a:r>
          </a:p>
          <a:p>
            <a:r>
              <a:rPr lang="uk-UA" b="0" dirty="0" smtClean="0"/>
              <a:t>блідість шкіри;</a:t>
            </a:r>
          </a:p>
          <a:p>
            <a:r>
              <a:rPr lang="uk-UA" b="0" dirty="0" smtClean="0"/>
              <a:t>біль у горлі;</a:t>
            </a:r>
          </a:p>
          <a:p>
            <a:r>
              <a:rPr lang="uk-UA" b="0" dirty="0" smtClean="0"/>
              <a:t>гіперемія слизових оболонок з ціанозом, набряк;</a:t>
            </a:r>
          </a:p>
          <a:p>
            <a:r>
              <a:rPr lang="uk-UA" b="0" dirty="0" smtClean="0"/>
              <a:t>утворення </a:t>
            </a:r>
            <a:r>
              <a:rPr lang="uk-UA" b="0" dirty="0" err="1" smtClean="0"/>
              <a:t>фібрінозних</a:t>
            </a:r>
            <a:r>
              <a:rPr lang="uk-UA" b="0" dirty="0" smtClean="0"/>
              <a:t> плівок;</a:t>
            </a:r>
          </a:p>
          <a:p>
            <a:r>
              <a:rPr lang="uk-UA" b="0" dirty="0" smtClean="0"/>
              <a:t>солодкий запах з рота;</a:t>
            </a:r>
          </a:p>
          <a:p>
            <a:r>
              <a:rPr lang="uk-UA" b="0" dirty="0" smtClean="0"/>
              <a:t>збільшення шийних підщелепних лімфатичних вузлів;</a:t>
            </a:r>
          </a:p>
          <a:p>
            <a:r>
              <a:rPr lang="uk-UA" b="0" dirty="0" smtClean="0"/>
              <a:t>тахікардія, гіпотонія;</a:t>
            </a:r>
          </a:p>
          <a:p>
            <a:r>
              <a:rPr lang="uk-UA" b="0" dirty="0" smtClean="0"/>
              <a:t>лейкоцитоз, збільшення ШОЕ.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Патогенез</a:t>
            </a:r>
            <a:endParaRPr lang="ru-RU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500174"/>
            <a:ext cx="2071702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Коринебактерія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1285860"/>
            <a:ext cx="1500198" cy="10715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слизові оболонки, виділення токсину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1357298"/>
            <a:ext cx="1928826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токсин</a:t>
            </a:r>
          </a:p>
          <a:p>
            <a:pPr algn="ctr"/>
            <a:r>
              <a:rPr lang="uk-UA" dirty="0" err="1" smtClean="0"/>
              <a:t>лімфогенно</a:t>
            </a:r>
            <a:r>
              <a:rPr lang="uk-UA" dirty="0" smtClean="0"/>
              <a:t> углиб тканин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72330" y="1428736"/>
            <a:ext cx="1357322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набряк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2500306"/>
            <a:ext cx="1214446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некроз епітелію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3214686"/>
            <a:ext cx="1643074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порушення проникності судин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4214818"/>
            <a:ext cx="1643074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утворення </a:t>
            </a:r>
            <a:r>
              <a:rPr lang="uk-UA" dirty="0" err="1" smtClean="0"/>
              <a:t>фібрінозних</a:t>
            </a:r>
            <a:r>
              <a:rPr lang="uk-UA" dirty="0" smtClean="0"/>
              <a:t> плівок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43702" y="2357430"/>
            <a:ext cx="1357322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слизових оболонок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388" y="3071810"/>
            <a:ext cx="1571604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підслизової оболонки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86512" y="3714752"/>
            <a:ext cx="1714512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лімфатичних вузлів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85786" y="5429264"/>
            <a:ext cx="1500198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токсин у</a:t>
            </a:r>
          </a:p>
          <a:p>
            <a:pPr algn="ctr"/>
            <a:r>
              <a:rPr lang="uk-UA" dirty="0" smtClean="0"/>
              <a:t>кров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28926" y="5429264"/>
            <a:ext cx="1428760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враження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86380" y="4857760"/>
            <a:ext cx="3357586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/>
              <a:t>серцево-судинної системи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286380" y="5286388"/>
            <a:ext cx="3357586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/>
              <a:t>нервової системи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286380" y="5715016"/>
            <a:ext cx="3357586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/>
              <a:t>нирок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86380" y="6143644"/>
            <a:ext cx="3357586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/>
              <a:t>надниркових залоз</a:t>
            </a:r>
            <a:endParaRPr lang="ru-RU" dirty="0"/>
          </a:p>
        </p:txBody>
      </p:sp>
      <p:cxnSp>
        <p:nvCxnSpPr>
          <p:cNvPr id="21" name="Прямая со стрелкой 20"/>
          <p:cNvCxnSpPr>
            <a:stCxn id="4" idx="3"/>
            <a:endCxn id="5" idx="1"/>
          </p:cNvCxnSpPr>
          <p:nvPr/>
        </p:nvCxnSpPr>
        <p:spPr>
          <a:xfrm>
            <a:off x="2285984" y="1821645"/>
            <a:ext cx="357190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3"/>
            <a:endCxn id="6" idx="1"/>
          </p:cNvCxnSpPr>
          <p:nvPr/>
        </p:nvCxnSpPr>
        <p:spPr>
          <a:xfrm>
            <a:off x="4143372" y="1821645"/>
            <a:ext cx="500066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6" idx="3"/>
            <a:endCxn id="7" idx="1"/>
          </p:cNvCxnSpPr>
          <p:nvPr/>
        </p:nvCxnSpPr>
        <p:spPr>
          <a:xfrm>
            <a:off x="6572264" y="1821645"/>
            <a:ext cx="500066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8501090" y="1785926"/>
            <a:ext cx="357190" cy="1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1678761" y="3536157"/>
            <a:ext cx="2214578" cy="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endCxn id="10" idx="1"/>
          </p:cNvCxnSpPr>
          <p:nvPr/>
        </p:nvCxnSpPr>
        <p:spPr>
          <a:xfrm>
            <a:off x="2786050" y="4643446"/>
            <a:ext cx="428628" cy="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9" idx="1"/>
          </p:cNvCxnSpPr>
          <p:nvPr/>
        </p:nvCxnSpPr>
        <p:spPr>
          <a:xfrm>
            <a:off x="2786050" y="3643314"/>
            <a:ext cx="428628" cy="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endCxn id="8" idx="1"/>
          </p:cNvCxnSpPr>
          <p:nvPr/>
        </p:nvCxnSpPr>
        <p:spPr>
          <a:xfrm>
            <a:off x="2786050" y="2786058"/>
            <a:ext cx="428628" cy="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7393801" y="3107529"/>
            <a:ext cx="1785950" cy="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13" idx="3"/>
          </p:cNvCxnSpPr>
          <p:nvPr/>
        </p:nvCxnSpPr>
        <p:spPr>
          <a:xfrm>
            <a:off x="8001024" y="4000504"/>
            <a:ext cx="285752" cy="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endCxn id="11" idx="3"/>
          </p:cNvCxnSpPr>
          <p:nvPr/>
        </p:nvCxnSpPr>
        <p:spPr>
          <a:xfrm rot="10800000">
            <a:off x="8001024" y="2643182"/>
            <a:ext cx="285752" cy="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endCxn id="12" idx="3"/>
          </p:cNvCxnSpPr>
          <p:nvPr/>
        </p:nvCxnSpPr>
        <p:spPr>
          <a:xfrm rot="10800000" flipV="1">
            <a:off x="8000992" y="3311911"/>
            <a:ext cx="284364" cy="9931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V="1">
            <a:off x="214282" y="5786454"/>
            <a:ext cx="428628" cy="1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stCxn id="14" idx="3"/>
            <a:endCxn id="15" idx="1"/>
          </p:cNvCxnSpPr>
          <p:nvPr/>
        </p:nvCxnSpPr>
        <p:spPr>
          <a:xfrm>
            <a:off x="2285984" y="5750735"/>
            <a:ext cx="642942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>
            <a:stCxn id="15" idx="3"/>
            <a:endCxn id="16" idx="1"/>
          </p:cNvCxnSpPr>
          <p:nvPr/>
        </p:nvCxnSpPr>
        <p:spPr>
          <a:xfrm flipV="1">
            <a:off x="4357686" y="5036355"/>
            <a:ext cx="928694" cy="71438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stCxn id="15" idx="3"/>
            <a:endCxn id="17" idx="1"/>
          </p:cNvCxnSpPr>
          <p:nvPr/>
        </p:nvCxnSpPr>
        <p:spPr>
          <a:xfrm flipV="1">
            <a:off x="4357686" y="5464983"/>
            <a:ext cx="928694" cy="285752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>
            <a:stCxn id="15" idx="3"/>
            <a:endCxn id="18" idx="1"/>
          </p:cNvCxnSpPr>
          <p:nvPr/>
        </p:nvCxnSpPr>
        <p:spPr>
          <a:xfrm>
            <a:off x="4357686" y="5750735"/>
            <a:ext cx="928694" cy="142876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>
            <a:stCxn id="15" idx="3"/>
            <a:endCxn id="19" idx="1"/>
          </p:cNvCxnSpPr>
          <p:nvPr/>
        </p:nvCxnSpPr>
        <p:spPr>
          <a:xfrm>
            <a:off x="4357686" y="5750735"/>
            <a:ext cx="928694" cy="571504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7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Ознаки дифтерійної плівки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29288"/>
          </a:xfrm>
        </p:spPr>
        <p:txBody>
          <a:bodyPr/>
          <a:lstStyle/>
          <a:p>
            <a:pPr algn="ctr">
              <a:buNone/>
            </a:pPr>
            <a:r>
              <a:rPr lang="uk-UA" sz="1800" b="0" dirty="0" smtClean="0"/>
              <a:t>цільна, має </a:t>
            </a:r>
            <a:r>
              <a:rPr lang="uk-UA" sz="1800" b="0" dirty="0" err="1" smtClean="0"/>
              <a:t>фібрінозний</a:t>
            </a:r>
            <a:r>
              <a:rPr lang="uk-UA" sz="1800" b="0" dirty="0" smtClean="0"/>
              <a:t> характер</a:t>
            </a:r>
          </a:p>
          <a:p>
            <a:pPr algn="ctr">
              <a:buNone/>
            </a:pPr>
            <a:endParaRPr lang="uk-UA" sz="1300" b="0" dirty="0" smtClean="0"/>
          </a:p>
          <a:p>
            <a:pPr algn="ctr">
              <a:buNone/>
            </a:pPr>
            <a:r>
              <a:rPr lang="uk-UA" sz="1800" b="0" dirty="0" smtClean="0"/>
              <a:t>має </a:t>
            </a:r>
            <a:r>
              <a:rPr lang="uk-UA" sz="1800" b="0" dirty="0" err="1" smtClean="0"/>
              <a:t>білісуватий</a:t>
            </a:r>
            <a:r>
              <a:rPr lang="uk-UA" sz="1800" b="0" dirty="0" smtClean="0"/>
              <a:t> колір з перламутровим відтінком</a:t>
            </a:r>
          </a:p>
          <a:p>
            <a:pPr algn="ctr">
              <a:buNone/>
            </a:pPr>
            <a:endParaRPr lang="uk-UA" sz="1300" b="0" dirty="0" smtClean="0"/>
          </a:p>
          <a:p>
            <a:pPr algn="ctr">
              <a:buNone/>
            </a:pPr>
            <a:r>
              <a:rPr lang="uk-UA" sz="1800" b="0" dirty="0" smtClean="0"/>
              <a:t>підвищується над поверхнею мигдаликів</a:t>
            </a:r>
          </a:p>
          <a:p>
            <a:pPr algn="ctr">
              <a:buNone/>
            </a:pPr>
            <a:endParaRPr lang="uk-UA" sz="1300" b="0" dirty="0" smtClean="0"/>
          </a:p>
          <a:p>
            <a:pPr algn="ctr">
              <a:buNone/>
            </a:pPr>
            <a:r>
              <a:rPr lang="uk-UA" sz="1800" b="0" dirty="0" smtClean="0"/>
              <a:t>утворює гребінцеві випинання і складки</a:t>
            </a:r>
          </a:p>
          <a:p>
            <a:pPr algn="ctr">
              <a:buNone/>
            </a:pPr>
            <a:endParaRPr lang="uk-UA" sz="1300" b="0" dirty="0" smtClean="0"/>
          </a:p>
          <a:p>
            <a:pPr algn="ctr">
              <a:buNone/>
            </a:pPr>
            <a:r>
              <a:rPr lang="uk-UA" sz="1800" b="0" dirty="0" smtClean="0"/>
              <a:t>не знімається шпателем</a:t>
            </a:r>
          </a:p>
          <a:p>
            <a:pPr algn="ctr">
              <a:buNone/>
            </a:pPr>
            <a:endParaRPr lang="uk-UA" sz="1300" b="0" dirty="0" smtClean="0"/>
          </a:p>
          <a:p>
            <a:pPr algn="ctr">
              <a:buNone/>
            </a:pPr>
            <a:r>
              <a:rPr lang="uk-UA" sz="1800" b="0" dirty="0" smtClean="0"/>
              <a:t>після зняття шпателем слизова оболонка кровоточить</a:t>
            </a:r>
          </a:p>
          <a:p>
            <a:pPr algn="ctr">
              <a:buNone/>
            </a:pPr>
            <a:endParaRPr lang="uk-UA" sz="1300" b="0" dirty="0" smtClean="0"/>
          </a:p>
          <a:p>
            <a:pPr algn="ctr">
              <a:buNone/>
            </a:pPr>
            <a:r>
              <a:rPr lang="uk-UA" sz="1800" b="0" dirty="0" smtClean="0"/>
              <a:t>на місці знятої плівки утворюється нова</a:t>
            </a:r>
          </a:p>
          <a:p>
            <a:pPr algn="ctr">
              <a:buNone/>
            </a:pPr>
            <a:endParaRPr lang="uk-UA" sz="1300" b="0" dirty="0" smtClean="0"/>
          </a:p>
          <a:p>
            <a:pPr algn="ctr">
              <a:buNone/>
            </a:pPr>
            <a:r>
              <a:rPr lang="uk-UA" sz="1800" b="0" dirty="0" smtClean="0"/>
              <a:t>не тоне у воді</a:t>
            </a:r>
          </a:p>
          <a:p>
            <a:pPr algn="ctr">
              <a:buNone/>
            </a:pPr>
            <a:endParaRPr lang="uk-UA" sz="1300" b="0" dirty="0" smtClean="0"/>
          </a:p>
          <a:p>
            <a:pPr algn="ctr">
              <a:buNone/>
            </a:pPr>
            <a:r>
              <a:rPr lang="uk-UA" sz="1800" b="0" dirty="0" smtClean="0"/>
              <a:t>не розтирається між предметними скельцями</a:t>
            </a:r>
          </a:p>
          <a:p>
            <a:pPr algn="ctr">
              <a:buNone/>
            </a:pPr>
            <a:endParaRPr lang="uk-UA" sz="1300" b="0" dirty="0" smtClean="0"/>
          </a:p>
          <a:p>
            <a:pPr algn="ctr">
              <a:buNone/>
            </a:pPr>
            <a:r>
              <a:rPr lang="uk-UA" sz="1800" b="0" dirty="0" smtClean="0"/>
              <a:t>має схильність до поширення за межі мигдаликів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4393405" y="1535893"/>
            <a:ext cx="357190" cy="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4393405" y="2107397"/>
            <a:ext cx="357190" cy="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4429124" y="2714620"/>
            <a:ext cx="285752" cy="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393405" y="3250405"/>
            <a:ext cx="357190" cy="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4393405" y="3821909"/>
            <a:ext cx="357190" cy="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4393405" y="4393413"/>
            <a:ext cx="357190" cy="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4393405" y="4964917"/>
            <a:ext cx="357190" cy="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4393405" y="5536421"/>
            <a:ext cx="357190" cy="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4393405" y="6107925"/>
            <a:ext cx="357190" cy="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ampl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E4A04E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CF9146"/>
        </a:accent6>
        <a:hlink>
          <a:srgbClr val="66CC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0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1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1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3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3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6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8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9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cdb2004c029gl</Template>
  <TotalTime>495</TotalTime>
  <Words>774</Words>
  <Application>Microsoft Office PowerPoint</Application>
  <PresentationFormat>Экран (4:3)</PresentationFormat>
  <Paragraphs>225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sample</vt:lpstr>
      <vt:lpstr>Image</vt:lpstr>
      <vt:lpstr>Дифтерія</vt:lpstr>
      <vt:lpstr>Етіологія</vt:lpstr>
      <vt:lpstr>Епідеміологія</vt:lpstr>
      <vt:lpstr>Клініка</vt:lpstr>
      <vt:lpstr>Слайд 5</vt:lpstr>
      <vt:lpstr>Дифтерія ротоглотки</vt:lpstr>
      <vt:lpstr>Клінічні ознаки</vt:lpstr>
      <vt:lpstr>Патогенез</vt:lpstr>
      <vt:lpstr>Ознаки дифтерійної плівки</vt:lpstr>
      <vt:lpstr>Токсична дифтерія</vt:lpstr>
      <vt:lpstr>Дифтерійний круп (стенозуючий ларинготрахеїт)</vt:lpstr>
      <vt:lpstr>Ускладнення</vt:lpstr>
      <vt:lpstr>Міокардит</vt:lpstr>
      <vt:lpstr>Поліневрит</vt:lpstr>
      <vt:lpstr>Нефроз</vt:lpstr>
      <vt:lpstr>Діагностика</vt:lpstr>
      <vt:lpstr>Лікування</vt:lpstr>
      <vt:lpstr>Профілактика</vt:lpstr>
      <vt:lpstr>Заходи в осередках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Дифтерія</dc:title>
  <dc:creator>Оксана</dc:creator>
  <cp:lastModifiedBy>metod2</cp:lastModifiedBy>
  <cp:revision>83</cp:revision>
  <dcterms:created xsi:type="dcterms:W3CDTF">2009-06-04T12:05:27Z</dcterms:created>
  <dcterms:modified xsi:type="dcterms:W3CDTF">2010-05-13T10:58:48Z</dcterms:modified>
</cp:coreProperties>
</file>