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9.xml" ContentType="application/vnd.openxmlformats-officedocument.themeOverr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457200" y="762000"/>
            <a:ext cx="5638800" cy="1752600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28600" y="5334000"/>
            <a:ext cx="86868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886200" y="6015038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967A2-FADC-4FF8-AD4E-568321C5F287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2C126-6763-4CD3-8814-DD770D410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967A2-FADC-4FF8-AD4E-568321C5F287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2C126-6763-4CD3-8814-DD770D410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0" y="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D68967A2-FADC-4FF8-AD4E-568321C5F287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3600" y="6508750"/>
            <a:ext cx="2895600" cy="2905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429000" y="6537325"/>
            <a:ext cx="2133600" cy="258763"/>
          </a:xfrm>
        </p:spPr>
        <p:txBody>
          <a:bodyPr/>
          <a:lstStyle>
            <a:lvl1pPr>
              <a:defRPr/>
            </a:lvl1pPr>
          </a:lstStyle>
          <a:p>
            <a:fld id="{AC52C126-6763-4CD3-8814-DD770D410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967A2-FADC-4FF8-AD4E-568321C5F287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2C126-6763-4CD3-8814-DD770D410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967A2-FADC-4FF8-AD4E-568321C5F287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2C126-6763-4CD3-8814-DD770D410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967A2-FADC-4FF8-AD4E-568321C5F287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2C126-6763-4CD3-8814-DD770D410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967A2-FADC-4FF8-AD4E-568321C5F287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2C126-6763-4CD3-8814-DD770D410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967A2-FADC-4FF8-AD4E-568321C5F287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2C126-6763-4CD3-8814-DD770D410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967A2-FADC-4FF8-AD4E-568321C5F287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2C126-6763-4CD3-8814-DD770D410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967A2-FADC-4FF8-AD4E-568321C5F287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2C126-6763-4CD3-8814-DD770D410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967A2-FADC-4FF8-AD4E-568321C5F287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2C126-6763-4CD3-8814-DD770D410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24625"/>
            <a:ext cx="9144000" cy="333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188913"/>
          <a:ext cx="9144000" cy="792162"/>
        </p:xfrm>
        <a:graphic>
          <a:graphicData uri="http://schemas.openxmlformats.org/presentationml/2006/ole">
            <p:oleObj spid="_x0000_s1026" name="Image" r:id="rId15" imgW="10006349" imgH="1269841" progId="">
              <p:embed/>
            </p:oleObj>
          </a:graphicData>
        </a:graphic>
      </p:graphicFrame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0" y="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fld id="{D68967A2-FADC-4FF8-AD4E-568321C5F287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08750"/>
            <a:ext cx="28956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537325"/>
            <a:ext cx="2133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fld id="{AC52C126-6763-4CD3-8814-DD770D410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1908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5" Type="http://schemas.openxmlformats.org/officeDocument/2006/relationships/image" Target="../media/image3.jpe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642918"/>
            <a:ext cx="7758138" cy="1752600"/>
          </a:xfrm>
        </p:spPr>
        <p:txBody>
          <a:bodyPr/>
          <a:lstStyle/>
          <a:p>
            <a:r>
              <a:rPr lang="uk-UA" sz="500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Геморагічні</a:t>
            </a:r>
            <a:r>
              <a:rPr lang="uk-UA" sz="5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гарячки</a:t>
            </a:r>
            <a:endParaRPr lang="ru-RU" sz="50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Олігурична</a:t>
            </a:r>
            <a:r>
              <a:rPr lang="uk-UA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стадія</a:t>
            </a:r>
            <a:endParaRPr lang="ru-RU" sz="5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6325"/>
            <a:ext cx="8786874" cy="5567385"/>
          </a:xfrm>
        </p:spPr>
        <p:txBody>
          <a:bodyPr/>
          <a:lstStyle/>
          <a:p>
            <a:r>
              <a:rPr lang="uk-UA" sz="2600" dirty="0" smtClean="0"/>
              <a:t>Зниження </a:t>
            </a:r>
            <a:r>
              <a:rPr lang="en-US" sz="2600" dirty="0" smtClean="0"/>
              <a:t>t</a:t>
            </a:r>
            <a:r>
              <a:rPr lang="uk-UA" sz="2600" dirty="0" smtClean="0"/>
              <a:t> тіла, погіршення стану;</a:t>
            </a:r>
          </a:p>
          <a:p>
            <a:r>
              <a:rPr lang="uk-UA" sz="2600" dirty="0" smtClean="0"/>
              <a:t>виражений головний біль;</a:t>
            </a:r>
          </a:p>
          <a:p>
            <a:r>
              <a:rPr lang="uk-UA" sz="2600" dirty="0" smtClean="0"/>
              <a:t>посилення крововиливів, кровотеч;</a:t>
            </a:r>
          </a:p>
          <a:p>
            <a:r>
              <a:rPr lang="uk-UA" sz="2600" dirty="0" smtClean="0"/>
              <a:t>повторне блювання;</a:t>
            </a:r>
          </a:p>
          <a:p>
            <a:r>
              <a:rPr lang="uk-UA" sz="2600" dirty="0" smtClean="0"/>
              <a:t>біль у животі, поперековій ділянці;</a:t>
            </a:r>
          </a:p>
          <a:p>
            <a:r>
              <a:rPr lang="uk-UA" sz="2600" dirty="0"/>
              <a:t> </a:t>
            </a:r>
            <a:r>
              <a:rPr lang="uk-UA" sz="2600" dirty="0" err="1" smtClean="0"/>
              <a:t>олігурія</a:t>
            </a:r>
            <a:r>
              <a:rPr lang="uk-UA" sz="2600" dirty="0" smtClean="0"/>
              <a:t> (до 200-400мл/добу);</a:t>
            </a:r>
          </a:p>
          <a:p>
            <a:r>
              <a:rPr lang="uk-UA" sz="2600" dirty="0" smtClean="0"/>
              <a:t>сеча рожева, червона;</a:t>
            </a:r>
          </a:p>
          <a:p>
            <a:r>
              <a:rPr lang="uk-UA" sz="2600" dirty="0" smtClean="0"/>
              <a:t>загальмованість, делірій, </a:t>
            </a:r>
            <a:r>
              <a:rPr lang="uk-UA" sz="2600" dirty="0" err="1" smtClean="0"/>
              <a:t>менінгеальні</a:t>
            </a:r>
            <a:r>
              <a:rPr lang="uk-UA" sz="2600" dirty="0" smtClean="0"/>
              <a:t> ознаки;</a:t>
            </a:r>
          </a:p>
          <a:p>
            <a:r>
              <a:rPr lang="uk-UA" sz="2600" dirty="0" smtClean="0"/>
              <a:t>азотемія, уремія;</a:t>
            </a:r>
          </a:p>
          <a:p>
            <a:r>
              <a:rPr lang="uk-UA" sz="2600" dirty="0" smtClean="0"/>
              <a:t>лейкоцитоз, </a:t>
            </a:r>
            <a:r>
              <a:rPr lang="uk-UA" sz="2600" dirty="0" smtClean="0">
                <a:sym typeface="Wingdings 3"/>
              </a:rPr>
              <a:t>ШОЕ, </a:t>
            </a:r>
            <a:r>
              <a:rPr lang="uk-UA" sz="2600" dirty="0" err="1" smtClean="0">
                <a:sym typeface="Wingdings 3"/>
              </a:rPr>
              <a:t>тромбоцитопенія</a:t>
            </a:r>
            <a:r>
              <a:rPr lang="uk-UA" sz="2600" dirty="0" smtClean="0">
                <a:sym typeface="Wingdings 3"/>
              </a:rPr>
              <a:t>, анемія.</a:t>
            </a:r>
            <a:endParaRPr lang="ru-RU" sz="26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Поліурична</a:t>
            </a:r>
            <a:r>
              <a:rPr lang="uk-UA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стадія</a:t>
            </a:r>
            <a:endParaRPr lang="ru-RU" sz="5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143536"/>
          </a:xfrm>
        </p:spPr>
        <p:txBody>
          <a:bodyPr/>
          <a:lstStyle/>
          <a:p>
            <a:r>
              <a:rPr lang="uk-UA" sz="3400" dirty="0" smtClean="0"/>
              <a:t>Покращення стану;</a:t>
            </a:r>
          </a:p>
          <a:p>
            <a:r>
              <a:rPr lang="uk-UA" sz="3400" dirty="0" smtClean="0"/>
              <a:t>збільшення добового діурезу до 5-8 літрів;</a:t>
            </a:r>
          </a:p>
          <a:p>
            <a:r>
              <a:rPr lang="uk-UA" sz="3400" dirty="0" smtClean="0"/>
              <a:t>зменшення болю в животі, попереку;</a:t>
            </a:r>
          </a:p>
          <a:p>
            <a:r>
              <a:rPr lang="uk-UA" sz="3400" dirty="0" smtClean="0"/>
              <a:t>відновлення апетиту;</a:t>
            </a:r>
          </a:p>
          <a:p>
            <a:r>
              <a:rPr lang="uk-UA" sz="3400" dirty="0" smtClean="0"/>
              <a:t>спрага;</a:t>
            </a:r>
          </a:p>
          <a:p>
            <a:r>
              <a:rPr lang="uk-UA" sz="3400" dirty="0" smtClean="0"/>
              <a:t>загальна слабкість, серцебиття.</a:t>
            </a:r>
            <a:endParaRPr lang="ru-RU" sz="34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Діагностика</a:t>
            </a:r>
            <a:endParaRPr lang="ru-RU" sz="5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857364"/>
            <a:ext cx="1428760" cy="857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Клінічні дані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1857364"/>
            <a:ext cx="2428892" cy="857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Епідеміологічний анамнез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1857364"/>
            <a:ext cx="1928826" cy="857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Вірусологічні дослідження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58016" y="1857364"/>
            <a:ext cx="1857388" cy="857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Серологічні дослідження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768" y="3143248"/>
            <a:ext cx="1285884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ІФА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768" y="3857628"/>
            <a:ext cx="1285884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РІА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43768" y="4572008"/>
            <a:ext cx="1285884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РГГА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43768" y="5357826"/>
            <a:ext cx="1285884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РЗК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>
            <a:stCxn id="2" idx="2"/>
            <a:endCxn id="4" idx="0"/>
          </p:cNvCxnSpPr>
          <p:nvPr/>
        </p:nvCxnSpPr>
        <p:spPr>
          <a:xfrm rot="5400000">
            <a:off x="2405850" y="-308786"/>
            <a:ext cx="974714" cy="3357586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2" idx="2"/>
            <a:endCxn id="5" idx="0"/>
          </p:cNvCxnSpPr>
          <p:nvPr/>
        </p:nvCxnSpPr>
        <p:spPr>
          <a:xfrm rot="5400000">
            <a:off x="3477420" y="762784"/>
            <a:ext cx="974714" cy="1214446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2" idx="2"/>
            <a:endCxn id="6" idx="0"/>
          </p:cNvCxnSpPr>
          <p:nvPr/>
        </p:nvCxnSpPr>
        <p:spPr>
          <a:xfrm rot="16200000" flipH="1">
            <a:off x="4638287" y="816362"/>
            <a:ext cx="974714" cy="1107289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2" idx="2"/>
            <a:endCxn id="7" idx="0"/>
          </p:cNvCxnSpPr>
          <p:nvPr/>
        </p:nvCxnSpPr>
        <p:spPr>
          <a:xfrm rot="16200000" flipH="1">
            <a:off x="5691998" y="-237348"/>
            <a:ext cx="974714" cy="3214710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7" idx="2"/>
            <a:endCxn id="8" idx="0"/>
          </p:cNvCxnSpPr>
          <p:nvPr/>
        </p:nvCxnSpPr>
        <p:spPr>
          <a:xfrm rot="5400000">
            <a:off x="7572396" y="2928934"/>
            <a:ext cx="428628" cy="1588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8" idx="2"/>
            <a:endCxn id="9" idx="0"/>
          </p:cNvCxnSpPr>
          <p:nvPr/>
        </p:nvCxnSpPr>
        <p:spPr>
          <a:xfrm rot="5400000">
            <a:off x="7679553" y="3750471"/>
            <a:ext cx="214314" cy="1588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9" idx="2"/>
            <a:endCxn id="10" idx="0"/>
          </p:cNvCxnSpPr>
          <p:nvPr/>
        </p:nvCxnSpPr>
        <p:spPr>
          <a:xfrm rot="5400000">
            <a:off x="7679553" y="4464851"/>
            <a:ext cx="214314" cy="1588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0" idx="2"/>
            <a:endCxn id="11" idx="0"/>
          </p:cNvCxnSpPr>
          <p:nvPr/>
        </p:nvCxnSpPr>
        <p:spPr>
          <a:xfrm rot="5400000">
            <a:off x="7643834" y="5214950"/>
            <a:ext cx="285752" cy="1588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0" name="Picture 19" descr="0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286124"/>
            <a:ext cx="1643074" cy="2889544"/>
          </a:xfrm>
          <a:prstGeom prst="rect">
            <a:avLst/>
          </a:prstGeom>
          <a:noFill/>
        </p:spPr>
      </p:pic>
      <p:pic>
        <p:nvPicPr>
          <p:cNvPr id="22" name="Picture 18" descr="04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24" y="128894"/>
            <a:ext cx="760413" cy="1595109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8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8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8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48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98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48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98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480"/>
                            </p:stCondLst>
                            <p:childTnLst>
                              <p:par>
                                <p:cTn id="4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480"/>
                            </p:stCondLst>
                            <p:childTnLst>
                              <p:par>
                                <p:cTn id="4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98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480"/>
                            </p:stCondLst>
                            <p:childTnLst>
                              <p:par>
                                <p:cTn id="5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98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480"/>
                            </p:stCondLst>
                            <p:childTnLst>
                              <p:par>
                                <p:cTn id="6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98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480"/>
                            </p:stCondLst>
                            <p:childTnLst>
                              <p:par>
                                <p:cTn id="7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98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Лікування</a:t>
            </a:r>
            <a:endParaRPr lang="ru-RU" sz="5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/>
          <a:lstStyle/>
          <a:p>
            <a:pPr>
              <a:buNone/>
            </a:pPr>
            <a:r>
              <a:rPr lang="uk-UA" sz="2000" b="0" dirty="0" smtClean="0"/>
              <a:t>      </a:t>
            </a:r>
            <a:r>
              <a:rPr lang="uk-UA" sz="20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Етіотропне</a:t>
            </a:r>
            <a:r>
              <a:rPr lang="uk-UA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Патогенетичне        </a:t>
            </a:r>
            <a:r>
              <a:rPr lang="uk-UA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Симптоматичне</a:t>
            </a:r>
            <a:endParaRPr lang="uk-UA" sz="2000" b="0" dirty="0" smtClean="0"/>
          </a:p>
          <a:p>
            <a:pPr>
              <a:buNone/>
            </a:pPr>
            <a:endParaRPr lang="uk-UA" sz="1000" b="0" dirty="0" smtClean="0"/>
          </a:p>
          <a:p>
            <a:r>
              <a:rPr lang="uk-UA" sz="1800" b="0" dirty="0" err="1" smtClean="0"/>
              <a:t>Рибавірин</a:t>
            </a:r>
            <a:r>
              <a:rPr lang="uk-UA" sz="1800" b="0" dirty="0" smtClean="0"/>
              <a:t>;</a:t>
            </a:r>
          </a:p>
          <a:p>
            <a:r>
              <a:rPr lang="uk-UA" sz="1800" b="0" dirty="0" smtClean="0"/>
              <a:t>дезінтоксикація;</a:t>
            </a:r>
          </a:p>
          <a:p>
            <a:r>
              <a:rPr lang="uk-UA" sz="1800" b="0" dirty="0" err="1" smtClean="0"/>
              <a:t>глюкокртикостероїди</a:t>
            </a:r>
            <a:r>
              <a:rPr lang="uk-UA" sz="1800" b="0" dirty="0" smtClean="0"/>
              <a:t>;</a:t>
            </a:r>
          </a:p>
          <a:p>
            <a:r>
              <a:rPr lang="uk-UA" sz="1800" b="0" dirty="0" smtClean="0"/>
              <a:t>кордіамін, </a:t>
            </a:r>
            <a:r>
              <a:rPr lang="uk-UA" sz="1800" b="0" dirty="0" err="1" smtClean="0"/>
              <a:t>корглікон</a:t>
            </a:r>
            <a:r>
              <a:rPr lang="uk-UA" sz="1800" b="0" dirty="0" smtClean="0"/>
              <a:t>;</a:t>
            </a:r>
          </a:p>
          <a:p>
            <a:r>
              <a:rPr lang="uk-UA" sz="1800" b="0" dirty="0" err="1" smtClean="0"/>
              <a:t>оксигенація</a:t>
            </a:r>
            <a:r>
              <a:rPr lang="uk-UA" sz="1800" b="0" dirty="0" smtClean="0"/>
              <a:t>;</a:t>
            </a:r>
          </a:p>
          <a:p>
            <a:r>
              <a:rPr lang="uk-UA" sz="1800" b="0" dirty="0" smtClean="0"/>
              <a:t>вітамін С, рутин;</a:t>
            </a:r>
          </a:p>
          <a:p>
            <a:r>
              <a:rPr lang="uk-UA" sz="1800" b="0" dirty="0" err="1" smtClean="0"/>
              <a:t>гемотрансфузії</a:t>
            </a:r>
            <a:r>
              <a:rPr lang="uk-UA" sz="1800" b="0" dirty="0" smtClean="0"/>
              <a:t>;</a:t>
            </a:r>
          </a:p>
          <a:p>
            <a:r>
              <a:rPr lang="uk-UA" sz="1800" b="0" dirty="0" smtClean="0"/>
              <a:t>ε- амінокапронова кислота, </a:t>
            </a:r>
            <a:r>
              <a:rPr lang="uk-UA" sz="1800" b="0" dirty="0" err="1" smtClean="0"/>
              <a:t>дицинон</a:t>
            </a:r>
            <a:r>
              <a:rPr lang="uk-UA" sz="1800" b="0" dirty="0" smtClean="0"/>
              <a:t>, </a:t>
            </a:r>
            <a:r>
              <a:rPr lang="uk-UA" sz="1800" b="0" dirty="0" err="1" smtClean="0"/>
              <a:t>етамзилат</a:t>
            </a:r>
            <a:r>
              <a:rPr lang="uk-UA" sz="1800" b="0" dirty="0" smtClean="0"/>
              <a:t>;</a:t>
            </a:r>
          </a:p>
          <a:p>
            <a:r>
              <a:rPr lang="uk-UA" sz="1800" b="0" dirty="0" err="1" smtClean="0"/>
              <a:t>трентал</a:t>
            </a:r>
            <a:r>
              <a:rPr lang="uk-UA" sz="1800" b="0" dirty="0" smtClean="0"/>
              <a:t>, </a:t>
            </a:r>
            <a:r>
              <a:rPr lang="uk-UA" sz="1800" b="0" dirty="0" err="1" smtClean="0"/>
              <a:t>курантил</a:t>
            </a:r>
            <a:r>
              <a:rPr lang="uk-UA" sz="1800" b="0" dirty="0" smtClean="0"/>
              <a:t>;</a:t>
            </a:r>
          </a:p>
          <a:p>
            <a:r>
              <a:rPr lang="uk-UA" sz="1800" b="0" dirty="0" err="1" smtClean="0"/>
              <a:t>антигістамінні</a:t>
            </a:r>
            <a:r>
              <a:rPr lang="uk-UA" sz="1800" b="0" dirty="0" smtClean="0"/>
              <a:t>, анальгетики;</a:t>
            </a:r>
          </a:p>
          <a:p>
            <a:r>
              <a:rPr lang="uk-UA" sz="1800" b="0" dirty="0" smtClean="0"/>
              <a:t>сечогінні;</a:t>
            </a:r>
          </a:p>
          <a:p>
            <a:r>
              <a:rPr lang="uk-UA" sz="1800" b="0" dirty="0" smtClean="0"/>
              <a:t>альбумін;</a:t>
            </a:r>
          </a:p>
          <a:p>
            <a:r>
              <a:rPr lang="uk-UA" sz="1800" b="0" dirty="0" smtClean="0"/>
              <a:t>антибіотики;</a:t>
            </a:r>
          </a:p>
          <a:p>
            <a:r>
              <a:rPr lang="uk-UA" sz="1800" b="0" dirty="0" smtClean="0"/>
              <a:t>гемодіаліз, ультрафільтрація</a:t>
            </a:r>
            <a:r>
              <a:rPr lang="uk-UA" sz="1800" b="0" dirty="0" smtClean="0"/>
              <a:t>.</a:t>
            </a:r>
            <a:endParaRPr lang="ru-RU" sz="2000" dirty="0"/>
          </a:p>
        </p:txBody>
      </p:sp>
      <p:cxnSp>
        <p:nvCxnSpPr>
          <p:cNvPr id="5" name="Прямая соединительная линия 4"/>
          <p:cNvCxnSpPr>
            <a:stCxn id="2" idx="2"/>
          </p:cNvCxnSpPr>
          <p:nvPr/>
        </p:nvCxnSpPr>
        <p:spPr>
          <a:xfrm rot="5400000">
            <a:off x="2870197" y="-415943"/>
            <a:ext cx="403210" cy="300039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2" idx="2"/>
          </p:cNvCxnSpPr>
          <p:nvPr/>
        </p:nvCxnSpPr>
        <p:spPr>
          <a:xfrm rot="16200000" flipH="1">
            <a:off x="5691998" y="-237348"/>
            <a:ext cx="403210" cy="264320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2" idx="2"/>
            <a:endCxn id="3" idx="0"/>
          </p:cNvCxnSpPr>
          <p:nvPr/>
        </p:nvCxnSpPr>
        <p:spPr>
          <a:xfrm rot="5400000">
            <a:off x="4370395" y="1084255"/>
            <a:ext cx="403210" cy="1588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C:\Documents and Settings\Metod2\Рабочий стол\Новая папка\meto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02539" y="4495799"/>
            <a:ext cx="3041461" cy="2362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Профілактика</a:t>
            </a:r>
            <a:endParaRPr lang="ru-RU" sz="5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572560" cy="5000660"/>
          </a:xfrm>
        </p:spPr>
        <p:txBody>
          <a:bodyPr/>
          <a:lstStyle/>
          <a:p>
            <a:r>
              <a:rPr lang="uk-UA" sz="3300" dirty="0" smtClean="0"/>
              <a:t>Дератизація;</a:t>
            </a:r>
          </a:p>
          <a:p>
            <a:r>
              <a:rPr lang="uk-UA" sz="3300" dirty="0" smtClean="0"/>
              <a:t>дезінсекція;</a:t>
            </a:r>
          </a:p>
          <a:p>
            <a:r>
              <a:rPr lang="uk-UA" sz="3300" dirty="0" smtClean="0"/>
              <a:t>користування захисним одягом;</a:t>
            </a:r>
          </a:p>
          <a:p>
            <a:r>
              <a:rPr lang="uk-UA" sz="3300" dirty="0" smtClean="0"/>
              <a:t>гігієна харчування</a:t>
            </a:r>
            <a:r>
              <a:rPr lang="uk-UA" sz="3300" dirty="0"/>
              <a:t> </a:t>
            </a:r>
            <a:r>
              <a:rPr lang="uk-UA" sz="3300" dirty="0" smtClean="0"/>
              <a:t>і води;</a:t>
            </a:r>
          </a:p>
          <a:p>
            <a:r>
              <a:rPr lang="uk-UA" sz="3300" dirty="0" smtClean="0"/>
              <a:t>дотримання санітарно-протиепідемічного режиму житла і навколишньої території;</a:t>
            </a:r>
          </a:p>
          <a:p>
            <a:r>
              <a:rPr lang="uk-UA" sz="3300" dirty="0" smtClean="0"/>
              <a:t>санітарно-освітня робота.</a:t>
            </a:r>
            <a:endParaRPr lang="ru-RU" sz="33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572560" cy="1000132"/>
          </a:xfrm>
        </p:spPr>
        <p:txBody>
          <a:bodyPr/>
          <a:lstStyle/>
          <a:p>
            <a:pPr algn="ctr"/>
            <a:r>
              <a:rPr lang="uk-UA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Кримська </a:t>
            </a:r>
            <a:r>
              <a:rPr lang="uk-UA" sz="3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геморагічна</a:t>
            </a:r>
            <a:r>
              <a:rPr lang="uk-UA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uk-UA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гарячка</a:t>
            </a:r>
            <a:r>
              <a:rPr lang="uk-UA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uk-UA" sz="3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КГГ</a:t>
            </a:r>
            <a:endParaRPr lang="ru-RU" sz="3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401080" cy="4429156"/>
          </a:xfrm>
        </p:spPr>
        <p:txBody>
          <a:bodyPr/>
          <a:lstStyle/>
          <a:p>
            <a:pPr marL="0" indent="531813">
              <a:buNone/>
            </a:pPr>
            <a:r>
              <a:rPr lang="uk-UA" sz="35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КГГ</a:t>
            </a:r>
            <a:r>
              <a:rPr lang="uk-UA" sz="35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(гострий інфекційний </a:t>
            </a:r>
            <a:r>
              <a:rPr lang="uk-UA" sz="35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капіляротоксикоз</a:t>
            </a:r>
            <a:r>
              <a:rPr lang="uk-UA" sz="35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–</a:t>
            </a:r>
            <a:r>
              <a:rPr lang="uk-UA" sz="35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sz="3500" b="0" dirty="0" smtClean="0"/>
              <a:t>гостра природно-осередкова інфекційна хвороба, яка спричиняється вірусом, передається кліщами, характеризується гарячкою, </a:t>
            </a:r>
            <a:r>
              <a:rPr lang="uk-UA" sz="3500" b="0" dirty="0" err="1" smtClean="0"/>
              <a:t>геморагічним</a:t>
            </a:r>
            <a:r>
              <a:rPr lang="uk-UA" sz="3500" b="0" dirty="0" smtClean="0"/>
              <a:t> синдромом, </a:t>
            </a:r>
            <a:r>
              <a:rPr lang="uk-UA" sz="3500" b="0" dirty="0" err="1" smtClean="0"/>
              <a:t>тромбоцитопенією</a:t>
            </a:r>
            <a:r>
              <a:rPr lang="uk-UA" sz="3500" b="0" dirty="0" smtClean="0"/>
              <a:t>.</a:t>
            </a:r>
            <a:endParaRPr lang="ru-RU" sz="3500" b="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Епідеміологія</a:t>
            </a:r>
            <a:endParaRPr lang="ru-RU" sz="5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1285860"/>
            <a:ext cx="2571768" cy="7143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Джерело інфекції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868" y="1285860"/>
            <a:ext cx="3000396" cy="7143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Дикі і свійські тварини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034" y="2143116"/>
            <a:ext cx="2571768" cy="7143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Резервуар інфекції і переносник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868" y="2143116"/>
            <a:ext cx="3000396" cy="7143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solidFill>
                  <a:schemeClr val="tx1"/>
                </a:solidFill>
              </a:rPr>
              <a:t>Іксодові</a:t>
            </a:r>
            <a:r>
              <a:rPr lang="uk-UA" dirty="0" smtClean="0">
                <a:solidFill>
                  <a:schemeClr val="tx1"/>
                </a:solidFill>
              </a:rPr>
              <a:t> кліщі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0034" y="3000372"/>
            <a:ext cx="2571768" cy="7143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Механізм передачі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71868" y="3000372"/>
            <a:ext cx="3000396" cy="7143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Трансмісивний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034" y="3857628"/>
            <a:ext cx="2571768" cy="7143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Група ризику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0034" y="4714884"/>
            <a:ext cx="2571768" cy="7143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сезонність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0034" y="5572140"/>
            <a:ext cx="2571768" cy="7143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імунітет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71868" y="3857628"/>
            <a:ext cx="5357850" cy="7143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Тваринники, ветеринари, доярки, пастухи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71868" y="4714884"/>
            <a:ext cx="3071834" cy="7143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Березень-вересень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68" y="5572140"/>
            <a:ext cx="3071834" cy="7143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Стійкий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3" name="Прямая соединительная линия 22"/>
          <p:cNvCxnSpPr>
            <a:stCxn id="10" idx="3"/>
            <a:endCxn id="11" idx="1"/>
          </p:cNvCxnSpPr>
          <p:nvPr/>
        </p:nvCxnSpPr>
        <p:spPr>
          <a:xfrm>
            <a:off x="3071802" y="1643050"/>
            <a:ext cx="500066" cy="1588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2" idx="3"/>
            <a:endCxn id="13" idx="1"/>
          </p:cNvCxnSpPr>
          <p:nvPr/>
        </p:nvCxnSpPr>
        <p:spPr>
          <a:xfrm>
            <a:off x="3071802" y="2500306"/>
            <a:ext cx="500066" cy="1588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4" idx="3"/>
            <a:endCxn id="15" idx="1"/>
          </p:cNvCxnSpPr>
          <p:nvPr/>
        </p:nvCxnSpPr>
        <p:spPr>
          <a:xfrm>
            <a:off x="3071802" y="3357562"/>
            <a:ext cx="500066" cy="1588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6" idx="3"/>
            <a:endCxn id="19" idx="1"/>
          </p:cNvCxnSpPr>
          <p:nvPr/>
        </p:nvCxnSpPr>
        <p:spPr>
          <a:xfrm>
            <a:off x="3071802" y="4214818"/>
            <a:ext cx="500066" cy="1588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7" idx="3"/>
            <a:endCxn id="20" idx="1"/>
          </p:cNvCxnSpPr>
          <p:nvPr/>
        </p:nvCxnSpPr>
        <p:spPr>
          <a:xfrm>
            <a:off x="3071802" y="5072074"/>
            <a:ext cx="500066" cy="1588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8" idx="3"/>
            <a:endCxn id="21" idx="1"/>
          </p:cNvCxnSpPr>
          <p:nvPr/>
        </p:nvCxnSpPr>
        <p:spPr>
          <a:xfrm>
            <a:off x="3071802" y="5929330"/>
            <a:ext cx="500066" cy="1588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098" name="Picture 2" descr="C:\Documents and Settings\Metod2\Рабочий стол\Новая папка\M_svi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857232"/>
            <a:ext cx="1928826" cy="1619115"/>
          </a:xfrm>
          <a:prstGeom prst="rect">
            <a:avLst/>
          </a:prstGeom>
          <a:noFill/>
        </p:spPr>
      </p:pic>
      <p:pic>
        <p:nvPicPr>
          <p:cNvPr id="4099" name="Picture 3" descr="C:\Documents and Settings\Metod2\Рабочий стол\Новая папка\R-Konkurs%20Doyarok1551!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4643446"/>
            <a:ext cx="2269780" cy="18287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 descr="C:\Documents and Settings\Metod2\Рабочий стол\Новая папка\42252982_0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2428868"/>
            <a:ext cx="1524000" cy="1039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Патогенез</a:t>
            </a:r>
            <a:endParaRPr lang="ru-RU" sz="5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571612"/>
            <a:ext cx="1071570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Вірус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571612"/>
            <a:ext cx="2571768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Через шкіру і слизові оболонки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1571612"/>
            <a:ext cx="1428760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Кров</a:t>
            </a:r>
          </a:p>
          <a:p>
            <a:pPr algn="ctr"/>
            <a:r>
              <a:rPr lang="uk-UA" sz="2000" dirty="0" err="1" smtClean="0"/>
              <a:t>Вірусемія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1285860"/>
            <a:ext cx="307180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Ураження кісткового мозку, печінки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2143116"/>
            <a:ext cx="307180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Враження судин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3000372"/>
            <a:ext cx="357190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Порушення проникності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3643314"/>
            <a:ext cx="357190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Порушення зсідання крові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86314" y="4429132"/>
            <a:ext cx="357190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err="1" smtClean="0"/>
              <a:t>ДВЗ-синдром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86314" y="5143512"/>
            <a:ext cx="357190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Крововиливи</a:t>
            </a:r>
            <a:endParaRPr lang="ru-RU" sz="2000" dirty="0"/>
          </a:p>
        </p:txBody>
      </p:sp>
      <p:cxnSp>
        <p:nvCxnSpPr>
          <p:cNvPr id="14" name="Прямая со стрелкой 13"/>
          <p:cNvCxnSpPr>
            <a:stCxn id="4" idx="3"/>
            <a:endCxn id="5" idx="1"/>
          </p:cNvCxnSpPr>
          <p:nvPr/>
        </p:nvCxnSpPr>
        <p:spPr>
          <a:xfrm>
            <a:off x="1214414" y="1928802"/>
            <a:ext cx="214314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3"/>
            <a:endCxn id="6" idx="1"/>
          </p:cNvCxnSpPr>
          <p:nvPr/>
        </p:nvCxnSpPr>
        <p:spPr>
          <a:xfrm>
            <a:off x="4000496" y="1928802"/>
            <a:ext cx="214314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3"/>
            <a:endCxn id="7" idx="1"/>
          </p:cNvCxnSpPr>
          <p:nvPr/>
        </p:nvCxnSpPr>
        <p:spPr>
          <a:xfrm flipV="1">
            <a:off x="5643570" y="1607331"/>
            <a:ext cx="285752" cy="321471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3"/>
            <a:endCxn id="8" idx="1"/>
          </p:cNvCxnSpPr>
          <p:nvPr/>
        </p:nvCxnSpPr>
        <p:spPr>
          <a:xfrm>
            <a:off x="5643570" y="1928802"/>
            <a:ext cx="285752" cy="464347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2"/>
            <a:endCxn id="9" idx="0"/>
          </p:cNvCxnSpPr>
          <p:nvPr/>
        </p:nvCxnSpPr>
        <p:spPr>
          <a:xfrm rot="5400000">
            <a:off x="6840149" y="2375298"/>
            <a:ext cx="357190" cy="892959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9" idx="2"/>
            <a:endCxn id="10" idx="0"/>
          </p:cNvCxnSpPr>
          <p:nvPr/>
        </p:nvCxnSpPr>
        <p:spPr>
          <a:xfrm rot="5400000">
            <a:off x="6500826" y="3571876"/>
            <a:ext cx="142876" cy="1588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0" idx="2"/>
            <a:endCxn id="11" idx="0"/>
          </p:cNvCxnSpPr>
          <p:nvPr/>
        </p:nvCxnSpPr>
        <p:spPr>
          <a:xfrm rot="5400000">
            <a:off x="6500826" y="4357694"/>
            <a:ext cx="142876" cy="1588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1" idx="2"/>
            <a:endCxn id="12" idx="0"/>
          </p:cNvCxnSpPr>
          <p:nvPr/>
        </p:nvCxnSpPr>
        <p:spPr>
          <a:xfrm rot="5400000">
            <a:off x="6465107" y="5036355"/>
            <a:ext cx="214314" cy="1588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0"/>
                            </p:stCondLst>
                            <p:childTnLst>
                              <p:par>
                                <p:cTn id="6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0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Клініка</a:t>
            </a:r>
            <a:endParaRPr lang="ru-RU" sz="5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5353071"/>
          </a:xfrm>
        </p:spPr>
        <p:txBody>
          <a:bodyPr/>
          <a:lstStyle/>
          <a:p>
            <a:pPr>
              <a:buNone/>
            </a:pPr>
            <a:r>
              <a:rPr lang="uk-UA" sz="1500" b="0" dirty="0" smtClean="0"/>
              <a:t>Інкубаційний період – 2-14 діб.</a:t>
            </a:r>
          </a:p>
          <a:p>
            <a:r>
              <a:rPr lang="uk-UA" sz="1500" b="0" dirty="0" smtClean="0"/>
              <a:t>Відчуття жару, свербіння на місці укусу кліща;</a:t>
            </a:r>
          </a:p>
          <a:p>
            <a:r>
              <a:rPr lang="uk-UA" sz="1500" b="0" dirty="0" smtClean="0"/>
              <a:t>гарячка </a:t>
            </a:r>
            <a:r>
              <a:rPr lang="en-US" sz="1500" b="0" dirty="0" smtClean="0"/>
              <a:t>t</a:t>
            </a:r>
            <a:r>
              <a:rPr lang="uk-UA" sz="1500" b="0" dirty="0" smtClean="0"/>
              <a:t> 39-40°;</a:t>
            </a:r>
          </a:p>
          <a:p>
            <a:r>
              <a:rPr lang="uk-UA" sz="1500" b="0" dirty="0" smtClean="0"/>
              <a:t>інтоксикація, артралгії, </a:t>
            </a:r>
            <a:r>
              <a:rPr lang="uk-UA" sz="1500" b="0" dirty="0" err="1" smtClean="0"/>
              <a:t>міалгії</a:t>
            </a:r>
            <a:r>
              <a:rPr lang="uk-UA" sz="1500" b="0" dirty="0" smtClean="0"/>
              <a:t>;</a:t>
            </a:r>
          </a:p>
          <a:p>
            <a:r>
              <a:rPr lang="uk-UA" sz="1500" b="0" dirty="0" smtClean="0"/>
              <a:t>біль у животі, попереку;</a:t>
            </a:r>
          </a:p>
          <a:p>
            <a:r>
              <a:rPr lang="uk-UA" sz="1500" b="0" dirty="0" smtClean="0"/>
              <a:t>гіперемія обличчя, шиї, зіву;</a:t>
            </a:r>
          </a:p>
          <a:p>
            <a:r>
              <a:rPr lang="uk-UA" sz="1500" b="0" dirty="0" smtClean="0"/>
              <a:t>кон'юнктивіт;</a:t>
            </a:r>
          </a:p>
          <a:p>
            <a:r>
              <a:rPr lang="uk-UA" sz="1500" b="0" dirty="0" err="1" smtClean="0"/>
              <a:t>геморагічний</a:t>
            </a:r>
            <a:r>
              <a:rPr lang="uk-UA" sz="1500" b="0" dirty="0" smtClean="0"/>
              <a:t> висип;</a:t>
            </a:r>
          </a:p>
          <a:p>
            <a:pPr marL="1257300">
              <a:buFont typeface="Wingdings" pitchFamily="2" charset="2"/>
              <a:buChar char="Ø"/>
            </a:pPr>
            <a:r>
              <a:rPr lang="uk-UA" sz="1500" b="0" dirty="0" smtClean="0"/>
              <a:t>живіт;</a:t>
            </a:r>
          </a:p>
          <a:p>
            <a:pPr marL="1257300">
              <a:buFont typeface="Wingdings" pitchFamily="2" charset="2"/>
              <a:buChar char="Ø"/>
            </a:pPr>
            <a:r>
              <a:rPr lang="uk-UA" sz="1500" b="0" dirty="0" smtClean="0"/>
              <a:t>тулуб;</a:t>
            </a:r>
          </a:p>
          <a:p>
            <a:pPr marL="1257300">
              <a:buFont typeface="Wingdings" pitchFamily="2" charset="2"/>
              <a:buChar char="Ø"/>
            </a:pPr>
            <a:r>
              <a:rPr lang="uk-UA" sz="1500" b="0" dirty="0" smtClean="0"/>
              <a:t>пахові ділянки;</a:t>
            </a:r>
          </a:p>
          <a:p>
            <a:pPr marL="1257300">
              <a:buFont typeface="Wingdings" pitchFamily="2" charset="2"/>
              <a:buChar char="Ø"/>
            </a:pPr>
            <a:r>
              <a:rPr lang="uk-UA" sz="1500" b="0" dirty="0" smtClean="0"/>
              <a:t>кінцівки;</a:t>
            </a:r>
          </a:p>
          <a:p>
            <a:pPr marL="355600" indent="-355600"/>
            <a:r>
              <a:rPr lang="uk-UA" sz="1500" b="0" dirty="0" smtClean="0"/>
              <a:t>кровотечі;</a:t>
            </a:r>
          </a:p>
          <a:p>
            <a:pPr marL="355600" indent="-355600"/>
            <a:r>
              <a:rPr lang="uk-UA" sz="1500" b="0" dirty="0" err="1" smtClean="0"/>
              <a:t>гепатомегалія</a:t>
            </a:r>
            <a:r>
              <a:rPr lang="uk-UA" sz="1500" b="0" dirty="0" smtClean="0"/>
              <a:t>;</a:t>
            </a:r>
          </a:p>
          <a:p>
            <a:pPr marL="355600" indent="-355600"/>
            <a:r>
              <a:rPr lang="uk-UA" sz="1500" b="0" dirty="0" smtClean="0"/>
              <a:t>порушення з боку ЦНС:</a:t>
            </a:r>
          </a:p>
          <a:p>
            <a:pPr marL="1255713" indent="-355600">
              <a:buFont typeface="Wingdings" pitchFamily="2" charset="2"/>
              <a:buChar char="Ø"/>
            </a:pPr>
            <a:r>
              <a:rPr lang="uk-UA" sz="1500" b="0" dirty="0" smtClean="0"/>
              <a:t>сонливість загальмованість;</a:t>
            </a:r>
          </a:p>
          <a:p>
            <a:pPr marL="1255713" indent="-355600">
              <a:buFont typeface="Wingdings" pitchFamily="2" charset="2"/>
              <a:buChar char="Ø"/>
            </a:pPr>
            <a:r>
              <a:rPr lang="uk-UA" sz="1500" b="0" dirty="0" smtClean="0"/>
              <a:t>втрата свідомості;</a:t>
            </a:r>
          </a:p>
          <a:p>
            <a:pPr marL="1255713" indent="-355600">
              <a:buFont typeface="Wingdings" pitchFamily="2" charset="2"/>
              <a:buChar char="Ø"/>
            </a:pPr>
            <a:r>
              <a:rPr lang="uk-UA" sz="1500" b="0" dirty="0" err="1" smtClean="0"/>
              <a:t>менінгеальні</a:t>
            </a:r>
            <a:r>
              <a:rPr lang="uk-UA" sz="1500" b="0" dirty="0" smtClean="0"/>
              <a:t> ознаки;</a:t>
            </a:r>
          </a:p>
          <a:p>
            <a:pPr marL="1255713" indent="-355600">
              <a:buFont typeface="Wingdings" pitchFamily="2" charset="2"/>
              <a:buChar char="Ø"/>
            </a:pPr>
            <a:r>
              <a:rPr lang="uk-UA" sz="1500" b="0" dirty="0" smtClean="0"/>
              <a:t>судоми.</a:t>
            </a:r>
            <a:endParaRPr lang="ru-RU" sz="1500" b="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500"/>
                            </p:stCondLst>
                            <p:childTnLst>
                              <p:par>
                                <p:cTn id="10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000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Діагностика</a:t>
            </a:r>
            <a:endParaRPr lang="ru-RU" sz="5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20" y="1500174"/>
            <a:ext cx="1714512" cy="8572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Клінічні дані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286380" y="3000372"/>
            <a:ext cx="2643206" cy="10001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err="1" smtClean="0">
                <a:solidFill>
                  <a:schemeClr val="tx1"/>
                </a:solidFill>
              </a:rPr>
              <a:t>Епіданамнез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143636" y="1500174"/>
            <a:ext cx="2714644" cy="10001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Вірусологічні дослідження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14678" y="4286256"/>
            <a:ext cx="2643174" cy="10001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Серологічні дослідження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86182" y="5643578"/>
            <a:ext cx="1500198" cy="8572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РЗК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42910" y="2928934"/>
            <a:ext cx="2643206" cy="10001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Біологічні дослідження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2" idx="2"/>
            <a:endCxn id="4" idx="0"/>
          </p:cNvCxnSpPr>
          <p:nvPr/>
        </p:nvCxnSpPr>
        <p:spPr>
          <a:xfrm rot="5400000">
            <a:off x="2548726" y="-523100"/>
            <a:ext cx="617524" cy="3429024"/>
          </a:xfrm>
          <a:prstGeom prst="line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2" idx="2"/>
            <a:endCxn id="6" idx="0"/>
          </p:cNvCxnSpPr>
          <p:nvPr/>
        </p:nvCxnSpPr>
        <p:spPr>
          <a:xfrm rot="16200000" flipH="1">
            <a:off x="5727717" y="-273067"/>
            <a:ext cx="617524" cy="2928958"/>
          </a:xfrm>
          <a:prstGeom prst="line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2" idx="2"/>
            <a:endCxn id="9" idx="0"/>
          </p:cNvCxnSpPr>
          <p:nvPr/>
        </p:nvCxnSpPr>
        <p:spPr>
          <a:xfrm rot="5400000">
            <a:off x="2245115" y="602049"/>
            <a:ext cx="2046284" cy="2607487"/>
          </a:xfrm>
          <a:prstGeom prst="line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2" idx="2"/>
            <a:endCxn id="5" idx="0"/>
          </p:cNvCxnSpPr>
          <p:nvPr/>
        </p:nvCxnSpPr>
        <p:spPr>
          <a:xfrm rot="16200000" flipH="1">
            <a:off x="4531130" y="923519"/>
            <a:ext cx="2117722" cy="2035983"/>
          </a:xfrm>
          <a:prstGeom prst="line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2" idx="2"/>
            <a:endCxn id="7" idx="0"/>
          </p:cNvCxnSpPr>
          <p:nvPr/>
        </p:nvCxnSpPr>
        <p:spPr>
          <a:xfrm rot="5400000">
            <a:off x="2852330" y="2566586"/>
            <a:ext cx="3403606" cy="35735"/>
          </a:xfrm>
          <a:prstGeom prst="line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7" idx="4"/>
            <a:endCxn id="8" idx="0"/>
          </p:cNvCxnSpPr>
          <p:nvPr/>
        </p:nvCxnSpPr>
        <p:spPr>
          <a:xfrm rot="16200000" flipH="1">
            <a:off x="4357678" y="5464975"/>
            <a:ext cx="357190" cy="16"/>
          </a:xfrm>
          <a:prstGeom prst="line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5122" name="Picture 2" descr="C:\Documents and Settings\Metod2\Рабочий стол\Новая папка\1225490781_181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000504"/>
            <a:ext cx="1817014" cy="27146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500"/>
                            </p:stCondLst>
                            <p:childTnLst>
                              <p:par>
                                <p:cTn id="5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500"/>
                            </p:stCondLst>
                            <p:childTnLst>
                              <p:par>
                                <p:cTn id="6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500"/>
                            </p:stCondLst>
                            <p:childTnLst>
                              <p:par>
                                <p:cTn id="67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7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500"/>
                            </p:stCondLst>
                            <p:childTnLst>
                              <p:par>
                                <p:cTn id="7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7" grpId="1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329642" cy="4824426"/>
          </a:xfrm>
        </p:spPr>
        <p:txBody>
          <a:bodyPr/>
          <a:lstStyle/>
          <a:p>
            <a:pPr marL="0" indent="531813">
              <a:buNone/>
            </a:pPr>
            <a:r>
              <a:rPr lang="uk-UA" sz="3500" dirty="0" err="1" smtClean="0"/>
              <a:t>Геморагічні</a:t>
            </a:r>
            <a:r>
              <a:rPr lang="uk-UA" sz="3500" dirty="0" smtClean="0"/>
              <a:t> гарячки – </a:t>
            </a:r>
            <a:r>
              <a:rPr lang="uk-UA" sz="3500" b="0" dirty="0" smtClean="0"/>
              <a:t>група гострих вірусних зоонозних природно-осередкових інфекцій з різними механізмами передачі, які характеризуються </a:t>
            </a:r>
            <a:r>
              <a:rPr lang="uk-UA" sz="3500" b="0" dirty="0" err="1" smtClean="0"/>
              <a:t>геморагічним</a:t>
            </a:r>
            <a:r>
              <a:rPr lang="uk-UA" sz="3500" b="0" dirty="0" smtClean="0"/>
              <a:t> синдромом, лихоманкою, ураженням різних органів і систем (часто нирок).</a:t>
            </a:r>
            <a:endParaRPr lang="ru-RU" sz="3500" b="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Лікування</a:t>
            </a:r>
            <a:endParaRPr lang="ru-RU" sz="5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858280" cy="4681550"/>
          </a:xfrm>
        </p:spPr>
        <p:txBody>
          <a:bodyPr/>
          <a:lstStyle/>
          <a:p>
            <a:pPr marL="0" indent="531813">
              <a:buNone/>
            </a:pPr>
            <a:r>
              <a:rPr lang="uk-UA" sz="3900" b="0" dirty="0" smtClean="0"/>
              <a:t>Принципи лікування аналогічні ГГНС +</a:t>
            </a:r>
          </a:p>
          <a:p>
            <a:r>
              <a:rPr lang="uk-UA" sz="3900" b="0" dirty="0" smtClean="0"/>
              <a:t>введення шлункової сироватки</a:t>
            </a:r>
          </a:p>
          <a:p>
            <a:r>
              <a:rPr lang="uk-UA" sz="3900" b="0" dirty="0" smtClean="0"/>
              <a:t>введення </a:t>
            </a:r>
            <a:r>
              <a:rPr lang="uk-UA" sz="3900" b="0" dirty="0" err="1" smtClean="0"/>
              <a:t>гіперімунного</a:t>
            </a:r>
            <a:r>
              <a:rPr lang="uk-UA" sz="3900" b="0" dirty="0" smtClean="0"/>
              <a:t> імуноглобуліну </a:t>
            </a:r>
            <a:endParaRPr lang="ru-RU" sz="3900" b="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Профілактика</a:t>
            </a:r>
            <a:endParaRPr lang="ru-RU" sz="5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681550"/>
          </a:xfrm>
        </p:spPr>
        <p:txBody>
          <a:bodyPr/>
          <a:lstStyle/>
          <a:p>
            <a:r>
              <a:rPr lang="uk-UA" sz="3500" b="0" dirty="0" smtClean="0"/>
              <a:t>Дезінсекція;</a:t>
            </a:r>
          </a:p>
          <a:p>
            <a:r>
              <a:rPr lang="uk-UA" sz="3500" b="0" dirty="0" smtClean="0"/>
              <a:t>захист від укусів кліщів;</a:t>
            </a:r>
          </a:p>
          <a:p>
            <a:r>
              <a:rPr lang="uk-UA" sz="3500" b="0" dirty="0" smtClean="0"/>
              <a:t>застосування захисного одягу;</a:t>
            </a:r>
          </a:p>
          <a:p>
            <a:r>
              <a:rPr lang="uk-UA" sz="3500" b="0" dirty="0" smtClean="0"/>
              <a:t>вакцинація за епідеміологічними показниками;</a:t>
            </a:r>
          </a:p>
          <a:p>
            <a:r>
              <a:rPr lang="uk-UA" sz="3500" b="0" dirty="0" smtClean="0"/>
              <a:t>введення імуноглобуліну проти </a:t>
            </a:r>
            <a:r>
              <a:rPr lang="uk-UA" sz="3500" b="0" dirty="0" err="1" smtClean="0"/>
              <a:t>КГГ</a:t>
            </a:r>
            <a:r>
              <a:rPr lang="uk-UA" sz="3500" b="0" dirty="0" smtClean="0"/>
              <a:t>.</a:t>
            </a:r>
            <a:endParaRPr lang="ru-RU" sz="3500" b="0" dirty="0"/>
          </a:p>
        </p:txBody>
      </p:sp>
      <p:pic>
        <p:nvPicPr>
          <p:cNvPr id="4" name="Picture 2" descr="C:\Documents and Settings\Metod2\Рабочий стол\Новая папка\1268378309_8574_npadvhov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1763" y="4786322"/>
            <a:ext cx="2762237" cy="20716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Групи лихоманок</a:t>
            </a:r>
            <a:endParaRPr lang="ru-RU" sz="5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358246" cy="5110178"/>
          </a:xfrm>
        </p:spPr>
        <p:txBody>
          <a:bodyPr/>
          <a:lstStyle/>
          <a:p>
            <a:pPr marL="0" indent="0">
              <a:buNone/>
            </a:pPr>
            <a:r>
              <a:rPr lang="uk-UA" sz="3500" i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Кліщові –</a:t>
            </a:r>
            <a:r>
              <a:rPr lang="uk-UA" sz="3500" b="0" i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sz="3500" b="0" dirty="0" smtClean="0"/>
              <a:t>кримська, омська</a:t>
            </a:r>
            <a:r>
              <a:rPr lang="uk-UA" sz="3500" b="0" dirty="0" smtClean="0"/>
              <a:t>.</a:t>
            </a:r>
          </a:p>
          <a:p>
            <a:pPr marL="0" indent="0">
              <a:buNone/>
            </a:pPr>
            <a:endParaRPr lang="uk-UA" sz="3500" b="0" dirty="0" smtClean="0"/>
          </a:p>
          <a:p>
            <a:pPr marL="0" indent="0">
              <a:buNone/>
            </a:pPr>
            <a:r>
              <a:rPr lang="uk-UA" sz="3500" i="1" dirty="0" err="1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Комаринні</a:t>
            </a:r>
            <a:r>
              <a:rPr lang="uk-UA" sz="3500" i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uk-UA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500" b="0" dirty="0" smtClean="0"/>
              <a:t>жовта, </a:t>
            </a:r>
            <a:r>
              <a:rPr lang="uk-UA" sz="3500" b="0" dirty="0" err="1" smtClean="0"/>
              <a:t>Денге</a:t>
            </a:r>
            <a:r>
              <a:rPr lang="uk-UA" sz="3500" b="0" dirty="0" smtClean="0"/>
              <a:t>.</a:t>
            </a:r>
          </a:p>
          <a:p>
            <a:pPr marL="0" indent="0">
              <a:buNone/>
            </a:pPr>
            <a:endParaRPr lang="uk-UA" sz="3500" b="0" dirty="0" smtClean="0"/>
          </a:p>
          <a:p>
            <a:pPr marL="0" indent="0">
              <a:buNone/>
            </a:pPr>
            <a:r>
              <a:rPr lang="uk-UA" sz="3500" i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Контагіозні –</a:t>
            </a:r>
            <a:r>
              <a:rPr lang="uk-UA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500" b="0" dirty="0" err="1" smtClean="0"/>
              <a:t>геморагічна</a:t>
            </a:r>
            <a:r>
              <a:rPr lang="uk-UA" sz="3500" b="0" dirty="0" smtClean="0"/>
              <a:t> гарячка з нирковим синдромом, аргентинська, </a:t>
            </a:r>
            <a:r>
              <a:rPr lang="uk-UA" sz="3500" b="0" dirty="0" err="1" smtClean="0"/>
              <a:t>Ласса</a:t>
            </a:r>
            <a:r>
              <a:rPr lang="uk-UA" sz="3500" b="0" dirty="0" smtClean="0"/>
              <a:t>, </a:t>
            </a:r>
            <a:r>
              <a:rPr lang="uk-UA" sz="3500" b="0" dirty="0" err="1" smtClean="0"/>
              <a:t>Ебола</a:t>
            </a:r>
            <a:r>
              <a:rPr lang="uk-UA" sz="3500" b="0" dirty="0" smtClean="0"/>
              <a:t>, </a:t>
            </a:r>
            <a:r>
              <a:rPr lang="uk-UA" sz="3500" b="0" dirty="0" err="1" smtClean="0"/>
              <a:t>Мрабурга</a:t>
            </a:r>
            <a:r>
              <a:rPr lang="uk-UA" sz="3500" b="0" dirty="0" smtClean="0"/>
              <a:t>.</a:t>
            </a:r>
            <a:endParaRPr lang="ru-RU" sz="3500" b="0" dirty="0"/>
          </a:p>
        </p:txBody>
      </p:sp>
      <p:pic>
        <p:nvPicPr>
          <p:cNvPr id="2050" name="Picture 2" descr="C:\Documents and Settings\Metod2\Рабочий стол\Новая папка\42252982_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1142984"/>
            <a:ext cx="1714480" cy="1169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Documents and Settings\Metod2\Рабочий стол\Новая папка\pictur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2285992"/>
            <a:ext cx="2010277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6324"/>
          <a:ext cx="8229600" cy="531050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14800"/>
                <a:gridCol w="4114800"/>
              </a:tblGrid>
              <a:tr h="784225">
                <a:tc>
                  <a:txBody>
                    <a:bodyPr/>
                    <a:lstStyle/>
                    <a:p>
                      <a:pPr algn="ctr"/>
                      <a:r>
                        <a:rPr lang="uk-UA" sz="3000" dirty="0" smtClean="0"/>
                        <a:t>Збудники</a:t>
                      </a:r>
                      <a:endParaRPr lang="ru-RU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dirty="0" smtClean="0"/>
                        <a:t>Арбовіруси</a:t>
                      </a:r>
                      <a:endParaRPr lang="ru-RU" sz="3000" dirty="0"/>
                    </a:p>
                  </a:txBody>
                  <a:tcPr anchor="ctr"/>
                </a:tc>
              </a:tr>
              <a:tr h="295797">
                <a:tc rowSpan="5">
                  <a:txBody>
                    <a:bodyPr/>
                    <a:lstStyle/>
                    <a:p>
                      <a:pPr algn="ctr"/>
                      <a:r>
                        <a:rPr lang="uk-UA" sz="2700" dirty="0" smtClean="0"/>
                        <a:t>Джерело і резервуар інфекції</a:t>
                      </a:r>
                      <a:endParaRPr lang="ru-RU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2700" dirty="0" smtClean="0"/>
                        <a:t>гризуни</a:t>
                      </a:r>
                      <a:endParaRPr lang="ru-RU" sz="2700" dirty="0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700" dirty="0" smtClean="0"/>
                        <a:t>кліщі</a:t>
                      </a:r>
                      <a:endParaRPr lang="ru-RU" sz="2700" dirty="0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700" dirty="0" smtClean="0"/>
                        <a:t>птахи</a:t>
                      </a:r>
                      <a:endParaRPr lang="ru-RU" sz="2700" dirty="0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700" dirty="0" smtClean="0"/>
                        <a:t>тварини</a:t>
                      </a:r>
                      <a:endParaRPr lang="ru-RU" sz="2700" dirty="0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700" dirty="0" smtClean="0"/>
                        <a:t>хворі люди</a:t>
                      </a:r>
                      <a:endParaRPr lang="ru-RU" sz="2700" dirty="0"/>
                    </a:p>
                  </a:txBody>
                  <a:tcPr/>
                </a:tc>
              </a:tr>
              <a:tr h="295797">
                <a:tc rowSpan="4">
                  <a:txBody>
                    <a:bodyPr/>
                    <a:lstStyle/>
                    <a:p>
                      <a:pPr algn="ctr"/>
                      <a:r>
                        <a:rPr lang="uk-UA" sz="2700" dirty="0" smtClean="0"/>
                        <a:t>Механізми передачі</a:t>
                      </a:r>
                      <a:endParaRPr lang="ru-RU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2700" dirty="0" smtClean="0"/>
                        <a:t>трансмісивний</a:t>
                      </a:r>
                      <a:endParaRPr lang="ru-RU" sz="2700" dirty="0"/>
                    </a:p>
                  </a:txBody>
                  <a:tcPr/>
                </a:tc>
              </a:tr>
              <a:tr h="244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700" dirty="0" smtClean="0"/>
                        <a:t>контактний</a:t>
                      </a:r>
                      <a:endParaRPr lang="ru-RU" sz="2700" dirty="0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700" dirty="0" smtClean="0"/>
                        <a:t>аліментарний</a:t>
                      </a:r>
                      <a:endParaRPr lang="ru-RU" sz="2700" dirty="0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700" dirty="0" smtClean="0"/>
                        <a:t>аерогенний</a:t>
                      </a:r>
                      <a:endParaRPr lang="ru-RU" sz="27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8715436" cy="107157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Геморагічна</a:t>
            </a:r>
            <a:r>
              <a:rPr lang="uk-UA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гарячка</a:t>
            </a:r>
            <a:br>
              <a:rPr lang="uk-UA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 </a:t>
            </a:r>
            <a:r>
              <a:rPr lang="uk-UA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нирковим синдромом </a:t>
            </a:r>
            <a:r>
              <a:rPr lang="uk-UA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ГГНС</a:t>
            </a:r>
            <a:endParaRPr lang="ru-RU" sz="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428868"/>
            <a:ext cx="8572560" cy="3929090"/>
          </a:xfrm>
        </p:spPr>
        <p:txBody>
          <a:bodyPr/>
          <a:lstStyle/>
          <a:p>
            <a:pPr marL="0" indent="531813">
              <a:buNone/>
            </a:pPr>
            <a:r>
              <a:rPr lang="uk-UA" sz="30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ГГНС (далекосхідна, закарпатська, </a:t>
            </a:r>
            <a:r>
              <a:rPr lang="uk-UA" sz="30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уральська, корейська</a:t>
            </a:r>
            <a:r>
              <a:rPr lang="uk-UA" sz="30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uk-UA" sz="3000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геморагічний</a:t>
            </a:r>
            <a:r>
              <a:rPr lang="uk-UA" sz="30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нефрозонефрит) – </a:t>
            </a:r>
            <a:r>
              <a:rPr lang="uk-UA" sz="3000" b="0" dirty="0" smtClean="0"/>
              <a:t>гостра інфекційна природно-осередкова хвороба, яка спричиняється вірусом, характеризується ураженням дрібних судин, гарячкою, </a:t>
            </a:r>
            <a:r>
              <a:rPr lang="uk-UA" sz="3000" b="0" dirty="0" err="1" smtClean="0"/>
              <a:t>геморагічним</a:t>
            </a:r>
            <a:r>
              <a:rPr lang="uk-UA" sz="3000" b="0" dirty="0" smtClean="0"/>
              <a:t> синдромом і проявами недостатності нирок.</a:t>
            </a:r>
            <a:endParaRPr lang="ru-RU" sz="3000" b="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Епідеміологія</a:t>
            </a:r>
            <a:endParaRPr lang="ru-RU" sz="5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571612"/>
            <a:ext cx="2500330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Джерело інфекції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786058"/>
            <a:ext cx="2786082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Гризуни</a:t>
            </a:r>
          </a:p>
          <a:p>
            <a:pPr algn="ctr"/>
            <a:r>
              <a:rPr lang="uk-UA" sz="2000" dirty="0" smtClean="0"/>
              <a:t>комахоїдні тварини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071942"/>
            <a:ext cx="3500462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Виділяють вірус з сечею, слиною, екскрементами.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1500174"/>
            <a:ext cx="2571768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Шляхи передачі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2714620"/>
            <a:ext cx="2571768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Контактний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3857628"/>
            <a:ext cx="2571768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Аліментарний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5000636"/>
            <a:ext cx="25718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err="1" smtClean="0"/>
              <a:t>Аерогений</a:t>
            </a:r>
            <a:endParaRPr lang="ru-RU" sz="2000" dirty="0"/>
          </a:p>
        </p:txBody>
      </p:sp>
      <p:cxnSp>
        <p:nvCxnSpPr>
          <p:cNvPr id="12" name="Прямая соединительная линия 11"/>
          <p:cNvCxnSpPr>
            <a:stCxn id="4" idx="2"/>
            <a:endCxn id="5" idx="0"/>
          </p:cNvCxnSpPr>
          <p:nvPr/>
        </p:nvCxnSpPr>
        <p:spPr>
          <a:xfrm rot="5400000">
            <a:off x="1821637" y="2571744"/>
            <a:ext cx="428628" cy="158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2"/>
            <a:endCxn id="6" idx="0"/>
          </p:cNvCxnSpPr>
          <p:nvPr/>
        </p:nvCxnSpPr>
        <p:spPr>
          <a:xfrm rot="5400000">
            <a:off x="1785918" y="3821909"/>
            <a:ext cx="500066" cy="158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7" idx="2"/>
            <a:endCxn id="8" idx="0"/>
          </p:cNvCxnSpPr>
          <p:nvPr/>
        </p:nvCxnSpPr>
        <p:spPr>
          <a:xfrm rot="5400000">
            <a:off x="7072330" y="2500306"/>
            <a:ext cx="428628" cy="158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8" idx="2"/>
            <a:endCxn id="9" idx="0"/>
          </p:cNvCxnSpPr>
          <p:nvPr/>
        </p:nvCxnSpPr>
        <p:spPr>
          <a:xfrm rot="5400000">
            <a:off x="7108049" y="3679033"/>
            <a:ext cx="357190" cy="158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9" idx="2"/>
            <a:endCxn id="10" idx="0"/>
          </p:cNvCxnSpPr>
          <p:nvPr/>
        </p:nvCxnSpPr>
        <p:spPr>
          <a:xfrm rot="16200000" flipH="1">
            <a:off x="7108057" y="4822033"/>
            <a:ext cx="357190" cy="16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Патогенез</a:t>
            </a:r>
            <a:endParaRPr lang="ru-RU" sz="5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571612"/>
            <a:ext cx="1285884" cy="9286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Вірус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1571612"/>
            <a:ext cx="2500330" cy="9286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Система </a:t>
            </a:r>
            <a:r>
              <a:rPr lang="uk-UA" sz="2000" dirty="0" err="1" smtClean="0"/>
              <a:t>мононуклеарних</a:t>
            </a:r>
            <a:r>
              <a:rPr lang="uk-UA" sz="2000" dirty="0" smtClean="0"/>
              <a:t> фагоцитів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1571612"/>
            <a:ext cx="1428760" cy="9286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err="1" smtClean="0"/>
              <a:t>Вірусемія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1571612"/>
            <a:ext cx="1643074" cy="9286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Враження судин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2714620"/>
            <a:ext cx="2286016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Крововиливи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28794" y="3571876"/>
            <a:ext cx="2286016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Інфекційно-токсичний шок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28794" y="4429132"/>
            <a:ext cx="2000264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Враження нирок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57686" y="4429132"/>
            <a:ext cx="2286016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Крововиливи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357686" y="4929198"/>
            <a:ext cx="2286016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Набряк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5357826"/>
            <a:ext cx="2643206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Дегенеративні зміни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14810" y="5857892"/>
            <a:ext cx="2643206" cy="5715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Заповнення </a:t>
            </a:r>
            <a:r>
              <a:rPr lang="uk-UA" dirty="0" err="1" smtClean="0"/>
              <a:t>канальців</a:t>
            </a:r>
            <a:r>
              <a:rPr lang="uk-UA" dirty="0" smtClean="0"/>
              <a:t> фібрином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357686" y="4000504"/>
            <a:ext cx="2286016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Стаз крові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215174" y="4357694"/>
            <a:ext cx="1928826" cy="8572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Гостра ниркова недостатність</a:t>
            </a:r>
            <a:endParaRPr lang="ru-RU" dirty="0"/>
          </a:p>
        </p:txBody>
      </p:sp>
      <p:cxnSp>
        <p:nvCxnSpPr>
          <p:cNvPr id="18" name="Прямая со стрелкой 17"/>
          <p:cNvCxnSpPr>
            <a:stCxn id="4" idx="3"/>
            <a:endCxn id="5" idx="1"/>
          </p:cNvCxnSpPr>
          <p:nvPr/>
        </p:nvCxnSpPr>
        <p:spPr>
          <a:xfrm>
            <a:off x="1571604" y="2035959"/>
            <a:ext cx="357190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3"/>
            <a:endCxn id="6" idx="1"/>
          </p:cNvCxnSpPr>
          <p:nvPr/>
        </p:nvCxnSpPr>
        <p:spPr>
          <a:xfrm>
            <a:off x="4429124" y="2035959"/>
            <a:ext cx="428628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3"/>
            <a:endCxn id="7" idx="1"/>
          </p:cNvCxnSpPr>
          <p:nvPr/>
        </p:nvCxnSpPr>
        <p:spPr>
          <a:xfrm>
            <a:off x="6286512" y="2035959"/>
            <a:ext cx="357190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3"/>
          </p:cNvCxnSpPr>
          <p:nvPr/>
        </p:nvCxnSpPr>
        <p:spPr>
          <a:xfrm flipV="1">
            <a:off x="8286776" y="1571612"/>
            <a:ext cx="571504" cy="464347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7" idx="3"/>
          </p:cNvCxnSpPr>
          <p:nvPr/>
        </p:nvCxnSpPr>
        <p:spPr>
          <a:xfrm>
            <a:off x="8286776" y="2035959"/>
            <a:ext cx="571504" cy="464347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7" idx="3"/>
          </p:cNvCxnSpPr>
          <p:nvPr/>
        </p:nvCxnSpPr>
        <p:spPr>
          <a:xfrm flipV="1">
            <a:off x="8286776" y="2000240"/>
            <a:ext cx="571504" cy="35719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9" idx="1"/>
          </p:cNvCxnSpPr>
          <p:nvPr/>
        </p:nvCxnSpPr>
        <p:spPr>
          <a:xfrm>
            <a:off x="500034" y="3929066"/>
            <a:ext cx="1428760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500034" y="3071810"/>
            <a:ext cx="1428760" cy="85725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0" idx="1"/>
          </p:cNvCxnSpPr>
          <p:nvPr/>
        </p:nvCxnSpPr>
        <p:spPr>
          <a:xfrm>
            <a:off x="500034" y="3929066"/>
            <a:ext cx="1428760" cy="85725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0" idx="3"/>
            <a:endCxn id="15" idx="1"/>
          </p:cNvCxnSpPr>
          <p:nvPr/>
        </p:nvCxnSpPr>
        <p:spPr>
          <a:xfrm flipV="1">
            <a:off x="3929058" y="4179099"/>
            <a:ext cx="428628" cy="607223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0" idx="3"/>
            <a:endCxn id="11" idx="1"/>
          </p:cNvCxnSpPr>
          <p:nvPr/>
        </p:nvCxnSpPr>
        <p:spPr>
          <a:xfrm flipV="1">
            <a:off x="3929058" y="4607727"/>
            <a:ext cx="428628" cy="178595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0" idx="3"/>
            <a:endCxn id="12" idx="1"/>
          </p:cNvCxnSpPr>
          <p:nvPr/>
        </p:nvCxnSpPr>
        <p:spPr>
          <a:xfrm>
            <a:off x="3929058" y="4786322"/>
            <a:ext cx="428628" cy="321471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0" idx="3"/>
            <a:endCxn id="13" idx="1"/>
          </p:cNvCxnSpPr>
          <p:nvPr/>
        </p:nvCxnSpPr>
        <p:spPr>
          <a:xfrm>
            <a:off x="3929058" y="4786322"/>
            <a:ext cx="357190" cy="750099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0" idx="3"/>
            <a:endCxn id="14" idx="1"/>
          </p:cNvCxnSpPr>
          <p:nvPr/>
        </p:nvCxnSpPr>
        <p:spPr>
          <a:xfrm>
            <a:off x="3929058" y="4786322"/>
            <a:ext cx="285752" cy="1357322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5" idx="3"/>
            <a:endCxn id="16" idx="1"/>
          </p:cNvCxnSpPr>
          <p:nvPr/>
        </p:nvCxnSpPr>
        <p:spPr>
          <a:xfrm>
            <a:off x="6643702" y="4179099"/>
            <a:ext cx="571472" cy="607223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1" idx="3"/>
            <a:endCxn id="16" idx="1"/>
          </p:cNvCxnSpPr>
          <p:nvPr/>
        </p:nvCxnSpPr>
        <p:spPr>
          <a:xfrm>
            <a:off x="6643702" y="4607727"/>
            <a:ext cx="571472" cy="178595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12" idx="3"/>
            <a:endCxn id="16" idx="1"/>
          </p:cNvCxnSpPr>
          <p:nvPr/>
        </p:nvCxnSpPr>
        <p:spPr>
          <a:xfrm flipV="1">
            <a:off x="6643702" y="4786322"/>
            <a:ext cx="571472" cy="321471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16" idx="1"/>
            <a:endCxn id="13" idx="3"/>
          </p:cNvCxnSpPr>
          <p:nvPr/>
        </p:nvCxnSpPr>
        <p:spPr>
          <a:xfrm rot="10800000" flipV="1">
            <a:off x="6929454" y="4786321"/>
            <a:ext cx="285720" cy="750099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16" idx="1"/>
            <a:endCxn id="14" idx="3"/>
          </p:cNvCxnSpPr>
          <p:nvPr/>
        </p:nvCxnSpPr>
        <p:spPr>
          <a:xfrm rot="10800000" flipV="1">
            <a:off x="6858016" y="4786322"/>
            <a:ext cx="357158" cy="1357322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00"/>
                            </p:stCondLst>
                            <p:childTnLst>
                              <p:par>
                                <p:cTn id="77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Клініка</a:t>
            </a:r>
            <a:endParaRPr lang="ru-RU" sz="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pPr marL="0" indent="531813">
              <a:buNone/>
            </a:pPr>
            <a:r>
              <a:rPr lang="uk-UA" sz="3000" dirty="0" smtClean="0"/>
              <a:t>Інкубаційний період – 8-45 діб.</a:t>
            </a:r>
          </a:p>
          <a:p>
            <a:pPr marL="0" indent="531813">
              <a:buNone/>
            </a:pPr>
            <a:endParaRPr lang="uk-UA" sz="3000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0" indent="531813">
              <a:buNone/>
            </a:pPr>
            <a:r>
              <a:rPr lang="uk-UA" sz="3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Стадії</a:t>
            </a:r>
            <a:r>
              <a:rPr lang="uk-UA" sz="3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:</a:t>
            </a:r>
          </a:p>
          <a:p>
            <a:r>
              <a:rPr lang="uk-UA" sz="3000" dirty="0" smtClean="0"/>
              <a:t>початкова (1-4 день);</a:t>
            </a:r>
          </a:p>
          <a:p>
            <a:r>
              <a:rPr lang="uk-UA" sz="3000" dirty="0" err="1" smtClean="0"/>
              <a:t>олігурічна</a:t>
            </a:r>
            <a:r>
              <a:rPr lang="uk-UA" sz="3000" dirty="0" smtClean="0"/>
              <a:t> (4-12 день);</a:t>
            </a:r>
          </a:p>
          <a:p>
            <a:r>
              <a:rPr lang="uk-UA" sz="3000" dirty="0" err="1" smtClean="0"/>
              <a:t>поліурічна</a:t>
            </a:r>
            <a:r>
              <a:rPr lang="uk-UA" sz="3000" dirty="0" smtClean="0"/>
              <a:t> (до 21-25 дня);</a:t>
            </a:r>
          </a:p>
          <a:p>
            <a:r>
              <a:rPr lang="uk-UA" sz="3000" dirty="0" err="1" smtClean="0"/>
              <a:t>реконвалеценічна</a:t>
            </a:r>
            <a:r>
              <a:rPr lang="uk-UA" sz="3000" dirty="0" smtClean="0"/>
              <a:t> (тривала 3-6 місяців).</a:t>
            </a:r>
            <a:endParaRPr lang="ru-RU" sz="3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Початкова стадія</a:t>
            </a:r>
            <a:endParaRPr lang="ru-RU" sz="5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600" dirty="0" smtClean="0"/>
              <a:t>Гарячка </a:t>
            </a:r>
            <a:r>
              <a:rPr lang="en-US" sz="1600" dirty="0" smtClean="0"/>
              <a:t>t</a:t>
            </a:r>
            <a:r>
              <a:rPr lang="uk-UA" sz="1600" dirty="0" smtClean="0"/>
              <a:t> 39-40;</a:t>
            </a:r>
          </a:p>
          <a:p>
            <a:r>
              <a:rPr lang="uk-UA" sz="1600" dirty="0" smtClean="0"/>
              <a:t>симптоми інтоксикації;</a:t>
            </a:r>
          </a:p>
          <a:p>
            <a:r>
              <a:rPr lang="uk-UA" sz="1600" dirty="0" err="1" smtClean="0"/>
              <a:t>міалгії</a:t>
            </a:r>
            <a:r>
              <a:rPr lang="uk-UA" sz="1600" dirty="0" smtClean="0"/>
              <a:t>;</a:t>
            </a:r>
          </a:p>
          <a:p>
            <a:r>
              <a:rPr lang="uk-UA" sz="1600" dirty="0" smtClean="0"/>
              <a:t>гіперемія обличчя, шиї, зіву;</a:t>
            </a:r>
          </a:p>
          <a:p>
            <a:r>
              <a:rPr lang="uk-UA" sz="1600" dirty="0" smtClean="0"/>
              <a:t>ін'єкція склер і кон'юнктив;</a:t>
            </a:r>
          </a:p>
          <a:p>
            <a:r>
              <a:rPr lang="uk-UA" sz="1600" dirty="0" err="1" smtClean="0"/>
              <a:t>геморагічна</a:t>
            </a:r>
            <a:r>
              <a:rPr lang="uk-UA" sz="1600" dirty="0" smtClean="0"/>
              <a:t> енантема на м'якому піднебінні (3-4 день)</a:t>
            </a:r>
          </a:p>
          <a:p>
            <a:r>
              <a:rPr lang="uk-UA" sz="1600" dirty="0" err="1" smtClean="0"/>
              <a:t>петехіальний</a:t>
            </a:r>
            <a:r>
              <a:rPr lang="uk-UA" sz="1600" dirty="0" smtClean="0"/>
              <a:t> висип у вигляді смуг:</a:t>
            </a:r>
          </a:p>
          <a:p>
            <a:pPr marL="1435100">
              <a:buFont typeface="Wingdings" pitchFamily="2" charset="2"/>
              <a:buChar char="§"/>
            </a:pPr>
            <a:r>
              <a:rPr lang="uk-UA" sz="1600" dirty="0" smtClean="0"/>
              <a:t>під і над ключицями, лопатками;</a:t>
            </a:r>
          </a:p>
          <a:p>
            <a:pPr marL="1435100">
              <a:buFont typeface="Wingdings" pitchFamily="2" charset="2"/>
              <a:buChar char="§"/>
            </a:pPr>
            <a:r>
              <a:rPr lang="uk-UA" sz="1600" dirty="0" smtClean="0"/>
              <a:t>внутрішня поверхня плечей;</a:t>
            </a:r>
          </a:p>
          <a:p>
            <a:pPr marL="1435100">
              <a:buFont typeface="Wingdings" pitchFamily="2" charset="2"/>
              <a:buChar char="§"/>
            </a:pPr>
            <a:r>
              <a:rPr lang="uk-UA" sz="1600" dirty="0" smtClean="0"/>
              <a:t>обличчя, шия;</a:t>
            </a:r>
          </a:p>
          <a:p>
            <a:pPr marL="357188"/>
            <a:r>
              <a:rPr lang="uk-UA" sz="1600" dirty="0" smtClean="0"/>
              <a:t>масивні крововиливи в:</a:t>
            </a:r>
          </a:p>
          <a:p>
            <a:pPr marL="1435100">
              <a:buFont typeface="Wingdings" pitchFamily="2" charset="2"/>
              <a:buChar char="§"/>
            </a:pPr>
            <a:r>
              <a:rPr lang="uk-UA" sz="1600" dirty="0" smtClean="0"/>
              <a:t>шкіру, склери;</a:t>
            </a:r>
          </a:p>
          <a:p>
            <a:pPr marL="1435100">
              <a:buFont typeface="Wingdings" pitchFamily="2" charset="2"/>
              <a:buChar char="§"/>
            </a:pPr>
            <a:r>
              <a:rPr lang="uk-UA" sz="1600" dirty="0" smtClean="0"/>
              <a:t>місця ін'єкцій;</a:t>
            </a:r>
          </a:p>
          <a:p>
            <a:pPr marL="357188"/>
            <a:r>
              <a:rPr lang="uk-UA" sz="1600" dirty="0" smtClean="0"/>
              <a:t>кровотечі, “+” симптом щипка, джгута;</a:t>
            </a:r>
          </a:p>
          <a:p>
            <a:pPr marL="357188"/>
            <a:r>
              <a:rPr lang="uk-UA" sz="1600" dirty="0" smtClean="0"/>
              <a:t>бронхіти, пневмонії;</a:t>
            </a:r>
          </a:p>
          <a:p>
            <a:pPr marL="357188"/>
            <a:r>
              <a:rPr lang="uk-UA" sz="1600" dirty="0" err="1" smtClean="0"/>
              <a:t>гепатомегалія</a:t>
            </a:r>
            <a:r>
              <a:rPr lang="uk-UA" sz="1600" dirty="0" smtClean="0"/>
              <a:t>, “+” симптом </a:t>
            </a:r>
            <a:r>
              <a:rPr lang="uk-UA" sz="1600" dirty="0" err="1" smtClean="0"/>
              <a:t>Пастернацького</a:t>
            </a:r>
            <a:r>
              <a:rPr lang="uk-UA" sz="1600" dirty="0" smtClean="0"/>
              <a:t>;</a:t>
            </a:r>
          </a:p>
          <a:p>
            <a:pPr marL="357188"/>
            <a:r>
              <a:rPr lang="uk-UA" sz="1600" dirty="0" smtClean="0"/>
              <a:t>лейкопенія, </a:t>
            </a:r>
            <a:r>
              <a:rPr lang="uk-UA" sz="1600" dirty="0" err="1" smtClean="0"/>
              <a:t>тромбоцитопенія</a:t>
            </a:r>
            <a:r>
              <a:rPr lang="uk-UA" sz="1600" dirty="0" smtClean="0"/>
              <a:t>, </a:t>
            </a:r>
            <a:r>
              <a:rPr lang="uk-UA" sz="1600" dirty="0" smtClean="0">
                <a:sym typeface="Wingdings 3"/>
              </a:rPr>
              <a:t>ШОЕ;</a:t>
            </a:r>
          </a:p>
          <a:p>
            <a:pPr marL="357188"/>
            <a:r>
              <a:rPr lang="uk-UA" sz="1600" dirty="0" smtClean="0">
                <a:sym typeface="Wingdings 3"/>
              </a:rPr>
              <a:t>зміни в сечі: протеїнурія, лейкоцити, еритроцити.</a:t>
            </a:r>
            <a:endParaRPr lang="uk-UA" sz="1600" dirty="0" smtClean="0"/>
          </a:p>
          <a:p>
            <a:pPr marL="1435100">
              <a:buFont typeface="Wingdings" pitchFamily="2" charset="2"/>
              <a:buChar char="§"/>
            </a:pPr>
            <a:endParaRPr lang="ru-RU" sz="16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00"/>
                            </p:stCondLst>
                            <p:childTnLst>
                              <p:par>
                                <p:cTn id="7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1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8500"/>
                            </p:stCondLst>
                            <p:childTnLst>
                              <p:par>
                                <p:cTn id="12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9000"/>
                            </p:stCondLst>
                            <p:childTnLst>
                              <p:par>
                                <p:cTn id="134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9500"/>
                            </p:stCondLst>
                            <p:childTnLst>
                              <p:par>
                                <p:cTn id="14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500"/>
                            </p:stCondLst>
                            <p:childTnLst>
                              <p:par>
                                <p:cTn id="15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E4A04E"/>
      </a:accent2>
      <a:accent3>
        <a:srgbClr val="FFFFFF"/>
      </a:accent3>
      <a:accent4>
        <a:srgbClr val="174578"/>
      </a:accent4>
      <a:accent5>
        <a:srgbClr val="ABCAE9"/>
      </a:accent5>
      <a:accent6>
        <a:srgbClr val="CF9146"/>
      </a:accent6>
      <a:hlink>
        <a:srgbClr val="66CC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E4A04E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CF9146"/>
        </a:accent6>
        <a:hlink>
          <a:srgbClr val="66CC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0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1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12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13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14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15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16.xml><?xml version="1.0" encoding="utf-8"?>
<a:themeOverride xmlns:a="http://schemas.openxmlformats.org/drawingml/2006/main">
  <a:clrScheme name="Техническая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17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18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19.xml><?xml version="1.0" encoding="utf-8"?>
<a:themeOverride xmlns:a="http://schemas.openxmlformats.org/drawingml/2006/main">
  <a:clrScheme name="Техническая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2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6.xml><?xml version="1.0" encoding="utf-8"?>
<a:themeOverride xmlns:a="http://schemas.openxmlformats.org/drawingml/2006/main">
  <a:clrScheme name="Яркая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7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8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9.xml><?xml version="1.0" encoding="utf-8"?>
<a:themeOverride xmlns:a="http://schemas.openxmlformats.org/drawingml/2006/main">
  <a:clrScheme name="Яркая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cdb2004c029gl</Template>
  <TotalTime>211</TotalTime>
  <Words>671</Words>
  <Application>Microsoft Office PowerPoint</Application>
  <PresentationFormat>Экран (4:3)</PresentationFormat>
  <Paragraphs>187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sample</vt:lpstr>
      <vt:lpstr>Image</vt:lpstr>
      <vt:lpstr>Геморагічні гарячки</vt:lpstr>
      <vt:lpstr>Слайд 2</vt:lpstr>
      <vt:lpstr>Групи лихоманок</vt:lpstr>
      <vt:lpstr>Слайд 4</vt:lpstr>
      <vt:lpstr>Геморагічна гарячка з нирковим синдромом ГГНС</vt:lpstr>
      <vt:lpstr>Епідеміологія</vt:lpstr>
      <vt:lpstr>Патогенез</vt:lpstr>
      <vt:lpstr>Клініка</vt:lpstr>
      <vt:lpstr>Початкова стадія</vt:lpstr>
      <vt:lpstr>Олігурична стадія</vt:lpstr>
      <vt:lpstr>Поліурична стадія</vt:lpstr>
      <vt:lpstr>Діагностика</vt:lpstr>
      <vt:lpstr>Лікування</vt:lpstr>
      <vt:lpstr>Профілактика</vt:lpstr>
      <vt:lpstr>Кримська геморагічна гарячка КГГ</vt:lpstr>
      <vt:lpstr>Епідеміологія</vt:lpstr>
      <vt:lpstr>Патогенез</vt:lpstr>
      <vt:lpstr>Клініка</vt:lpstr>
      <vt:lpstr>Діагностика</vt:lpstr>
      <vt:lpstr>Лікування</vt:lpstr>
      <vt:lpstr>Профілактика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Геморагічні гарячки</dc:title>
  <dc:creator>Admin</dc:creator>
  <cp:lastModifiedBy>metod2</cp:lastModifiedBy>
  <cp:revision>70</cp:revision>
  <dcterms:created xsi:type="dcterms:W3CDTF">2009-07-27T15:39:21Z</dcterms:created>
  <dcterms:modified xsi:type="dcterms:W3CDTF">2010-05-13T08:41:27Z</dcterms:modified>
</cp:coreProperties>
</file>