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2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29718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05000" y="5410200"/>
            <a:ext cx="5181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8100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" y="6477000"/>
            <a:ext cx="28956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B20A0826-9C89-4DB6-ADAD-7EB2618E58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81000" y="319088"/>
            <a:ext cx="137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Verdana" pitchFamily="34" charset="0"/>
              </a:rPr>
              <a:t>LOGO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2895600"/>
            <a:ext cx="8229600" cy="9144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9248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001E3-7165-432D-86AE-9563532CD5C5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EBB6-C071-4798-85D3-6ECC81643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883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883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001E3-7165-432D-86AE-9563532CD5C5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EBB6-C071-4798-85D3-6ECC81643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7688"/>
            <a:ext cx="7391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38263"/>
            <a:ext cx="8229600" cy="50927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81800" y="269875"/>
            <a:ext cx="2133600" cy="246063"/>
          </a:xfrm>
        </p:spPr>
        <p:txBody>
          <a:bodyPr/>
          <a:lstStyle>
            <a:lvl1pPr>
              <a:defRPr/>
            </a:lvl1pPr>
          </a:lstStyle>
          <a:p>
            <a:fld id="{885001E3-7165-432D-86AE-9563532CD5C5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0975"/>
            <a:ext cx="2895600" cy="2762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05200" y="6553200"/>
            <a:ext cx="2133600" cy="254000"/>
          </a:xfrm>
        </p:spPr>
        <p:txBody>
          <a:bodyPr/>
          <a:lstStyle>
            <a:lvl1pPr>
              <a:defRPr/>
            </a:lvl1pPr>
          </a:lstStyle>
          <a:p>
            <a:fld id="{EA62EBB6-C071-4798-85D3-6ECC81643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001E3-7165-432D-86AE-9563532CD5C5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EBB6-C071-4798-85D3-6ECC81643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001E3-7165-432D-86AE-9563532CD5C5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EBB6-C071-4798-85D3-6ECC81643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82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82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001E3-7165-432D-86AE-9563532CD5C5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EBB6-C071-4798-85D3-6ECC81643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001E3-7165-432D-86AE-9563532CD5C5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EBB6-C071-4798-85D3-6ECC81643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001E3-7165-432D-86AE-9563532CD5C5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EBB6-C071-4798-85D3-6ECC81643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001E3-7165-432D-86AE-9563532CD5C5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EBB6-C071-4798-85D3-6ECC81643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001E3-7165-432D-86AE-9563532CD5C5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EBB6-C071-4798-85D3-6ECC81643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001E3-7165-432D-86AE-9563532CD5C5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2EBB6-C071-4798-85D3-6ECC81643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533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457200"/>
            <a:ext cx="8229600" cy="685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8263"/>
            <a:ext cx="8229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269875"/>
            <a:ext cx="2133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885001E3-7165-432D-86AE-9563532CD5C5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0975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553200"/>
            <a:ext cx="213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EA62EBB6-C071-4798-85D3-6ECC81643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547688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7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Грип</a:t>
            </a:r>
            <a:endParaRPr lang="ru-RU" sz="7000" dirty="0">
              <a:ln w="11430"/>
              <a:solidFill>
                <a:srgbClr val="FFFF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Лікування</a:t>
            </a:r>
            <a:endParaRPr lang="ru-RU" sz="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38263"/>
            <a:ext cx="8501122" cy="5092700"/>
          </a:xfrm>
        </p:spPr>
        <p:txBody>
          <a:bodyPr/>
          <a:lstStyle/>
          <a:p>
            <a:pPr marL="0" indent="534988">
              <a:buNone/>
            </a:pPr>
            <a:r>
              <a:rPr lang="uk-UA" sz="27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Симптоматична терапія:</a:t>
            </a:r>
          </a:p>
          <a:p>
            <a:r>
              <a:rPr lang="uk-UA" sz="2600" b="0" dirty="0" smtClean="0"/>
              <a:t>жарознижуючі, знеболювальні – </a:t>
            </a:r>
            <a:r>
              <a:rPr lang="uk-UA" sz="2600" b="0" dirty="0" err="1" smtClean="0"/>
              <a:t>парацетамол</a:t>
            </a:r>
            <a:r>
              <a:rPr lang="uk-UA" sz="2600" b="0" dirty="0" smtClean="0"/>
              <a:t>, аспірин, </a:t>
            </a:r>
            <a:r>
              <a:rPr lang="uk-UA" sz="2600" b="0" dirty="0" err="1" smtClean="0"/>
              <a:t>німесил</a:t>
            </a:r>
            <a:r>
              <a:rPr lang="uk-UA" sz="2600" b="0" dirty="0" smtClean="0"/>
              <a:t>, бутадіон;</a:t>
            </a:r>
          </a:p>
          <a:p>
            <a:r>
              <a:rPr lang="uk-UA" sz="2600" b="0" dirty="0" err="1" smtClean="0"/>
              <a:t>бронхолітики</a:t>
            </a:r>
            <a:r>
              <a:rPr lang="uk-UA" sz="2600" b="0" dirty="0" smtClean="0"/>
              <a:t>, </a:t>
            </a:r>
            <a:r>
              <a:rPr lang="uk-UA" sz="2600" b="0" dirty="0" err="1" smtClean="0"/>
              <a:t>протикашльові</a:t>
            </a:r>
            <a:r>
              <a:rPr lang="uk-UA" sz="2600" b="0" dirty="0" smtClean="0"/>
              <a:t> (</a:t>
            </a:r>
            <a:r>
              <a:rPr lang="uk-UA" sz="2600" b="0" dirty="0" err="1" smtClean="0"/>
              <a:t>лібексин</a:t>
            </a:r>
            <a:r>
              <a:rPr lang="uk-UA" sz="2600" b="0" dirty="0" smtClean="0"/>
              <a:t>, </a:t>
            </a:r>
            <a:r>
              <a:rPr lang="uk-UA" sz="2600" b="0" dirty="0" err="1" smtClean="0"/>
              <a:t>тусупрекс</a:t>
            </a:r>
            <a:r>
              <a:rPr lang="uk-UA" sz="2600" b="0" dirty="0" smtClean="0"/>
              <a:t>, </a:t>
            </a:r>
            <a:r>
              <a:rPr lang="uk-UA" sz="2600" b="0" dirty="0" err="1" smtClean="0"/>
              <a:t>тефілін</a:t>
            </a:r>
            <a:r>
              <a:rPr lang="uk-UA" sz="2600" b="0" dirty="0" smtClean="0"/>
              <a:t>, </a:t>
            </a:r>
            <a:r>
              <a:rPr lang="uk-UA" sz="2600" b="0" dirty="0" err="1" smtClean="0"/>
              <a:t>лазолван</a:t>
            </a:r>
            <a:r>
              <a:rPr lang="uk-UA" sz="2600" b="0" dirty="0" smtClean="0"/>
              <a:t>, </a:t>
            </a:r>
            <a:r>
              <a:rPr lang="uk-UA" sz="2600" b="0" dirty="0" err="1" smtClean="0"/>
              <a:t>бронхолітин</a:t>
            </a:r>
            <a:r>
              <a:rPr lang="uk-UA" sz="2600" b="0" dirty="0" smtClean="0"/>
              <a:t>);</a:t>
            </a:r>
          </a:p>
          <a:p>
            <a:r>
              <a:rPr lang="uk-UA" sz="2600" b="0" dirty="0" smtClean="0"/>
              <a:t>краплі в ніс </a:t>
            </a:r>
            <a:r>
              <a:rPr lang="uk-UA" sz="2600" b="0" dirty="0" err="1" smtClean="0"/>
              <a:t>назол</a:t>
            </a:r>
            <a:r>
              <a:rPr lang="uk-UA" sz="2600" b="0" dirty="0" smtClean="0"/>
              <a:t>, галазолін, </a:t>
            </a:r>
            <a:r>
              <a:rPr lang="uk-UA" sz="2600" b="0" dirty="0" err="1" smtClean="0"/>
              <a:t>нафтизин</a:t>
            </a:r>
            <a:r>
              <a:rPr lang="uk-UA" sz="2600" b="0" dirty="0" smtClean="0"/>
              <a:t>;</a:t>
            </a:r>
          </a:p>
          <a:p>
            <a:r>
              <a:rPr lang="uk-UA" sz="2600" b="0" dirty="0" smtClean="0"/>
              <a:t>зрошення зіву: </a:t>
            </a:r>
            <a:r>
              <a:rPr lang="uk-UA" sz="2600" b="0" dirty="0" err="1" smtClean="0"/>
              <a:t>біопарокс</a:t>
            </a:r>
            <a:r>
              <a:rPr lang="uk-UA" sz="2600" b="0" dirty="0" smtClean="0"/>
              <a:t>, </a:t>
            </a:r>
            <a:r>
              <a:rPr lang="uk-UA" sz="2600" b="0" dirty="0" err="1" smtClean="0"/>
              <a:t>орасепт</a:t>
            </a:r>
            <a:r>
              <a:rPr lang="uk-UA" sz="2600" b="0" dirty="0" smtClean="0"/>
              <a:t>;</a:t>
            </a:r>
          </a:p>
          <a:p>
            <a:r>
              <a:rPr lang="uk-UA" sz="2600" b="0" dirty="0" smtClean="0"/>
              <a:t>полоскання зіву: </a:t>
            </a:r>
            <a:r>
              <a:rPr lang="uk-UA" sz="2600" b="0" dirty="0" err="1" smtClean="0"/>
              <a:t>гівалекс</a:t>
            </a:r>
            <a:r>
              <a:rPr lang="uk-UA" sz="2600" b="0" dirty="0" smtClean="0"/>
              <a:t>, </a:t>
            </a:r>
            <a:r>
              <a:rPr lang="uk-UA" sz="2600" b="0" dirty="0" err="1" smtClean="0"/>
              <a:t>ротокан</a:t>
            </a:r>
            <a:r>
              <a:rPr lang="uk-UA" sz="2600" b="0" dirty="0" smtClean="0"/>
              <a:t>; </a:t>
            </a:r>
          </a:p>
          <a:p>
            <a:r>
              <a:rPr lang="uk-UA" sz="2600" b="0" dirty="0" err="1" smtClean="0"/>
              <a:t>фалімінт</a:t>
            </a:r>
            <a:r>
              <a:rPr lang="uk-UA" sz="2600" b="0" dirty="0" smtClean="0"/>
              <a:t>, </a:t>
            </a:r>
            <a:r>
              <a:rPr lang="uk-UA" sz="2600" b="0" dirty="0" err="1" smtClean="0"/>
              <a:t>фарінгосепт</a:t>
            </a:r>
            <a:r>
              <a:rPr lang="uk-UA" sz="2600" b="0" dirty="0" smtClean="0"/>
              <a:t>, </a:t>
            </a:r>
            <a:r>
              <a:rPr lang="uk-UA" sz="2600" b="0" dirty="0" err="1" smtClean="0"/>
              <a:t>трахісан</a:t>
            </a:r>
            <a:r>
              <a:rPr lang="uk-UA" sz="2600" b="0" dirty="0" smtClean="0"/>
              <a:t>;</a:t>
            </a:r>
          </a:p>
          <a:p>
            <a:r>
              <a:rPr lang="uk-UA" sz="2600" b="0" dirty="0" smtClean="0"/>
              <a:t>фітотерапія;</a:t>
            </a:r>
          </a:p>
          <a:p>
            <a:r>
              <a:rPr lang="uk-UA" sz="2600" b="0" dirty="0" smtClean="0"/>
              <a:t>ехінацея, аралія, лимонник.</a:t>
            </a:r>
            <a:endParaRPr lang="ru-RU" sz="2600" b="0" dirty="0"/>
          </a:p>
        </p:txBody>
      </p:sp>
      <p:pic>
        <p:nvPicPr>
          <p:cNvPr id="4098" name="Picture 2" descr="C:\Documents and Settings\Metod2\Рабочий стол\Новая папка\fitotjerap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214818"/>
            <a:ext cx="2143108" cy="2510021"/>
          </a:xfrm>
          <a:prstGeom prst="rect">
            <a:avLst/>
          </a:prstGeom>
          <a:noFill/>
        </p:spPr>
      </p:pic>
      <p:pic>
        <p:nvPicPr>
          <p:cNvPr id="5" name="Picture 24" descr="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57166"/>
            <a:ext cx="1638300" cy="109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Профілактика</a:t>
            </a:r>
            <a:endParaRPr lang="ru-RU" sz="5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002226"/>
          </a:xfrm>
        </p:spPr>
        <p:txBody>
          <a:bodyPr/>
          <a:lstStyle/>
          <a:p>
            <a:r>
              <a:rPr lang="uk-UA" sz="2700" b="0" dirty="0" smtClean="0"/>
              <a:t>ізоляція хворого;</a:t>
            </a:r>
          </a:p>
          <a:p>
            <a:r>
              <a:rPr lang="uk-UA" sz="2700" b="0" dirty="0" smtClean="0"/>
              <a:t>дезінфекція (УФО, провітрювання, вологе прибирання);</a:t>
            </a:r>
          </a:p>
          <a:p>
            <a:r>
              <a:rPr lang="uk-UA" sz="2700" b="0" dirty="0" smtClean="0"/>
              <a:t>застосування марлевих пов'язок;</a:t>
            </a:r>
          </a:p>
          <a:p>
            <a:r>
              <a:rPr lang="uk-UA" sz="2700" b="0" dirty="0" smtClean="0"/>
              <a:t>карантинні заходи;</a:t>
            </a:r>
          </a:p>
          <a:p>
            <a:r>
              <a:rPr lang="uk-UA" sz="2700" b="0" dirty="0" smtClean="0"/>
              <a:t>при контактні з хворим – застосування </a:t>
            </a:r>
            <a:r>
              <a:rPr lang="uk-UA" sz="2700" b="0" dirty="0" err="1" smtClean="0"/>
              <a:t>ремантадину</a:t>
            </a:r>
            <a:r>
              <a:rPr lang="uk-UA" sz="2700" b="0" dirty="0" smtClean="0"/>
              <a:t>, </a:t>
            </a:r>
            <a:r>
              <a:rPr lang="uk-UA" sz="2700" b="0" dirty="0" err="1" smtClean="0"/>
              <a:t>оксолінової</a:t>
            </a:r>
            <a:r>
              <a:rPr lang="uk-UA" sz="2700" b="0" dirty="0" smtClean="0"/>
              <a:t> мазі, інтерферону;</a:t>
            </a:r>
          </a:p>
          <a:p>
            <a:r>
              <a:rPr lang="uk-UA" sz="2700" b="0" dirty="0" smtClean="0"/>
              <a:t>імунізація населення;</a:t>
            </a:r>
          </a:p>
          <a:p>
            <a:r>
              <a:rPr lang="uk-UA" sz="2700" b="0" dirty="0" smtClean="0"/>
              <a:t>підвищення резистентності організму;</a:t>
            </a:r>
          </a:p>
          <a:p>
            <a:r>
              <a:rPr lang="uk-UA" sz="2700" b="0" dirty="0" smtClean="0"/>
              <a:t>санітарно-освітня робота.</a:t>
            </a:r>
            <a:endParaRPr lang="ru-RU" sz="2700" b="0" dirty="0"/>
          </a:p>
        </p:txBody>
      </p:sp>
      <p:pic>
        <p:nvPicPr>
          <p:cNvPr id="5122" name="Picture 2" descr="C:\Documents and Settings\Metod2\Рабочий стол\Новая папка\200911031206310_povyaz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372809"/>
            <a:ext cx="1900238" cy="149115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7688"/>
            <a:ext cx="8286808" cy="5635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Етіологія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000372"/>
            <a:ext cx="2643206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Збудник </a:t>
            </a:r>
            <a:r>
              <a:rPr lang="uk-UA" sz="2500" dirty="0" err="1" smtClean="0"/>
              <a:t>ортоміксовірус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785926"/>
            <a:ext cx="2857520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Типи А, В, С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3214686"/>
            <a:ext cx="3143272" cy="928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Малостійкий у зовнішньому середовищі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786322"/>
            <a:ext cx="3286148" cy="928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Чутливий до високих температур, дезінфектантів, УФО</a:t>
            </a:r>
            <a:endParaRPr lang="ru-RU" sz="2000" dirty="0"/>
          </a:p>
        </p:txBody>
      </p:sp>
      <p:cxnSp>
        <p:nvCxnSpPr>
          <p:cNvPr id="9" name="Прямая соединительная линия 8"/>
          <p:cNvCxnSpPr>
            <a:stCxn id="4" idx="3"/>
            <a:endCxn id="6" idx="1"/>
          </p:cNvCxnSpPr>
          <p:nvPr/>
        </p:nvCxnSpPr>
        <p:spPr>
          <a:xfrm>
            <a:off x="3357554" y="3679033"/>
            <a:ext cx="1357322" cy="158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4" idx="3"/>
            <a:endCxn id="5" idx="1"/>
          </p:cNvCxnSpPr>
          <p:nvPr/>
        </p:nvCxnSpPr>
        <p:spPr>
          <a:xfrm flipV="1">
            <a:off x="3357554" y="2071678"/>
            <a:ext cx="1357322" cy="1607355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3"/>
            <a:endCxn id="7" idx="1"/>
          </p:cNvCxnSpPr>
          <p:nvPr/>
        </p:nvCxnSpPr>
        <p:spPr>
          <a:xfrm>
            <a:off x="3357554" y="3679033"/>
            <a:ext cx="1357322" cy="1571636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3643314"/>
            <a:ext cx="4214842" cy="1428761"/>
          </a:xfrm>
        </p:spPr>
        <p:txBody>
          <a:bodyPr/>
          <a:lstStyle/>
          <a:p>
            <a:pPr marL="0" indent="0">
              <a:buNone/>
            </a:pPr>
            <a:r>
              <a:rPr lang="ru-RU" b="0" dirty="0" err="1" smtClean="0"/>
              <a:t>Вірус</a:t>
            </a:r>
            <a:r>
              <a:rPr lang="ru-RU" b="0" dirty="0" smtClean="0"/>
              <a:t> </a:t>
            </a:r>
            <a:r>
              <a:rPr lang="ru-RU" b="0" dirty="0" err="1" smtClean="0"/>
              <a:t>грипу</a:t>
            </a:r>
            <a:r>
              <a:rPr lang="ru-RU" b="0" dirty="0" smtClean="0"/>
              <a:t> </a:t>
            </a:r>
            <a:r>
              <a:rPr lang="ru-RU" b="0" dirty="0" smtClean="0"/>
              <a:t>типа А. </a:t>
            </a:r>
            <a:r>
              <a:rPr lang="ru-RU" b="0" dirty="0" err="1" smtClean="0"/>
              <a:t>Електронна</a:t>
            </a:r>
            <a:r>
              <a:rPr lang="ru-RU" b="0" dirty="0" smtClean="0"/>
              <a:t> </a:t>
            </a:r>
            <a:r>
              <a:rPr lang="ru-RU" b="0" dirty="0" err="1" smtClean="0"/>
              <a:t>мікроскопія</a:t>
            </a:r>
            <a:endParaRPr lang="ru-RU" b="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5390" y="4714883"/>
            <a:ext cx="3995766" cy="1428761"/>
          </a:xfrm>
        </p:spPr>
        <p:txBody>
          <a:bodyPr/>
          <a:lstStyle/>
          <a:p>
            <a:pPr marL="0" indent="0">
              <a:buNone/>
            </a:pPr>
            <a:r>
              <a:rPr lang="ru-RU" b="0" dirty="0" smtClean="0"/>
              <a:t>Вирус </a:t>
            </a:r>
            <a:r>
              <a:rPr lang="ru-RU" b="0" dirty="0" err="1" smtClean="0"/>
              <a:t>грипу</a:t>
            </a:r>
            <a:r>
              <a:rPr lang="ru-RU" b="0" dirty="0" smtClean="0"/>
              <a:t> </a:t>
            </a:r>
            <a:r>
              <a:rPr lang="ru-RU" b="0" dirty="0" smtClean="0"/>
              <a:t>типа С. </a:t>
            </a:r>
            <a:r>
              <a:rPr lang="ru-RU" b="0" dirty="0" err="1" smtClean="0"/>
              <a:t>Електронна</a:t>
            </a:r>
            <a:r>
              <a:rPr lang="ru-RU" b="0" dirty="0" smtClean="0"/>
              <a:t> </a:t>
            </a:r>
            <a:r>
              <a:rPr lang="ru-RU" b="0" dirty="0" err="1" smtClean="0"/>
              <a:t>мікроскопія</a:t>
            </a:r>
            <a:endParaRPr lang="ru-RU" b="0" dirty="0"/>
          </a:p>
        </p:txBody>
      </p:sp>
      <p:pic>
        <p:nvPicPr>
          <p:cNvPr id="2050" name="Picture 2" descr="D:\COLLEGE\PREDMET\INFEKZIA\СКОРОХОД\Атлас\Грипп\Вирус гриппа типа А. Электронная микрос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400500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COLLEGE\PREDMET\INFEKZIA\СКОРОХОД\Атлас\Грипп\Вирус гриппа типа С. Электронная микрос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1" y="2571744"/>
            <a:ext cx="3605525" cy="203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4500" dirty="0" smtClean="0">
                <a:ln/>
                <a:solidFill>
                  <a:schemeClr val="accent3"/>
                </a:solidFill>
              </a:rPr>
              <a:t>Епідеміологія</a:t>
            </a:r>
            <a:endParaRPr lang="ru-RU" sz="4500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2071702" cy="7858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Джерело інфекції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643182"/>
            <a:ext cx="207170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 передачі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214818"/>
            <a:ext cx="2071702" cy="7858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Заразність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сезонність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572140"/>
            <a:ext cx="2071702" cy="6429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Імунітет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571612"/>
            <a:ext cx="4000528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Хвора людина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786058"/>
            <a:ext cx="4000528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Повітряно-краплинний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714752"/>
            <a:ext cx="4000528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 останніх годин інкубаційного періоду протягом 5-7 діб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4857760"/>
            <a:ext cx="4000528" cy="50006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Зимова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572140"/>
            <a:ext cx="4000528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Нестійкий</a:t>
            </a:r>
            <a:endParaRPr lang="ru-RU" sz="2000" dirty="0"/>
          </a:p>
        </p:txBody>
      </p:sp>
      <p:cxnSp>
        <p:nvCxnSpPr>
          <p:cNvPr id="14" name="Прямая соединительная линия 13"/>
          <p:cNvCxnSpPr>
            <a:stCxn id="4" idx="3"/>
            <a:endCxn id="8" idx="1"/>
          </p:cNvCxnSpPr>
          <p:nvPr/>
        </p:nvCxnSpPr>
        <p:spPr>
          <a:xfrm flipV="1">
            <a:off x="2786050" y="1857364"/>
            <a:ext cx="1785950" cy="35719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3"/>
            <a:endCxn id="9" idx="1"/>
          </p:cNvCxnSpPr>
          <p:nvPr/>
        </p:nvCxnSpPr>
        <p:spPr>
          <a:xfrm>
            <a:off x="2786050" y="3071810"/>
            <a:ext cx="1785950" cy="158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3"/>
            <a:endCxn id="10" idx="1"/>
          </p:cNvCxnSpPr>
          <p:nvPr/>
        </p:nvCxnSpPr>
        <p:spPr>
          <a:xfrm flipV="1">
            <a:off x="2786050" y="4143380"/>
            <a:ext cx="1785950" cy="464347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3"/>
            <a:endCxn id="11" idx="1"/>
          </p:cNvCxnSpPr>
          <p:nvPr/>
        </p:nvCxnSpPr>
        <p:spPr>
          <a:xfrm>
            <a:off x="2786050" y="4607727"/>
            <a:ext cx="1785950" cy="500066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7" idx="3"/>
            <a:endCxn id="12" idx="1"/>
          </p:cNvCxnSpPr>
          <p:nvPr/>
        </p:nvCxnSpPr>
        <p:spPr>
          <a:xfrm flipV="1">
            <a:off x="2714612" y="5857892"/>
            <a:ext cx="1857388" cy="35719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Патогенез</a:t>
            </a:r>
            <a:endParaRPr lang="ru-RU" sz="5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57364"/>
            <a:ext cx="1714512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Вірус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857364"/>
            <a:ext cx="3000396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Слизова оболонка верхніх дихальних шляхів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1857364"/>
            <a:ext cx="2214578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Деструкція і десквамація </a:t>
            </a:r>
            <a:r>
              <a:rPr lang="uk-UA" sz="2000" dirty="0" err="1" smtClean="0"/>
              <a:t>епітелія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357694"/>
            <a:ext cx="1714512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Вірусемія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214686"/>
            <a:ext cx="4214842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Токсикоз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4357694"/>
            <a:ext cx="4214842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Імуно-алергічні</a:t>
            </a:r>
            <a:r>
              <a:rPr lang="uk-UA" sz="2000" dirty="0" smtClean="0"/>
              <a:t> реакції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5500702"/>
            <a:ext cx="4214842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Порушення діяльності серцево-судинної, нервової систем, нирок, легень, мозку</a:t>
            </a:r>
            <a:endParaRPr lang="ru-RU" sz="2000" dirty="0"/>
          </a:p>
        </p:txBody>
      </p:sp>
      <p:cxnSp>
        <p:nvCxnSpPr>
          <p:cNvPr id="12" name="Прямая соединительная линия 11"/>
          <p:cNvCxnSpPr>
            <a:stCxn id="7" idx="3"/>
            <a:endCxn id="9" idx="1"/>
          </p:cNvCxnSpPr>
          <p:nvPr/>
        </p:nvCxnSpPr>
        <p:spPr>
          <a:xfrm>
            <a:off x="2428860" y="4822041"/>
            <a:ext cx="1357322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3"/>
            <a:endCxn id="5" idx="1"/>
          </p:cNvCxnSpPr>
          <p:nvPr/>
        </p:nvCxnSpPr>
        <p:spPr>
          <a:xfrm>
            <a:off x="2428860" y="2321711"/>
            <a:ext cx="64294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3"/>
            <a:endCxn id="6" idx="1"/>
          </p:cNvCxnSpPr>
          <p:nvPr/>
        </p:nvCxnSpPr>
        <p:spPr>
          <a:xfrm>
            <a:off x="6072198" y="2321711"/>
            <a:ext cx="214314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8" idx="1"/>
            <a:endCxn id="7" idx="3"/>
          </p:cNvCxnSpPr>
          <p:nvPr/>
        </p:nvCxnSpPr>
        <p:spPr>
          <a:xfrm rot="10800000" flipV="1">
            <a:off x="2428860" y="3679033"/>
            <a:ext cx="1357322" cy="114300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7" idx="3"/>
            <a:endCxn id="10" idx="1"/>
          </p:cNvCxnSpPr>
          <p:nvPr/>
        </p:nvCxnSpPr>
        <p:spPr>
          <a:xfrm>
            <a:off x="2428860" y="4822041"/>
            <a:ext cx="1357322" cy="114300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3"/>
          </p:cNvCxnSpPr>
          <p:nvPr/>
        </p:nvCxnSpPr>
        <p:spPr>
          <a:xfrm flipV="1">
            <a:off x="8501090" y="2285992"/>
            <a:ext cx="357190" cy="35719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7" idx="1"/>
          </p:cNvCxnSpPr>
          <p:nvPr/>
        </p:nvCxnSpPr>
        <p:spPr>
          <a:xfrm flipV="1">
            <a:off x="285720" y="4822041"/>
            <a:ext cx="428628" cy="35719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Клініка</a:t>
            </a:r>
            <a:endParaRPr lang="ru-RU" sz="5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53578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uk-UA" sz="1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Інкубаційний період – від декількох годин до 2-3 діб.</a:t>
            </a:r>
          </a:p>
          <a:p>
            <a:pPr>
              <a:buNone/>
            </a:pPr>
            <a:endParaRPr lang="uk-UA" sz="1600" b="0" dirty="0" smtClean="0"/>
          </a:p>
          <a:p>
            <a:pPr>
              <a:buNone/>
            </a:pPr>
            <a:r>
              <a:rPr lang="uk-UA" sz="1600" b="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Початковий період</a:t>
            </a:r>
          </a:p>
          <a:p>
            <a:pPr>
              <a:buNone/>
            </a:pPr>
            <a:endParaRPr lang="uk-UA" sz="1600" b="0" dirty="0" smtClean="0"/>
          </a:p>
          <a:p>
            <a:pPr>
              <a:buNone/>
            </a:pPr>
            <a:endParaRPr lang="uk-UA" sz="1600" b="0" dirty="0" smtClean="0"/>
          </a:p>
          <a:p>
            <a:pPr marL="0" indent="534988">
              <a:buNone/>
            </a:pPr>
            <a:r>
              <a:rPr lang="uk-UA" sz="1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 розпалу:</a:t>
            </a:r>
            <a:endParaRPr lang="uk-UA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uk-UA" sz="1600" b="0" dirty="0" smtClean="0"/>
              <a:t>гарячка (38-40</a:t>
            </a:r>
            <a:r>
              <a:rPr lang="uk-UA" sz="1600" b="0" dirty="0" smtClean="0">
                <a:sym typeface="Symbol"/>
              </a:rPr>
              <a:t>С);</a:t>
            </a:r>
          </a:p>
          <a:p>
            <a:pPr>
              <a:buFont typeface="Wingdings" pitchFamily="2" charset="2"/>
              <a:buChar char="ü"/>
            </a:pPr>
            <a:r>
              <a:rPr lang="uk-UA" sz="1600" b="0" dirty="0" smtClean="0">
                <a:sym typeface="Symbol"/>
              </a:rPr>
              <a:t>головний біль у ділянках</a:t>
            </a:r>
          </a:p>
          <a:p>
            <a:pPr>
              <a:buFont typeface="Wingdings" pitchFamily="2" charset="2"/>
              <a:buChar char="ü"/>
            </a:pPr>
            <a:r>
              <a:rPr lang="uk-UA" sz="1600" b="0" dirty="0" smtClean="0">
                <a:sym typeface="Symbol"/>
              </a:rPr>
              <a:t>біль в очах, світлобоязнь;</a:t>
            </a:r>
          </a:p>
          <a:p>
            <a:pPr>
              <a:buFont typeface="Wingdings" pitchFamily="2" charset="2"/>
              <a:buChar char="ü"/>
            </a:pPr>
            <a:r>
              <a:rPr lang="uk-UA" sz="1600" b="0" dirty="0" err="1" smtClean="0">
                <a:sym typeface="Symbol"/>
              </a:rPr>
              <a:t>міалгії</a:t>
            </a:r>
            <a:r>
              <a:rPr lang="uk-UA" sz="1600" b="0" dirty="0" smtClean="0">
                <a:sym typeface="Symbol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uk-UA" sz="1600" b="0" dirty="0" smtClean="0">
                <a:sym typeface="Symbol"/>
              </a:rPr>
              <a:t>артралгії;</a:t>
            </a:r>
          </a:p>
          <a:p>
            <a:pPr>
              <a:buFont typeface="Wingdings" pitchFamily="2" charset="2"/>
              <a:buChar char="ü"/>
            </a:pPr>
            <a:r>
              <a:rPr lang="uk-UA" sz="1600" b="0" dirty="0" smtClean="0">
                <a:sym typeface="Symbol"/>
              </a:rPr>
              <a:t>запаморочення;</a:t>
            </a:r>
          </a:p>
          <a:p>
            <a:pPr>
              <a:buFont typeface="Wingdings" pitchFamily="2" charset="2"/>
              <a:buChar char="ü"/>
            </a:pPr>
            <a:r>
              <a:rPr lang="uk-UA" sz="1600" b="0" dirty="0" smtClean="0">
                <a:sym typeface="Symbol"/>
              </a:rPr>
              <a:t>блювання;</a:t>
            </a:r>
          </a:p>
          <a:p>
            <a:pPr>
              <a:buFont typeface="Wingdings" pitchFamily="2" charset="2"/>
              <a:buChar char="ü"/>
            </a:pPr>
            <a:r>
              <a:rPr lang="uk-UA" sz="1600" b="0" dirty="0" smtClean="0">
                <a:sym typeface="Symbol"/>
              </a:rPr>
              <a:t>гіперемія обличчя;</a:t>
            </a:r>
          </a:p>
          <a:p>
            <a:pPr>
              <a:buFont typeface="Wingdings" pitchFamily="2" charset="2"/>
              <a:buChar char="ü"/>
            </a:pPr>
            <a:r>
              <a:rPr lang="uk-UA" sz="1600" b="0" dirty="0" smtClean="0">
                <a:sym typeface="Symbol"/>
              </a:rPr>
              <a:t>ін'єкція склер;</a:t>
            </a:r>
          </a:p>
          <a:p>
            <a:pPr>
              <a:buFont typeface="Wingdings" pitchFamily="2" charset="2"/>
              <a:buChar char="ü"/>
            </a:pPr>
            <a:r>
              <a:rPr lang="uk-UA" sz="1600" b="0" dirty="0" smtClean="0">
                <a:sym typeface="Symbol"/>
              </a:rPr>
              <a:t>гіперемія, </a:t>
            </a:r>
            <a:r>
              <a:rPr lang="uk-UA" sz="1600" b="0" dirty="0" err="1" smtClean="0">
                <a:sym typeface="Symbol"/>
              </a:rPr>
              <a:t>“зернистість”</a:t>
            </a:r>
            <a:r>
              <a:rPr lang="uk-UA" sz="1600" b="0" dirty="0" smtClean="0">
                <a:sym typeface="Symbol"/>
              </a:rPr>
              <a:t> зіву;</a:t>
            </a:r>
          </a:p>
          <a:p>
            <a:pPr>
              <a:buFont typeface="Wingdings" pitchFamily="2" charset="2"/>
              <a:buChar char="ü"/>
            </a:pPr>
            <a:r>
              <a:rPr lang="uk-UA" sz="1600" b="0" dirty="0" smtClean="0">
                <a:sym typeface="Symbol"/>
              </a:rPr>
              <a:t>сухий кашель;</a:t>
            </a:r>
          </a:p>
          <a:p>
            <a:pPr>
              <a:buFont typeface="Wingdings" pitchFamily="2" charset="2"/>
              <a:buChar char="ü"/>
            </a:pPr>
            <a:r>
              <a:rPr lang="uk-UA" sz="1600" b="0" dirty="0" smtClean="0">
                <a:sym typeface="Symbol"/>
              </a:rPr>
              <a:t>жорстке дихання в легенях.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43240" y="1571612"/>
          <a:ext cx="228601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16"/>
              </a:tblGrid>
              <a:tr h="142876">
                <a:tc>
                  <a:txBody>
                    <a:bodyPr/>
                    <a:lstStyle/>
                    <a:p>
                      <a:r>
                        <a:rPr lang="uk-UA" sz="1500" dirty="0" smtClean="0"/>
                        <a:t>нездужання</a:t>
                      </a:r>
                      <a:endParaRPr lang="ru-RU" sz="1500" b="0" dirty="0"/>
                    </a:p>
                  </a:txBody>
                  <a:tcPr/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uk-UA" sz="1500" dirty="0" smtClean="0"/>
                        <a:t>озноб</a:t>
                      </a:r>
                      <a:endParaRPr lang="ru-RU" sz="1500" b="0" dirty="0"/>
                    </a:p>
                  </a:txBody>
                  <a:tcPr/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uk-UA" sz="1500" dirty="0" smtClean="0"/>
                        <a:t>закладення </a:t>
                      </a:r>
                      <a:r>
                        <a:rPr lang="uk-UA" sz="1500" dirty="0" smtClean="0"/>
                        <a:t>носа</a:t>
                      </a:r>
                      <a:endParaRPr lang="ru-RU" sz="1500" b="0" dirty="0"/>
                    </a:p>
                  </a:txBody>
                  <a:tcPr/>
                </a:tc>
              </a:tr>
              <a:tr h="232174">
                <a:tc>
                  <a:txBody>
                    <a:bodyPr/>
                    <a:lstStyle/>
                    <a:p>
                      <a:r>
                        <a:rPr lang="uk-UA" sz="1500" dirty="0" err="1" smtClean="0"/>
                        <a:t>перхотіння</a:t>
                      </a:r>
                      <a:r>
                        <a:rPr lang="uk-UA" sz="1500" baseline="0" dirty="0" smtClean="0"/>
                        <a:t> </a:t>
                      </a:r>
                      <a:r>
                        <a:rPr lang="uk-UA" sz="1500" baseline="0" dirty="0" smtClean="0"/>
                        <a:t>в горлі</a:t>
                      </a:r>
                      <a:endParaRPr lang="ru-RU" sz="15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143372" y="3000372"/>
          <a:ext cx="1428760" cy="96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8760"/>
              </a:tblGrid>
              <a:tr h="142876">
                <a:tc>
                  <a:txBody>
                    <a:bodyPr/>
                    <a:lstStyle/>
                    <a:p>
                      <a:r>
                        <a:rPr lang="uk-UA" sz="1500" dirty="0" smtClean="0"/>
                        <a:t>лобній</a:t>
                      </a:r>
                      <a:endParaRPr lang="ru-RU" sz="1500" b="0" dirty="0"/>
                    </a:p>
                  </a:txBody>
                  <a:tcPr/>
                </a:tc>
              </a:tr>
              <a:tr h="271393">
                <a:tc>
                  <a:txBody>
                    <a:bodyPr/>
                    <a:lstStyle/>
                    <a:p>
                      <a:r>
                        <a:rPr lang="uk-UA" sz="1500" dirty="0" smtClean="0"/>
                        <a:t>скроневій</a:t>
                      </a:r>
                      <a:endParaRPr lang="ru-RU" sz="1500" b="0" dirty="0"/>
                    </a:p>
                  </a:txBody>
                  <a:tcPr/>
                </a:tc>
              </a:tr>
              <a:tr h="314471">
                <a:tc>
                  <a:txBody>
                    <a:bodyPr/>
                    <a:lstStyle/>
                    <a:p>
                      <a:r>
                        <a:rPr lang="uk-UA" sz="1500" dirty="0" err="1" smtClean="0"/>
                        <a:t>надбровній</a:t>
                      </a:r>
                      <a:endParaRPr lang="ru-RU" sz="1500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2571736" y="1785926"/>
            <a:ext cx="642942" cy="285752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2571736" y="2071678"/>
            <a:ext cx="642942" cy="642942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71736" y="2071678"/>
            <a:ext cx="642942" cy="285752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71736" y="2071678"/>
            <a:ext cx="642942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571868" y="3214686"/>
            <a:ext cx="642942" cy="285752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71868" y="3500438"/>
            <a:ext cx="642942" cy="285752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571868" y="3500438"/>
            <a:ext cx="642942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COLLEGE\PREDMET\INFEKZIA\СКОРОХОД\Атлас\Грипп\Внешний вид больного гриппом, гиперемия лица, инъекция сосудов скл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571744"/>
            <a:ext cx="3346450" cy="252888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000628" y="5143512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/>
              <a:t>Зовнішній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вигляд</a:t>
            </a:r>
            <a:r>
              <a:rPr lang="ru-RU" b="1" i="1" dirty="0" smtClean="0"/>
              <a:t> хворого </a:t>
            </a:r>
            <a:r>
              <a:rPr lang="ru-RU" b="1" i="1" dirty="0" err="1" smtClean="0"/>
              <a:t>грипом</a:t>
            </a:r>
            <a:r>
              <a:rPr lang="ru-RU" b="1" i="1" dirty="0" smtClean="0"/>
              <a:t>, </a:t>
            </a:r>
            <a:r>
              <a:rPr lang="ru-RU" b="1" i="1" dirty="0" err="1" smtClean="0"/>
              <a:t>гіперемія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обличчя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інєкція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судин</a:t>
            </a:r>
            <a:r>
              <a:rPr lang="ru-RU" b="1" i="1" dirty="0" smtClean="0"/>
              <a:t> склер</a:t>
            </a:r>
            <a:endParaRPr lang="ru-RU" b="1" i="1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8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Ускладнення</a:t>
            </a:r>
            <a:endParaRPr lang="ru-RU" sz="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643050"/>
            <a:ext cx="2286016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Бронхіт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857496"/>
            <a:ext cx="2286016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Пневмонія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1643050"/>
            <a:ext cx="2286016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Стенозуючий</a:t>
            </a:r>
            <a:r>
              <a:rPr lang="uk-UA" sz="2000" dirty="0" smtClean="0"/>
              <a:t> ларинготрахеїт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2857496"/>
            <a:ext cx="2286016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Енцефаліт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143380"/>
            <a:ext cx="2286016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Поліневрит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4071942"/>
            <a:ext cx="2286016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Синусити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5429264"/>
            <a:ext cx="2286016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Менінгіт</a:t>
            </a:r>
            <a:endParaRPr lang="ru-RU" sz="2000" dirty="0"/>
          </a:p>
        </p:txBody>
      </p:sp>
      <p:cxnSp>
        <p:nvCxnSpPr>
          <p:cNvPr id="12" name="Прямая соединительная линия 11"/>
          <p:cNvCxnSpPr>
            <a:endCxn id="10" idx="0"/>
          </p:cNvCxnSpPr>
          <p:nvPr/>
        </p:nvCxnSpPr>
        <p:spPr>
          <a:xfrm rot="5400000">
            <a:off x="2536017" y="3321843"/>
            <a:ext cx="4214842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4" idx="0"/>
          </p:cNvCxnSpPr>
          <p:nvPr/>
        </p:nvCxnSpPr>
        <p:spPr>
          <a:xfrm rot="10800000" flipV="1">
            <a:off x="1571604" y="1214422"/>
            <a:ext cx="2071702" cy="42862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6" idx="0"/>
          </p:cNvCxnSpPr>
          <p:nvPr/>
        </p:nvCxnSpPr>
        <p:spPr>
          <a:xfrm>
            <a:off x="5643570" y="1214422"/>
            <a:ext cx="1928826" cy="42862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536017" y="1321579"/>
            <a:ext cx="1643074" cy="142876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5107785" y="1321579"/>
            <a:ext cx="1643074" cy="142876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178827" y="1964521"/>
            <a:ext cx="2928958" cy="1428760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4107653" y="2035959"/>
            <a:ext cx="2857520" cy="1214446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5000" dirty="0" smtClean="0">
                <a:ln/>
                <a:solidFill>
                  <a:schemeClr val="accent3"/>
                </a:solidFill>
              </a:rPr>
              <a:t>Діагностика</a:t>
            </a:r>
            <a:endParaRPr lang="ru-RU" sz="5000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3116"/>
            <a:ext cx="1714512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Клінічні дані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143116"/>
            <a:ext cx="1785950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Епіданамнез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143116"/>
            <a:ext cx="185738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Вірусологічне дослідження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2143116"/>
            <a:ext cx="2286016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Метод </a:t>
            </a:r>
            <a:r>
              <a:rPr lang="uk-UA" dirty="0" err="1" smtClean="0"/>
              <a:t>флюоресцентних</a:t>
            </a:r>
            <a:r>
              <a:rPr lang="uk-UA" dirty="0" smtClean="0"/>
              <a:t> антитіл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3429000"/>
            <a:ext cx="185738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Серологічне дослідження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4857760"/>
            <a:ext cx="85725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РГГА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4857760"/>
            <a:ext cx="85725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ІФА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4857760"/>
            <a:ext cx="857256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РЗК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1285852" y="1214422"/>
            <a:ext cx="2500330" cy="928694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7" idx="0"/>
          </p:cNvCxnSpPr>
          <p:nvPr/>
        </p:nvCxnSpPr>
        <p:spPr>
          <a:xfrm>
            <a:off x="5643570" y="1214422"/>
            <a:ext cx="1928826" cy="928694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5" idx="0"/>
          </p:cNvCxnSpPr>
          <p:nvPr/>
        </p:nvCxnSpPr>
        <p:spPr>
          <a:xfrm rot="10800000" flipV="1">
            <a:off x="3250398" y="1214422"/>
            <a:ext cx="1035851" cy="928694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6" idx="0"/>
          </p:cNvCxnSpPr>
          <p:nvPr/>
        </p:nvCxnSpPr>
        <p:spPr>
          <a:xfrm rot="16200000" flipH="1">
            <a:off x="4643438" y="1500174"/>
            <a:ext cx="928694" cy="35719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6" idx="2"/>
            <a:endCxn id="8" idx="0"/>
          </p:cNvCxnSpPr>
          <p:nvPr/>
        </p:nvCxnSpPr>
        <p:spPr>
          <a:xfrm rot="5400000">
            <a:off x="5072066" y="3214686"/>
            <a:ext cx="428628" cy="158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8" idx="2"/>
            <a:endCxn id="9" idx="0"/>
          </p:cNvCxnSpPr>
          <p:nvPr/>
        </p:nvCxnSpPr>
        <p:spPr>
          <a:xfrm rot="5400000">
            <a:off x="4464843" y="4036223"/>
            <a:ext cx="571504" cy="107157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8" idx="2"/>
            <a:endCxn id="11" idx="0"/>
          </p:cNvCxnSpPr>
          <p:nvPr/>
        </p:nvCxnSpPr>
        <p:spPr>
          <a:xfrm rot="5400000">
            <a:off x="5000628" y="4572008"/>
            <a:ext cx="571504" cy="158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8" idx="2"/>
            <a:endCxn id="10" idx="0"/>
          </p:cNvCxnSpPr>
          <p:nvPr/>
        </p:nvCxnSpPr>
        <p:spPr>
          <a:xfrm rot="16200000" flipH="1">
            <a:off x="5572132" y="4000504"/>
            <a:ext cx="571504" cy="114300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Metod2\Рабочий стол\Новая папка\j0406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737623" cy="2490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Metod2\Рабочий стол\Новая папка\1225490781_181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5283" y="3357562"/>
            <a:ext cx="1998717" cy="2986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Лікування</a:t>
            </a:r>
            <a:endParaRPr lang="ru-RU" sz="5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4988">
              <a:buNone/>
            </a:pPr>
            <a:r>
              <a:rPr lang="uk-UA" sz="1800" b="0" dirty="0" smtClean="0"/>
              <a:t>Госпіталізація</a:t>
            </a:r>
          </a:p>
          <a:p>
            <a:pPr>
              <a:buNone/>
            </a:pPr>
            <a:endParaRPr lang="uk-UA" sz="1800" b="0" dirty="0" smtClean="0"/>
          </a:p>
          <a:p>
            <a:pPr marL="0" indent="534988">
              <a:buNone/>
            </a:pPr>
            <a:r>
              <a:rPr lang="uk-UA" sz="1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Етіотропна</a:t>
            </a:r>
            <a:r>
              <a:rPr lang="uk-UA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терапія:</a:t>
            </a:r>
          </a:p>
          <a:p>
            <a:pPr>
              <a:buFont typeface="Wingdings" pitchFamily="2" charset="2"/>
              <a:buChar char="Ø"/>
            </a:pPr>
            <a:r>
              <a:rPr lang="uk-UA" sz="1800" b="0" dirty="0" err="1" smtClean="0"/>
              <a:t>ремантадин</a:t>
            </a:r>
            <a:r>
              <a:rPr lang="uk-UA" sz="1800" b="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sz="1800" b="0" dirty="0" smtClean="0"/>
              <a:t>інтерферон;</a:t>
            </a:r>
          </a:p>
          <a:p>
            <a:pPr>
              <a:buFont typeface="Wingdings" pitchFamily="2" charset="2"/>
              <a:buChar char="Ø"/>
            </a:pPr>
            <a:r>
              <a:rPr lang="uk-UA" sz="1800" b="0" dirty="0" err="1" smtClean="0"/>
              <a:t>імуноглобін</a:t>
            </a:r>
            <a:r>
              <a:rPr lang="uk-UA" sz="1800" b="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sz="1800" b="0" dirty="0" err="1" smtClean="0"/>
              <a:t>арбідол</a:t>
            </a:r>
            <a:r>
              <a:rPr lang="uk-UA" sz="1800" b="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sz="1800" b="0" dirty="0" err="1" smtClean="0"/>
              <a:t>амізон</a:t>
            </a:r>
            <a:r>
              <a:rPr lang="uk-UA" sz="1800" b="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sz="1800" b="0" dirty="0" err="1" smtClean="0"/>
              <a:t>циклоферон</a:t>
            </a:r>
            <a:r>
              <a:rPr lang="uk-UA" sz="1800" b="0" dirty="0" smtClean="0"/>
              <a:t>.</a:t>
            </a:r>
          </a:p>
          <a:p>
            <a:pPr marL="0" indent="534988">
              <a:buNone/>
            </a:pPr>
            <a:r>
              <a:rPr lang="uk-UA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Патогенетична терапія:</a:t>
            </a:r>
          </a:p>
          <a:p>
            <a:pPr>
              <a:buFont typeface="Wingdings" pitchFamily="2" charset="2"/>
              <a:buChar char="Ø"/>
            </a:pPr>
            <a:r>
              <a:rPr lang="uk-UA" sz="1800" b="0" dirty="0" smtClean="0"/>
              <a:t>дезінтоксикація </a:t>
            </a:r>
            <a:r>
              <a:rPr lang="uk-UA" sz="1800" b="0" dirty="0" smtClean="0"/>
              <a:t>глюкозо-сольовими, </a:t>
            </a:r>
            <a:r>
              <a:rPr lang="uk-UA" sz="1800" b="0" dirty="0" err="1" smtClean="0"/>
              <a:t>полііонними</a:t>
            </a:r>
            <a:r>
              <a:rPr lang="uk-UA" sz="1800" b="0" dirty="0" smtClean="0"/>
              <a:t> розчинами;</a:t>
            </a:r>
          </a:p>
          <a:p>
            <a:pPr>
              <a:buFont typeface="Wingdings" pitchFamily="2" charset="2"/>
              <a:buChar char="Ø"/>
            </a:pPr>
            <a:r>
              <a:rPr lang="uk-UA" sz="1800" b="0" dirty="0" err="1" smtClean="0"/>
              <a:t>рибоксин</a:t>
            </a:r>
            <a:r>
              <a:rPr lang="uk-UA" sz="1800" b="0" dirty="0" smtClean="0"/>
              <a:t>, АТФ;</a:t>
            </a:r>
          </a:p>
          <a:p>
            <a:pPr>
              <a:buFont typeface="Wingdings" pitchFamily="2" charset="2"/>
              <a:buChar char="Ø"/>
            </a:pPr>
            <a:r>
              <a:rPr lang="uk-UA" sz="1800" b="0" dirty="0" smtClean="0"/>
              <a:t>кордіамін, </a:t>
            </a:r>
            <a:r>
              <a:rPr lang="uk-UA" sz="1800" b="0" dirty="0" err="1" smtClean="0"/>
              <a:t>сульфокамфокаїн</a:t>
            </a:r>
            <a:r>
              <a:rPr lang="uk-UA" sz="1800" b="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sz="1800" b="0" dirty="0" smtClean="0"/>
              <a:t>вітаміни;</a:t>
            </a:r>
          </a:p>
          <a:p>
            <a:pPr>
              <a:buFont typeface="Wingdings" pitchFamily="2" charset="2"/>
              <a:buChar char="Ø"/>
            </a:pPr>
            <a:r>
              <a:rPr lang="uk-UA" sz="1800" b="0" dirty="0" smtClean="0"/>
              <a:t>десенсибілізуючі </a:t>
            </a:r>
            <a:r>
              <a:rPr lang="uk-UA" sz="1800" b="0" dirty="0" smtClean="0"/>
              <a:t>(</a:t>
            </a:r>
            <a:r>
              <a:rPr lang="uk-UA" sz="1800" b="0" dirty="0" err="1" smtClean="0"/>
              <a:t>діазолін</a:t>
            </a:r>
            <a:r>
              <a:rPr lang="uk-UA" sz="1800" b="0" dirty="0" smtClean="0"/>
              <a:t>, </a:t>
            </a:r>
            <a:r>
              <a:rPr lang="uk-UA" sz="1800" b="0" dirty="0" err="1" smtClean="0"/>
              <a:t>фенкарол</a:t>
            </a:r>
            <a:r>
              <a:rPr lang="uk-UA" sz="1800" b="0" dirty="0" smtClean="0"/>
              <a:t>, </a:t>
            </a:r>
            <a:r>
              <a:rPr lang="uk-UA" sz="1800" b="0" dirty="0" err="1" smtClean="0"/>
              <a:t>піпольфен</a:t>
            </a:r>
            <a:r>
              <a:rPr lang="uk-UA" sz="1800" b="0" dirty="0" smtClean="0"/>
              <a:t>).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57554" y="1214422"/>
          <a:ext cx="3929090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9090"/>
              </a:tblGrid>
              <a:tr h="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за клінічними показниками</a:t>
                      </a:r>
                      <a:endParaRPr lang="ru-RU" sz="16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за епідеміологічними показниками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2857488" y="1428736"/>
            <a:ext cx="571504" cy="142876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857488" y="1571612"/>
            <a:ext cx="571504" cy="142876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003366"/>
      </a:dk1>
      <a:lt1>
        <a:srgbClr val="FFFFFF"/>
      </a:lt1>
      <a:dk2>
        <a:srgbClr val="99190B"/>
      </a:dk2>
      <a:lt2>
        <a:srgbClr val="DDDDDD"/>
      </a:lt2>
      <a:accent1>
        <a:srgbClr val="1F63AD"/>
      </a:accent1>
      <a:accent2>
        <a:srgbClr val="D28302"/>
      </a:accent2>
      <a:accent3>
        <a:srgbClr val="FFFFFF"/>
      </a:accent3>
      <a:accent4>
        <a:srgbClr val="002A56"/>
      </a:accent4>
      <a:accent5>
        <a:srgbClr val="ABB7D3"/>
      </a:accent5>
      <a:accent6>
        <a:srgbClr val="BE7602"/>
      </a:accent6>
      <a:hlink>
        <a:srgbClr val="3CA051"/>
      </a:hlink>
      <a:folHlink>
        <a:srgbClr val="97ADB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40297B"/>
        </a:dk2>
        <a:lt2>
          <a:srgbClr val="DDDDDD"/>
        </a:lt2>
        <a:accent1>
          <a:srgbClr val="35978E"/>
        </a:accent1>
        <a:accent2>
          <a:srgbClr val="1E86E4"/>
        </a:accent2>
        <a:accent3>
          <a:srgbClr val="FFFFFF"/>
        </a:accent3>
        <a:accent4>
          <a:srgbClr val="000056"/>
        </a:accent4>
        <a:accent5>
          <a:srgbClr val="AEC9C6"/>
        </a:accent5>
        <a:accent6>
          <a:srgbClr val="1A79CF"/>
        </a:accent6>
        <a:hlink>
          <a:srgbClr val="9CAA32"/>
        </a:hlink>
        <a:folHlink>
          <a:srgbClr val="ACB3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0F5ABD"/>
        </a:dk2>
        <a:lt2>
          <a:srgbClr val="DDDDDD"/>
        </a:lt2>
        <a:accent1>
          <a:srgbClr val="7061C9"/>
        </a:accent1>
        <a:accent2>
          <a:srgbClr val="53BB9B"/>
        </a:accent2>
        <a:accent3>
          <a:srgbClr val="FFFFFF"/>
        </a:accent3>
        <a:accent4>
          <a:srgbClr val="000056"/>
        </a:accent4>
        <a:accent5>
          <a:srgbClr val="BBB7E1"/>
        </a:accent5>
        <a:accent6>
          <a:srgbClr val="4AA98C"/>
        </a:accent6>
        <a:hlink>
          <a:srgbClr val="57B2D7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99190B"/>
        </a:dk2>
        <a:lt2>
          <a:srgbClr val="DDDDDD"/>
        </a:lt2>
        <a:accent1>
          <a:srgbClr val="1F63AD"/>
        </a:accent1>
        <a:accent2>
          <a:srgbClr val="D28302"/>
        </a:accent2>
        <a:accent3>
          <a:srgbClr val="FFFFFF"/>
        </a:accent3>
        <a:accent4>
          <a:srgbClr val="002A56"/>
        </a:accent4>
        <a:accent5>
          <a:srgbClr val="ABB7D3"/>
        </a:accent5>
        <a:accent6>
          <a:srgbClr val="BE7602"/>
        </a:accent6>
        <a:hlink>
          <a:srgbClr val="3CA051"/>
        </a:hlink>
        <a:folHlink>
          <a:srgbClr val="97AD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7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cdb2004145gl</Template>
  <TotalTime>461</TotalTime>
  <Words>349</Words>
  <Application>Microsoft Office PowerPoint</Application>
  <PresentationFormat>Экран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sample</vt:lpstr>
      <vt:lpstr>Грип</vt:lpstr>
      <vt:lpstr>Етіологія</vt:lpstr>
      <vt:lpstr>Слайд 3</vt:lpstr>
      <vt:lpstr>Епідеміологія</vt:lpstr>
      <vt:lpstr>Патогенез</vt:lpstr>
      <vt:lpstr>Клініка</vt:lpstr>
      <vt:lpstr>Ускладнення</vt:lpstr>
      <vt:lpstr>Діагностика</vt:lpstr>
      <vt:lpstr>Лікування</vt:lpstr>
      <vt:lpstr>Лікування</vt:lpstr>
      <vt:lpstr>Профілактика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Грип</dc:title>
  <dc:creator>Оксана</dc:creator>
  <cp:lastModifiedBy>metod2</cp:lastModifiedBy>
  <cp:revision>89</cp:revision>
  <dcterms:created xsi:type="dcterms:W3CDTF">2009-05-14T07:59:53Z</dcterms:created>
  <dcterms:modified xsi:type="dcterms:W3CDTF">2010-05-13T08:58:43Z</dcterms:modified>
</cp:coreProperties>
</file>