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60" r:id="rId8"/>
    <p:sldId id="261" r:id="rId9"/>
    <p:sldId id="262" r:id="rId10"/>
    <p:sldId id="270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Verdana" pitchFamily="34" charset="0"/>
              </a:rPr>
              <a:t>LOGO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6C52AB-DB4F-420A-A61C-77272C4DA9BF}" type="datetimeFigureOut">
              <a:rPr lang="ru-RU" smtClean="0"/>
              <a:pPr/>
              <a:t>06.08.2010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4C801-21D1-4086-A93B-ED54ED0B3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6C52AB-DB4F-420A-A61C-77272C4DA9BF}" type="datetimeFigureOut">
              <a:rPr lang="ru-RU" smtClean="0"/>
              <a:pPr/>
              <a:t>06.08.2010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4C801-21D1-4086-A93B-ED54ED0B3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F6C52AB-DB4F-420A-A61C-77272C4DA9BF}" type="datetimeFigureOut">
              <a:rPr lang="ru-RU" smtClean="0"/>
              <a:pPr/>
              <a:t>06.08.2010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6C4C801-21D1-4086-A93B-ED54ED0B3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6C52AB-DB4F-420A-A61C-77272C4DA9BF}" type="datetimeFigureOut">
              <a:rPr lang="ru-RU" smtClean="0"/>
              <a:pPr/>
              <a:t>06.08.2010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4C801-21D1-4086-A93B-ED54ED0B3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6C52AB-DB4F-420A-A61C-77272C4DA9BF}" type="datetimeFigureOut">
              <a:rPr lang="ru-RU" smtClean="0"/>
              <a:pPr/>
              <a:t>06.08.2010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4C801-21D1-4086-A93B-ED54ED0B3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6C52AB-DB4F-420A-A61C-77272C4DA9BF}" type="datetimeFigureOut">
              <a:rPr lang="ru-RU" smtClean="0"/>
              <a:pPr/>
              <a:t>06.08.2010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4C801-21D1-4086-A93B-ED54ED0B3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6C52AB-DB4F-420A-A61C-77272C4DA9BF}" type="datetimeFigureOut">
              <a:rPr lang="ru-RU" smtClean="0"/>
              <a:pPr/>
              <a:t>06.08.2010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4C801-21D1-4086-A93B-ED54ED0B3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6C52AB-DB4F-420A-A61C-77272C4DA9BF}" type="datetimeFigureOut">
              <a:rPr lang="ru-RU" smtClean="0"/>
              <a:pPr/>
              <a:t>06.08.2010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4C801-21D1-4086-A93B-ED54ED0B3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6C52AB-DB4F-420A-A61C-77272C4DA9BF}" type="datetimeFigureOut">
              <a:rPr lang="ru-RU" smtClean="0"/>
              <a:pPr/>
              <a:t>06.08.2010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4C801-21D1-4086-A93B-ED54ED0B3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6C52AB-DB4F-420A-A61C-77272C4DA9BF}" type="datetimeFigureOut">
              <a:rPr lang="ru-RU" smtClean="0"/>
              <a:pPr/>
              <a:t>06.08.2010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4C801-21D1-4086-A93B-ED54ED0B3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6C52AB-DB4F-420A-A61C-77272C4DA9BF}" type="datetimeFigureOut">
              <a:rPr lang="ru-RU" smtClean="0"/>
              <a:pPr/>
              <a:t>06.08.2010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4C801-21D1-4086-A93B-ED54ED0B3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/>
            <a:ahLst/>
            <a:cxnLst>
              <a:cxn ang="0">
                <a:pos x="0" y="368"/>
              </a:cxn>
              <a:cxn ang="0">
                <a:pos x="440" y="368"/>
              </a:cxn>
              <a:cxn ang="0">
                <a:pos x="777" y="0"/>
              </a:cxn>
              <a:cxn ang="0">
                <a:pos x="2162" y="0"/>
              </a:cxn>
              <a:cxn ang="0">
                <a:pos x="2265" y="116"/>
              </a:cxn>
              <a:cxn ang="0">
                <a:pos x="5756" y="112"/>
              </a:cxn>
              <a:cxn ang="0">
                <a:pos x="5763" y="567"/>
              </a:cxn>
              <a:cxn ang="0">
                <a:pos x="6" y="556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9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/>
            <a:ahLst/>
            <a:cxnLst>
              <a:cxn ang="0">
                <a:pos x="449" y="370"/>
              </a:cxn>
              <a:cxn ang="0">
                <a:pos x="768" y="1"/>
              </a:cxn>
              <a:cxn ang="0">
                <a:pos x="2158" y="0"/>
              </a:cxn>
              <a:cxn ang="0">
                <a:pos x="2258" y="115"/>
              </a:cxn>
              <a:cxn ang="0">
                <a:pos x="5784" y="115"/>
              </a:cxn>
              <a:cxn ang="0">
                <a:pos x="5779" y="528"/>
              </a:cxn>
              <a:cxn ang="0">
                <a:pos x="0" y="519"/>
              </a:cxn>
              <a:cxn ang="0">
                <a:pos x="0" y="371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fld id="{5F6C52AB-DB4F-420A-A61C-77272C4DA9BF}" type="datetimeFigureOut">
              <a:rPr lang="ru-RU" smtClean="0"/>
              <a:pPr/>
              <a:t>06.08.2010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j-lt"/>
              </a:defRPr>
            </a:lvl1pPr>
          </a:lstStyle>
          <a:p>
            <a:fld id="{06C4C801-21D1-4086-A93B-ED54ED0B3D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uk-U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Холера</a:t>
            </a:r>
            <a:endParaRPr lang="ru-RU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COLLEGE\PREDMET\INFEKZIA\СКОРОХОД\Атлас\Холера\Холера. Гиповолемический шок. Втянутый живот, нерасправляющиеся кожные складки на животе и предплечь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43239" cy="211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5" name="Picture 3" descr="D:\COLLEGE\PREDMET\INFEKZIA\СКОРОХОД\Атлас\Холера\Холера. Гиповолемический шок. Запавшие глаза и щеки,  нерасправляющаяся кожная складка на живот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4481821" cy="307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D:\COLLEGE\PREDMET\INFEKZIA\СКОРОХОД\Атлас\Холера\Холера. Гиповолемический шок. Рука прач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57166"/>
            <a:ext cx="3286116" cy="444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ая выноска 6"/>
          <p:cNvSpPr/>
          <p:nvPr/>
        </p:nvSpPr>
        <p:spPr>
          <a:xfrm>
            <a:off x="142844" y="2214554"/>
            <a:ext cx="4429156" cy="923330"/>
          </a:xfrm>
          <a:prstGeom prst="wedgeRectCallout">
            <a:avLst>
              <a:gd name="adj1" fmla="val -21077"/>
              <a:gd name="adj2" fmla="val -606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Гіповолемічний</a:t>
            </a:r>
            <a:r>
              <a:rPr lang="ru-RU" dirty="0" smtClean="0"/>
              <a:t> шок. </a:t>
            </a:r>
            <a:r>
              <a:rPr lang="ru-RU" dirty="0" err="1" smtClean="0"/>
              <a:t>Втягнутий</a:t>
            </a:r>
            <a:r>
              <a:rPr lang="ru-RU" dirty="0" smtClean="0"/>
              <a:t> </a:t>
            </a:r>
            <a:r>
              <a:rPr lang="ru-RU" dirty="0" err="1" smtClean="0"/>
              <a:t>живіт</a:t>
            </a:r>
            <a:r>
              <a:rPr lang="ru-RU" dirty="0" smtClean="0"/>
              <a:t>, </a:t>
            </a:r>
            <a:r>
              <a:rPr lang="ru-RU" dirty="0" err="1" smtClean="0"/>
              <a:t>шкірні</a:t>
            </a:r>
            <a:r>
              <a:rPr lang="ru-RU" dirty="0" smtClean="0"/>
              <a:t> складки,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розправляються</a:t>
            </a:r>
            <a:r>
              <a:rPr lang="ru-RU" dirty="0" smtClean="0"/>
              <a:t>, на </a:t>
            </a:r>
            <a:r>
              <a:rPr lang="ru-RU" dirty="0" err="1" smtClean="0"/>
              <a:t>животі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передпліччі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572000" y="5500702"/>
            <a:ext cx="4429156" cy="1021556"/>
          </a:xfrm>
          <a:prstGeom prst="wedgeRoundRectCallout">
            <a:avLst>
              <a:gd name="adj1" fmla="val -52784"/>
              <a:gd name="adj2" fmla="val 1665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Гіповолемічний</a:t>
            </a:r>
            <a:r>
              <a:rPr lang="ru-RU" dirty="0" smtClean="0"/>
              <a:t> шок. </a:t>
            </a:r>
            <a:r>
              <a:rPr lang="ru-RU" dirty="0" err="1" smtClean="0"/>
              <a:t>Запалі</a:t>
            </a:r>
            <a:r>
              <a:rPr lang="ru-RU" dirty="0" smtClean="0"/>
              <a:t> </a:t>
            </a:r>
            <a:r>
              <a:rPr lang="ru-RU" dirty="0" err="1" smtClean="0"/>
              <a:t>очі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щоки</a:t>
            </a:r>
            <a:r>
              <a:rPr lang="ru-RU" dirty="0" smtClean="0"/>
              <a:t>, </a:t>
            </a:r>
            <a:r>
              <a:rPr lang="ru-RU" dirty="0" err="1" smtClean="0"/>
              <a:t>шкірна</a:t>
            </a:r>
            <a:r>
              <a:rPr lang="ru-RU" dirty="0" smtClean="0"/>
              <a:t> складка,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розправляється</a:t>
            </a:r>
            <a:r>
              <a:rPr lang="ru-RU" dirty="0" smtClean="0"/>
              <a:t>, на </a:t>
            </a:r>
            <a:r>
              <a:rPr lang="ru-RU" dirty="0" err="1" smtClean="0"/>
              <a:t>животі</a:t>
            </a:r>
            <a:endParaRPr lang="ru-RU" dirty="0" smtClean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3214678" y="857232"/>
            <a:ext cx="2643206" cy="908864"/>
          </a:xfrm>
          <a:prstGeom prst="wedgeEllipseCallout">
            <a:avLst>
              <a:gd name="adj1" fmla="val 51499"/>
              <a:gd name="adj2" fmla="val 2385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err="1" smtClean="0"/>
              <a:t>Гіповолемічний</a:t>
            </a:r>
            <a:r>
              <a:rPr lang="uk-UA" dirty="0" smtClean="0"/>
              <a:t> шок. Рука </a:t>
            </a:r>
            <a:r>
              <a:rPr lang="uk-UA" dirty="0" smtClean="0"/>
              <a:t>пралі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1480"/>
            <a:ext cx="8177242" cy="571504"/>
          </a:xfrm>
        </p:spPr>
        <p:txBody>
          <a:bodyPr/>
          <a:lstStyle/>
          <a:p>
            <a:r>
              <a:rPr lang="uk-UA" sz="3100" i="1" dirty="0" err="1" smtClean="0">
                <a:solidFill>
                  <a:srgbClr val="FFC000"/>
                </a:solidFill>
                <a:effectLst/>
              </a:rPr>
              <a:t>Дегітратаційний</a:t>
            </a:r>
            <a:r>
              <a:rPr lang="uk-UA" sz="3100" i="1" dirty="0" smtClean="0">
                <a:solidFill>
                  <a:srgbClr val="FFC000"/>
                </a:solidFill>
                <a:effectLst/>
              </a:rPr>
              <a:t> шок (холерний </a:t>
            </a:r>
            <a:r>
              <a:rPr lang="uk-UA" sz="3100" i="1" dirty="0" err="1" smtClean="0">
                <a:solidFill>
                  <a:srgbClr val="FFC000"/>
                </a:solidFill>
                <a:effectLst/>
              </a:rPr>
              <a:t>алгід</a:t>
            </a:r>
            <a:r>
              <a:rPr lang="uk-UA" sz="3100" i="1" dirty="0" smtClean="0">
                <a:solidFill>
                  <a:srgbClr val="FFC000"/>
                </a:solidFill>
                <a:effectLst/>
              </a:rPr>
              <a:t>)</a:t>
            </a:r>
            <a:endParaRPr lang="ru-RU" sz="3100" i="1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94315"/>
          </a:xfrm>
        </p:spPr>
        <p:txBody>
          <a:bodyPr/>
          <a:lstStyle/>
          <a:p>
            <a:r>
              <a:rPr lang="uk-UA" sz="2400" dirty="0" smtClean="0"/>
              <a:t>зниження </a:t>
            </a:r>
            <a:r>
              <a:rPr lang="en-US" sz="2400" dirty="0" smtClean="0"/>
              <a:t>t</a:t>
            </a:r>
            <a:r>
              <a:rPr lang="uk-UA" sz="2400" dirty="0" smtClean="0"/>
              <a:t> тіла</a:t>
            </a:r>
          </a:p>
          <a:p>
            <a:r>
              <a:rPr lang="uk-UA" sz="2400" dirty="0" smtClean="0"/>
              <a:t>припинення проносу і блювання</a:t>
            </a:r>
          </a:p>
          <a:p>
            <a:r>
              <a:rPr lang="uk-UA" sz="2400" dirty="0" err="1" smtClean="0"/>
              <a:t>“обличчя</a:t>
            </a:r>
            <a:r>
              <a:rPr lang="uk-UA" sz="2400" dirty="0" smtClean="0"/>
              <a:t> </a:t>
            </a:r>
            <a:r>
              <a:rPr lang="uk-UA" sz="2400" dirty="0" err="1" smtClean="0"/>
              <a:t>Гіпократа”</a:t>
            </a:r>
            <a:endParaRPr lang="uk-UA" sz="2400" dirty="0" smtClean="0"/>
          </a:p>
          <a:p>
            <a:r>
              <a:rPr lang="uk-UA" sz="2400" dirty="0" smtClean="0"/>
              <a:t>симптом </a:t>
            </a:r>
            <a:r>
              <a:rPr lang="uk-UA" sz="2400" dirty="0" err="1" smtClean="0"/>
              <a:t>“окулярів”</a:t>
            </a:r>
            <a:endParaRPr lang="uk-UA" sz="2400" dirty="0" smtClean="0"/>
          </a:p>
          <a:p>
            <a:r>
              <a:rPr lang="uk-UA" sz="2400" dirty="0" smtClean="0"/>
              <a:t>симптом </a:t>
            </a:r>
            <a:r>
              <a:rPr lang="uk-UA" sz="2400" dirty="0" err="1" smtClean="0"/>
              <a:t>“сонце</a:t>
            </a:r>
            <a:r>
              <a:rPr lang="uk-UA" sz="2400" dirty="0" smtClean="0"/>
              <a:t>, що </a:t>
            </a:r>
            <a:r>
              <a:rPr lang="uk-UA" sz="2400" dirty="0" err="1" smtClean="0"/>
              <a:t>заходить”</a:t>
            </a:r>
            <a:endParaRPr lang="uk-UA" sz="2400" dirty="0" smtClean="0"/>
          </a:p>
          <a:p>
            <a:r>
              <a:rPr lang="uk-UA" sz="2400" dirty="0" smtClean="0"/>
              <a:t>симптом </a:t>
            </a:r>
            <a:r>
              <a:rPr lang="uk-UA" sz="2400" dirty="0" err="1" smtClean="0"/>
              <a:t>“руки</a:t>
            </a:r>
            <a:r>
              <a:rPr lang="uk-UA" sz="2400" dirty="0" smtClean="0"/>
              <a:t> </a:t>
            </a:r>
            <a:r>
              <a:rPr lang="uk-UA" sz="2400" dirty="0" err="1" smtClean="0"/>
              <a:t>пралі”</a:t>
            </a:r>
            <a:endParaRPr lang="uk-UA" sz="2400" dirty="0" smtClean="0"/>
          </a:p>
          <a:p>
            <a:r>
              <a:rPr lang="uk-UA" sz="2400" dirty="0" smtClean="0"/>
              <a:t>афонія</a:t>
            </a:r>
          </a:p>
          <a:p>
            <a:r>
              <a:rPr lang="uk-UA" sz="2400" dirty="0" smtClean="0"/>
              <a:t>анурія</a:t>
            </a:r>
          </a:p>
          <a:p>
            <a:r>
              <a:rPr lang="uk-UA" sz="2400" dirty="0" smtClean="0"/>
              <a:t>ціаноз шкіри</a:t>
            </a:r>
          </a:p>
          <a:p>
            <a:r>
              <a:rPr lang="uk-UA" sz="2400" dirty="0" smtClean="0"/>
              <a:t>тонічні судоми, гикавка</a:t>
            </a:r>
          </a:p>
          <a:p>
            <a:r>
              <a:rPr lang="uk-UA" sz="2400" dirty="0" smtClean="0"/>
              <a:t>різке зниження АТ</a:t>
            </a:r>
          </a:p>
          <a:p>
            <a:r>
              <a:rPr lang="uk-UA" sz="2400" dirty="0" smtClean="0"/>
              <a:t>згущення крові</a:t>
            </a:r>
            <a:endParaRPr lang="ru-RU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Діагностика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2844" y="2428868"/>
            <a:ext cx="2428892" cy="71438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Клінічні дані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1142976" y="3786190"/>
            <a:ext cx="2428892" cy="71438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Епіданамнез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2714612" y="4714884"/>
            <a:ext cx="3929090" cy="1000132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Бактеріологічне дослідження (засів на 1% </a:t>
            </a:r>
            <a:r>
              <a:rPr lang="uk-UA" sz="2000" dirty="0" err="1" smtClean="0"/>
              <a:t>пептонну</a:t>
            </a:r>
            <a:r>
              <a:rPr lang="uk-UA" sz="2000" dirty="0" smtClean="0"/>
              <a:t> воду)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5929322" y="3714752"/>
            <a:ext cx="2428892" cy="71438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Серологічні реакції</a:t>
            </a:r>
            <a:endParaRPr lang="ru-RU" sz="2000" dirty="0"/>
          </a:p>
        </p:txBody>
      </p:sp>
      <p:sp>
        <p:nvSpPr>
          <p:cNvPr id="8" name="Овал 7"/>
          <p:cNvSpPr/>
          <p:nvPr/>
        </p:nvSpPr>
        <p:spPr>
          <a:xfrm>
            <a:off x="6215074" y="2428868"/>
            <a:ext cx="2714644" cy="71438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Бактеріоскопія</a:t>
            </a:r>
            <a:endParaRPr lang="ru-RU" sz="2000" dirty="0"/>
          </a:p>
        </p:txBody>
      </p:sp>
      <p:cxnSp>
        <p:nvCxnSpPr>
          <p:cNvPr id="10" name="Прямая соединительная линия 9"/>
          <p:cNvCxnSpPr>
            <a:endCxn id="4" idx="0"/>
          </p:cNvCxnSpPr>
          <p:nvPr/>
        </p:nvCxnSpPr>
        <p:spPr>
          <a:xfrm rot="10800000" flipV="1">
            <a:off x="1357290" y="1142984"/>
            <a:ext cx="2214578" cy="1285884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1964513" y="1535893"/>
            <a:ext cx="2643206" cy="18573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6" idx="0"/>
          </p:cNvCxnSpPr>
          <p:nvPr/>
        </p:nvCxnSpPr>
        <p:spPr>
          <a:xfrm rot="16200000" flipH="1">
            <a:off x="2875349" y="2911076"/>
            <a:ext cx="3571898" cy="35717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8" idx="0"/>
          </p:cNvCxnSpPr>
          <p:nvPr/>
        </p:nvCxnSpPr>
        <p:spPr>
          <a:xfrm>
            <a:off x="5857884" y="1142984"/>
            <a:ext cx="1714512" cy="1285884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7" idx="0"/>
          </p:cNvCxnSpPr>
          <p:nvPr/>
        </p:nvCxnSpPr>
        <p:spPr>
          <a:xfrm rot="16200000" flipH="1">
            <a:off x="4714876" y="1285860"/>
            <a:ext cx="2571768" cy="2286016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8" descr="0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7575" y="4786322"/>
            <a:ext cx="2011821" cy="1870079"/>
          </a:xfrm>
          <a:prstGeom prst="rect">
            <a:avLst/>
          </a:prstGeom>
          <a:noFill/>
        </p:spPr>
      </p:pic>
      <p:pic>
        <p:nvPicPr>
          <p:cNvPr id="16" name="Picture 19" descr="0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143008" cy="2010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Лікування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71612"/>
            <a:ext cx="1571636" cy="5715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Етіотропне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571612"/>
            <a:ext cx="2143140" cy="5715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Патогенетичне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43702" y="1571612"/>
            <a:ext cx="2143140" cy="5715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Симптоматичне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714620"/>
            <a:ext cx="1643074" cy="5715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Антибіотики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2714620"/>
            <a:ext cx="2143140" cy="5715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Регідратація</a:t>
            </a:r>
            <a:endParaRPr lang="uk-UA" sz="2000" dirty="0" smtClean="0"/>
          </a:p>
          <a:p>
            <a:pPr algn="ctr"/>
            <a:r>
              <a:rPr lang="uk-UA" sz="2000" dirty="0" err="1" smtClean="0"/>
              <a:t>ремінералізація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2714620"/>
            <a:ext cx="1214446" cy="5715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Вітаміни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2714620"/>
            <a:ext cx="2143140" cy="5715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ентеросорбенти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714752"/>
            <a:ext cx="2071702" cy="17859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Тетрациклін</a:t>
            </a:r>
          </a:p>
          <a:p>
            <a:pPr algn="ctr"/>
            <a:r>
              <a:rPr lang="uk-UA" sz="2000" dirty="0" err="1" smtClean="0"/>
              <a:t>Фуразолідон</a:t>
            </a:r>
            <a:endParaRPr lang="uk-UA" sz="2000" dirty="0" smtClean="0"/>
          </a:p>
          <a:p>
            <a:pPr algn="ctr"/>
            <a:r>
              <a:rPr lang="uk-UA" sz="2000" dirty="0" err="1" smtClean="0"/>
              <a:t>Доксициклін</a:t>
            </a:r>
            <a:endParaRPr lang="uk-UA" sz="2000" dirty="0" smtClean="0"/>
          </a:p>
          <a:p>
            <a:pPr algn="ctr"/>
            <a:r>
              <a:rPr lang="uk-UA" sz="2000" dirty="0" smtClean="0"/>
              <a:t>Левоміцетин</a:t>
            </a:r>
          </a:p>
          <a:p>
            <a:pPr algn="ctr"/>
            <a:r>
              <a:rPr lang="uk-UA" sz="2000" dirty="0" err="1" smtClean="0"/>
              <a:t>Норфлоксацин</a:t>
            </a:r>
            <a:endParaRPr lang="uk-UA" sz="2000" dirty="0" smtClean="0"/>
          </a:p>
          <a:p>
            <a:pPr algn="ctr"/>
            <a:r>
              <a:rPr lang="uk-UA" sz="2000" dirty="0" err="1" smtClean="0"/>
              <a:t>Цифрин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3714752"/>
            <a:ext cx="1785950" cy="64294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Пероральна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3714752"/>
            <a:ext cx="2071702" cy="64294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Парентеральна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429520" y="3714752"/>
            <a:ext cx="1500198" cy="64294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Пробіотики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4929198"/>
            <a:ext cx="1643074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Ораліт</a:t>
            </a:r>
            <a:endParaRPr lang="uk-UA" sz="2000" dirty="0" smtClean="0"/>
          </a:p>
          <a:p>
            <a:pPr algn="ctr"/>
            <a:r>
              <a:rPr lang="uk-UA" sz="2000" dirty="0" err="1" smtClean="0"/>
              <a:t>Регідрон</a:t>
            </a:r>
            <a:endParaRPr lang="uk-UA" sz="2000" dirty="0" smtClean="0"/>
          </a:p>
          <a:p>
            <a:pPr algn="ctr"/>
            <a:r>
              <a:rPr lang="uk-UA" sz="2000" dirty="0" err="1" smtClean="0"/>
              <a:t>Глюкосолан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14942" y="4786322"/>
            <a:ext cx="2000264" cy="157163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Сольові розчини</a:t>
            </a:r>
          </a:p>
          <a:p>
            <a:pPr algn="ctr"/>
            <a:r>
              <a:rPr lang="uk-UA" dirty="0" err="1" smtClean="0"/>
              <a:t>Ацесіль</a:t>
            </a:r>
            <a:endParaRPr lang="uk-UA" dirty="0" smtClean="0"/>
          </a:p>
          <a:p>
            <a:pPr algn="ctr"/>
            <a:r>
              <a:rPr lang="uk-UA" dirty="0" err="1" smtClean="0"/>
              <a:t>Хлосіль</a:t>
            </a:r>
            <a:endParaRPr lang="uk-UA" dirty="0" smtClean="0"/>
          </a:p>
          <a:p>
            <a:pPr algn="ctr"/>
            <a:r>
              <a:rPr lang="uk-UA" dirty="0" err="1" smtClean="0"/>
              <a:t>Трисіль</a:t>
            </a:r>
            <a:endParaRPr lang="uk-UA" dirty="0" smtClean="0"/>
          </a:p>
          <a:p>
            <a:pPr algn="ctr"/>
            <a:r>
              <a:rPr lang="uk-UA" dirty="0" err="1" smtClean="0"/>
              <a:t>Квартасіль</a:t>
            </a:r>
            <a:endParaRPr lang="uk-UA" dirty="0" smtClean="0"/>
          </a:p>
          <a:p>
            <a:pPr algn="ctr"/>
            <a:r>
              <a:rPr lang="uk-UA" dirty="0" err="1" smtClean="0"/>
              <a:t>Лактасол</a:t>
            </a:r>
            <a:endParaRPr lang="ru-RU" dirty="0"/>
          </a:p>
        </p:txBody>
      </p:sp>
      <p:cxnSp>
        <p:nvCxnSpPr>
          <p:cNvPr id="28" name="Прямая соединительная линия 27"/>
          <p:cNvCxnSpPr>
            <a:stCxn id="12" idx="2"/>
            <a:endCxn id="15" idx="0"/>
          </p:cNvCxnSpPr>
          <p:nvPr/>
        </p:nvCxnSpPr>
        <p:spPr>
          <a:xfrm rot="5400000">
            <a:off x="3464711" y="4643446"/>
            <a:ext cx="571504" cy="1588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3" idx="2"/>
            <a:endCxn id="16" idx="0"/>
          </p:cNvCxnSpPr>
          <p:nvPr/>
        </p:nvCxnSpPr>
        <p:spPr>
          <a:xfrm rot="16200000" flipH="1">
            <a:off x="5982900" y="4554148"/>
            <a:ext cx="428628" cy="35719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4" idx="0"/>
          </p:cNvCxnSpPr>
          <p:nvPr/>
        </p:nvCxnSpPr>
        <p:spPr>
          <a:xfrm rot="10800000" flipV="1">
            <a:off x="1428728" y="1142984"/>
            <a:ext cx="2357454" cy="428628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" idx="2"/>
            <a:endCxn id="5" idx="0"/>
          </p:cNvCxnSpPr>
          <p:nvPr/>
        </p:nvCxnSpPr>
        <p:spPr>
          <a:xfrm rot="16200000" flipH="1">
            <a:off x="4338644" y="1338256"/>
            <a:ext cx="428612" cy="38100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6" idx="0"/>
          </p:cNvCxnSpPr>
          <p:nvPr/>
        </p:nvCxnSpPr>
        <p:spPr>
          <a:xfrm>
            <a:off x="5500694" y="1142984"/>
            <a:ext cx="2214578" cy="428628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4" idx="2"/>
            <a:endCxn id="7" idx="0"/>
          </p:cNvCxnSpPr>
          <p:nvPr/>
        </p:nvCxnSpPr>
        <p:spPr>
          <a:xfrm rot="16200000" flipH="1">
            <a:off x="1160835" y="2411008"/>
            <a:ext cx="571504" cy="35719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endCxn id="8" idx="0"/>
          </p:cNvCxnSpPr>
          <p:nvPr/>
        </p:nvCxnSpPr>
        <p:spPr>
          <a:xfrm rot="10800000" flipV="1">
            <a:off x="3857620" y="2143116"/>
            <a:ext cx="642942" cy="571504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5" idx="2"/>
            <a:endCxn id="9" idx="0"/>
          </p:cNvCxnSpPr>
          <p:nvPr/>
        </p:nvCxnSpPr>
        <p:spPr>
          <a:xfrm rot="16200000" flipH="1">
            <a:off x="4947049" y="1768066"/>
            <a:ext cx="571504" cy="1321603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6" idx="2"/>
          </p:cNvCxnSpPr>
          <p:nvPr/>
        </p:nvCxnSpPr>
        <p:spPr>
          <a:xfrm rot="5400000">
            <a:off x="7465239" y="2393149"/>
            <a:ext cx="500066" cy="1588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8" idx="2"/>
            <a:endCxn id="12" idx="0"/>
          </p:cNvCxnSpPr>
          <p:nvPr/>
        </p:nvCxnSpPr>
        <p:spPr>
          <a:xfrm rot="5400000">
            <a:off x="3589728" y="3446860"/>
            <a:ext cx="428628" cy="107157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endCxn id="13" idx="0"/>
          </p:cNvCxnSpPr>
          <p:nvPr/>
        </p:nvCxnSpPr>
        <p:spPr>
          <a:xfrm>
            <a:off x="3929058" y="3286124"/>
            <a:ext cx="2250297" cy="428628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10" idx="2"/>
          </p:cNvCxnSpPr>
          <p:nvPr/>
        </p:nvCxnSpPr>
        <p:spPr>
          <a:xfrm rot="16200000" flipH="1">
            <a:off x="7572396" y="3500438"/>
            <a:ext cx="428630" cy="2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7" idx="2"/>
            <a:endCxn id="11" idx="0"/>
          </p:cNvCxnSpPr>
          <p:nvPr/>
        </p:nvCxnSpPr>
        <p:spPr>
          <a:xfrm rot="5400000">
            <a:off x="1250133" y="3500438"/>
            <a:ext cx="428628" cy="1588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4" descr="0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572140"/>
            <a:ext cx="1638300" cy="1096963"/>
          </a:xfrm>
          <a:prstGeom prst="rect">
            <a:avLst/>
          </a:prstGeom>
          <a:noFill/>
        </p:spPr>
      </p:pic>
      <p:pic>
        <p:nvPicPr>
          <p:cNvPr id="31" name="Picture 24" descr="0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1638300" cy="1096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9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Критерії виписки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496"/>
            <a:ext cx="2214578" cy="12858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Клінічне одужання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928934"/>
            <a:ext cx="2071702" cy="12858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Триразове бактеріологічне дослідження випорожнень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2928934"/>
            <a:ext cx="2428892" cy="12858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Одноразове бактеріологічне дослідження жовчі (порції В і С)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>
            <a:endCxn id="4" idx="0"/>
          </p:cNvCxnSpPr>
          <p:nvPr/>
        </p:nvCxnSpPr>
        <p:spPr>
          <a:xfrm rot="10800000" flipV="1">
            <a:off x="1750200" y="1142984"/>
            <a:ext cx="2035983" cy="1714512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  <a:endCxn id="5" idx="0"/>
          </p:cNvCxnSpPr>
          <p:nvPr/>
        </p:nvCxnSpPr>
        <p:spPr>
          <a:xfrm rot="16200000" flipH="1">
            <a:off x="3642123" y="2034776"/>
            <a:ext cx="1785934" cy="2381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6" idx="0"/>
          </p:cNvCxnSpPr>
          <p:nvPr/>
        </p:nvCxnSpPr>
        <p:spPr>
          <a:xfrm rot="16200000" flipH="1">
            <a:off x="5822165" y="1250141"/>
            <a:ext cx="1714512" cy="1643074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Профілактика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dirty="0" smtClean="0"/>
              <a:t>Раннє виявлення</a:t>
            </a:r>
          </a:p>
          <a:p>
            <a:r>
              <a:rPr lang="uk-UA" sz="1800" dirty="0" smtClean="0"/>
              <a:t>Ізоляція хворих в холерний госпіталь</a:t>
            </a:r>
          </a:p>
          <a:p>
            <a:r>
              <a:rPr lang="uk-UA" sz="1800" dirty="0" smtClean="0"/>
              <a:t>Надання термінового повідомлення</a:t>
            </a:r>
          </a:p>
          <a:p>
            <a:r>
              <a:rPr lang="uk-UA" sz="1800" dirty="0" smtClean="0"/>
              <a:t>Ізоляція хворих з розладами ШКТ в провізорний госпіталь</a:t>
            </a:r>
          </a:p>
          <a:p>
            <a:r>
              <a:rPr lang="uk-UA" sz="1800" dirty="0" smtClean="0"/>
              <a:t>Ізоляція контактних в обсерватор</a:t>
            </a:r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r>
              <a:rPr lang="uk-UA" sz="1800" dirty="0" smtClean="0"/>
              <a:t>Поточна і заключна </a:t>
            </a:r>
            <a:r>
              <a:rPr lang="uk-UA" sz="1800" dirty="0" err="1" smtClean="0"/>
              <a:t>дезинфекція</a:t>
            </a:r>
            <a:endParaRPr lang="uk-UA" sz="1800" dirty="0" smtClean="0"/>
          </a:p>
          <a:p>
            <a:r>
              <a:rPr lang="uk-UA" sz="1800" dirty="0" smtClean="0"/>
              <a:t>Карантинні заходи</a:t>
            </a:r>
          </a:p>
          <a:p>
            <a:r>
              <a:rPr lang="uk-UA" sz="1800" dirty="0" smtClean="0"/>
              <a:t>Робота медперсоналу в захисному одязі (протичумний костюм </a:t>
            </a:r>
            <a:r>
              <a:rPr lang="en-US" sz="1800" dirty="0" smtClean="0"/>
              <a:t>IV</a:t>
            </a:r>
            <a:r>
              <a:rPr lang="uk-UA" sz="1800" dirty="0" smtClean="0"/>
              <a:t> типу)</a:t>
            </a:r>
          </a:p>
          <a:p>
            <a:r>
              <a:rPr lang="uk-UA" sz="1800" dirty="0" smtClean="0"/>
              <a:t>Особиста гігієна</a:t>
            </a:r>
          </a:p>
          <a:p>
            <a:r>
              <a:rPr lang="uk-UA" sz="1800" dirty="0" smtClean="0"/>
              <a:t>Контроль за харчовою промисловістю, водопостачанням</a:t>
            </a:r>
          </a:p>
          <a:p>
            <a:r>
              <a:rPr lang="uk-UA" sz="1800" dirty="0" smtClean="0"/>
              <a:t>Вакцинація за </a:t>
            </a:r>
            <a:r>
              <a:rPr lang="uk-UA" sz="1800" dirty="0" err="1" smtClean="0"/>
              <a:t>епідпоказниками</a:t>
            </a:r>
            <a:endParaRPr lang="uk-UA" sz="1800" dirty="0" smtClean="0"/>
          </a:p>
          <a:p>
            <a:r>
              <a:rPr lang="uk-UA" sz="1800" dirty="0" smtClean="0"/>
              <a:t>Санітарно-освітня робота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286124"/>
            <a:ext cx="2000264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Спостереження 5 діб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3286124"/>
            <a:ext cx="2143140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Бактеріологічне обстеження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3286124"/>
            <a:ext cx="2214578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Хіміопрофілактика</a:t>
            </a:r>
            <a:r>
              <a:rPr lang="uk-UA" dirty="0" smtClean="0"/>
              <a:t> антибіотиками</a:t>
            </a:r>
            <a:endParaRPr lang="ru-RU" dirty="0"/>
          </a:p>
        </p:txBody>
      </p:sp>
      <p:cxnSp>
        <p:nvCxnSpPr>
          <p:cNvPr id="8" name="Прямая соединительная линия 7"/>
          <p:cNvCxnSpPr>
            <a:endCxn id="4" idx="0"/>
          </p:cNvCxnSpPr>
          <p:nvPr/>
        </p:nvCxnSpPr>
        <p:spPr>
          <a:xfrm rot="10800000" flipV="1">
            <a:off x="1643042" y="2928934"/>
            <a:ext cx="928694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6" idx="0"/>
          </p:cNvCxnSpPr>
          <p:nvPr/>
        </p:nvCxnSpPr>
        <p:spPr>
          <a:xfrm>
            <a:off x="4071934" y="2928934"/>
            <a:ext cx="3464743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5" idx="0"/>
          </p:cNvCxnSpPr>
          <p:nvPr/>
        </p:nvCxnSpPr>
        <p:spPr>
          <a:xfrm>
            <a:off x="3500430" y="2928934"/>
            <a:ext cx="1000132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2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20"/>
                            </p:stCondLst>
                            <p:childTnLst>
                              <p:par>
                                <p:cTn id="2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20"/>
                            </p:stCondLst>
                            <p:childTnLst>
                              <p:par>
                                <p:cTn id="3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2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2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2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2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2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2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2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20"/>
                            </p:stCondLst>
                            <p:childTnLst>
                              <p:par>
                                <p:cTn id="7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20"/>
                            </p:stCondLst>
                            <p:childTnLst>
                              <p:par>
                                <p:cTn id="7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20"/>
                            </p:stCondLst>
                            <p:childTnLst>
                              <p:par>
                                <p:cTn id="8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20"/>
                            </p:stCondLst>
                            <p:childTnLst>
                              <p:par>
                                <p:cTn id="9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20"/>
                            </p:stCondLst>
                            <p:childTnLst>
                              <p:par>
                                <p:cTn id="9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520"/>
                            </p:stCondLst>
                            <p:childTnLst>
                              <p:par>
                                <p:cTn id="10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520"/>
                            </p:stCondLst>
                            <p:childTnLst>
                              <p:par>
                                <p:cTn id="1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479934"/>
          </a:xfrm>
        </p:spPr>
        <p:txBody>
          <a:bodyPr/>
          <a:lstStyle/>
          <a:p>
            <a:pPr marL="0" indent="534988" algn="just">
              <a:buNone/>
            </a:pPr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Холера –</a:t>
            </a:r>
            <a:r>
              <a:rPr lang="uk-UA" dirty="0" smtClean="0"/>
              <a:t> гостра, особливо небезпечна інфекційна хвороба, що спричиняється холерними вібріонами, характеризується епідемічним поширенням та призводить до різкої дегідратації та </a:t>
            </a:r>
            <a:r>
              <a:rPr lang="uk-UA" dirty="0" err="1" smtClean="0"/>
              <a:t>демінералізації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Етіологія</a:t>
            </a:r>
            <a:endParaRPr lang="ru-RU" sz="4000" b="1" i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500174"/>
            <a:ext cx="2286016" cy="714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Збудник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холерний вібріон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1428736"/>
            <a:ext cx="3071834" cy="4286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/>
              <a:t>vibrio</a:t>
            </a:r>
            <a:r>
              <a:rPr lang="en-US" sz="2000" dirty="0" smtClean="0"/>
              <a:t> </a:t>
            </a:r>
            <a:r>
              <a:rPr lang="en-US" sz="2000" dirty="0" err="1" smtClean="0"/>
              <a:t>cholerae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2000240"/>
            <a:ext cx="3071834" cy="4286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/>
              <a:t>vibrio</a:t>
            </a:r>
            <a:r>
              <a:rPr lang="en-US" sz="2000" dirty="0" smtClean="0"/>
              <a:t> El-Tor</a:t>
            </a:r>
            <a:endParaRPr lang="ru-RU" sz="2000" dirty="0"/>
          </a:p>
        </p:txBody>
      </p:sp>
      <p:cxnSp>
        <p:nvCxnSpPr>
          <p:cNvPr id="8" name="Прямая соединительная линия 7"/>
          <p:cNvCxnSpPr>
            <a:endCxn id="5" idx="1"/>
          </p:cNvCxnSpPr>
          <p:nvPr/>
        </p:nvCxnSpPr>
        <p:spPr>
          <a:xfrm flipV="1">
            <a:off x="3214678" y="1643050"/>
            <a:ext cx="2071702" cy="214314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6" idx="1"/>
          </p:cNvCxnSpPr>
          <p:nvPr/>
        </p:nvCxnSpPr>
        <p:spPr>
          <a:xfrm>
            <a:off x="3214678" y="1928802"/>
            <a:ext cx="2071702" cy="285752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14348" y="2643182"/>
            <a:ext cx="1571636" cy="5715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Гр-</a:t>
            </a:r>
            <a:r>
              <a:rPr lang="uk-UA" sz="2000" dirty="0" smtClean="0"/>
              <a:t> виділяє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2500306"/>
            <a:ext cx="2071702" cy="35719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ендотоксини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43174" y="3000372"/>
            <a:ext cx="3000396" cy="35719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Екзотоксин – </a:t>
            </a:r>
            <a:r>
              <a:rPr lang="uk-UA" sz="2000" dirty="0" err="1" smtClean="0"/>
              <a:t>холероген</a:t>
            </a:r>
            <a:endParaRPr lang="ru-RU" sz="2000" dirty="0"/>
          </a:p>
        </p:txBody>
      </p:sp>
      <p:cxnSp>
        <p:nvCxnSpPr>
          <p:cNvPr id="15" name="Прямая соединительная линия 14"/>
          <p:cNvCxnSpPr>
            <a:stCxn id="12" idx="1"/>
          </p:cNvCxnSpPr>
          <p:nvPr/>
        </p:nvCxnSpPr>
        <p:spPr>
          <a:xfrm rot="10800000" flipV="1">
            <a:off x="2285984" y="2678900"/>
            <a:ext cx="357190" cy="178595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1" idx="3"/>
            <a:endCxn id="13" idx="1"/>
          </p:cNvCxnSpPr>
          <p:nvPr/>
        </p:nvCxnSpPr>
        <p:spPr>
          <a:xfrm>
            <a:off x="2285984" y="2928934"/>
            <a:ext cx="357190" cy="250033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71472" y="3571876"/>
            <a:ext cx="2143140" cy="4286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/>
              <a:t>має форму коми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4143380"/>
            <a:ext cx="2143140" cy="4286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/>
              <a:t>дуже рухливий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4714884"/>
            <a:ext cx="6715172" cy="4286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/>
              <a:t>добре зберігається у водному, лужному середовищах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1472" y="5286388"/>
            <a:ext cx="2143140" cy="4286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/>
              <a:t>чутливий до: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714612" y="5214950"/>
            <a:ext cx="3786214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uk-UA" dirty="0" smtClean="0">
                <a:solidFill>
                  <a:schemeClr val="tx2"/>
                </a:solidFill>
              </a:rPr>
              <a:t> високих температур;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chemeClr val="tx2"/>
                </a:solidFill>
              </a:rPr>
              <a:t> висушування кислот;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chemeClr val="tx2"/>
                </a:solidFill>
              </a:rPr>
              <a:t> висушування </a:t>
            </a:r>
            <a:r>
              <a:rPr lang="uk-UA" dirty="0" err="1" smtClean="0">
                <a:solidFill>
                  <a:schemeClr val="tx2"/>
                </a:solidFill>
              </a:rPr>
              <a:t>дезрозчинів</a:t>
            </a:r>
            <a:r>
              <a:rPr lang="uk-UA" dirty="0" smtClean="0">
                <a:solidFill>
                  <a:schemeClr val="tx2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chemeClr val="tx2"/>
                </a:solidFill>
              </a:rPr>
              <a:t> висушування антибіотиків.</a:t>
            </a:r>
          </a:p>
        </p:txBody>
      </p:sp>
      <p:cxnSp>
        <p:nvCxnSpPr>
          <p:cNvPr id="25" name="Прямая соединительная линия 24"/>
          <p:cNvCxnSpPr>
            <a:endCxn id="11" idx="0"/>
          </p:cNvCxnSpPr>
          <p:nvPr/>
        </p:nvCxnSpPr>
        <p:spPr>
          <a:xfrm rot="5400000">
            <a:off x="1285852" y="2428868"/>
            <a:ext cx="428628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285720" y="1857364"/>
            <a:ext cx="500066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-1535949" y="3679033"/>
            <a:ext cx="3643338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22" idx="1"/>
          </p:cNvCxnSpPr>
          <p:nvPr/>
        </p:nvCxnSpPr>
        <p:spPr>
          <a:xfrm>
            <a:off x="285720" y="5500702"/>
            <a:ext cx="285752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21" idx="1"/>
          </p:cNvCxnSpPr>
          <p:nvPr/>
        </p:nvCxnSpPr>
        <p:spPr>
          <a:xfrm>
            <a:off x="285720" y="4929198"/>
            <a:ext cx="285752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20" idx="1"/>
          </p:cNvCxnSpPr>
          <p:nvPr/>
        </p:nvCxnSpPr>
        <p:spPr>
          <a:xfrm>
            <a:off x="285720" y="4357694"/>
            <a:ext cx="285752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19" idx="1"/>
          </p:cNvCxnSpPr>
          <p:nvPr/>
        </p:nvCxnSpPr>
        <p:spPr>
          <a:xfrm>
            <a:off x="285720" y="3786190"/>
            <a:ext cx="285752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42"/>
            <a:ext cx="7848600" cy="5635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Збудник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COLLEGE\PREDMET\INFEKZIA\СКОРОХОД\Атлас\Холера\Холерный вибрио. Электронная микрос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736"/>
            <a:ext cx="5086350" cy="39243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54" y="557214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500" dirty="0" err="1" smtClean="0"/>
              <a:t>Холерний</a:t>
            </a:r>
            <a:r>
              <a:rPr lang="ru-RU" sz="2500" dirty="0" smtClean="0"/>
              <a:t> </a:t>
            </a:r>
            <a:r>
              <a:rPr lang="ru-RU" sz="2500" dirty="0" err="1" smtClean="0"/>
              <a:t>вібріон</a:t>
            </a:r>
            <a:r>
              <a:rPr lang="ru-RU" sz="2500" dirty="0" smtClean="0"/>
              <a:t>. </a:t>
            </a:r>
            <a:r>
              <a:rPr lang="ru-RU" sz="2500" dirty="0" err="1" smtClean="0"/>
              <a:t>Електронна</a:t>
            </a:r>
            <a:r>
              <a:rPr lang="ru-RU" sz="2500" dirty="0" smtClean="0"/>
              <a:t> </a:t>
            </a:r>
            <a:r>
              <a:rPr lang="ru-RU" sz="2500" dirty="0" err="1" smtClean="0"/>
              <a:t>мікроскопія</a:t>
            </a:r>
            <a:endParaRPr lang="ru-RU" sz="25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Епідеміологія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85926"/>
            <a:ext cx="2000264" cy="7143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Джерело інфекції</a:t>
            </a:r>
            <a:endParaRPr lang="ru-RU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1785926"/>
            <a:ext cx="2214578" cy="7143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Хвора людина</a:t>
            </a:r>
            <a:endParaRPr lang="ru-RU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1785926"/>
            <a:ext cx="2500330" cy="7143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Бактеріоносій</a:t>
            </a:r>
            <a:endParaRPr lang="ru-RU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357562"/>
            <a:ext cx="1928826" cy="7143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Шляхи передачі</a:t>
            </a:r>
            <a:endParaRPr lang="ru-RU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3357562"/>
            <a:ext cx="2214578" cy="7143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Контактно-побутовий</a:t>
            </a:r>
            <a:endParaRPr lang="ru-RU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3357562"/>
            <a:ext cx="1857388" cy="7143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Харчовий</a:t>
            </a:r>
            <a:endParaRPr lang="ru-RU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29520" y="3357562"/>
            <a:ext cx="1428760" cy="7143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Водний</a:t>
            </a:r>
            <a:endParaRPr lang="ru-RU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5214950"/>
            <a:ext cx="2857520" cy="7143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Сезонність </a:t>
            </a:r>
            <a:r>
              <a:rPr lang="uk-UA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літньо-осіння</a:t>
            </a:r>
            <a:endParaRPr lang="ru-RU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86446" y="5214950"/>
            <a:ext cx="3000396" cy="7143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Імунітет стійкий </a:t>
            </a:r>
            <a:r>
              <a:rPr lang="uk-UA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типоспецифічний</a:t>
            </a:r>
            <a:endParaRPr lang="ru-RU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3357554" y="2857496"/>
            <a:ext cx="3500462" cy="71438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5" idx="1"/>
          </p:cNvCxnSpPr>
          <p:nvPr/>
        </p:nvCxnSpPr>
        <p:spPr>
          <a:xfrm>
            <a:off x="2357422" y="2143116"/>
            <a:ext cx="285752" cy="1588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7" idx="3"/>
            <a:endCxn id="8" idx="1"/>
          </p:cNvCxnSpPr>
          <p:nvPr/>
        </p:nvCxnSpPr>
        <p:spPr>
          <a:xfrm>
            <a:off x="2285984" y="3714752"/>
            <a:ext cx="357190" cy="1588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5" idx="0"/>
          </p:cNvCxnSpPr>
          <p:nvPr/>
        </p:nvCxnSpPr>
        <p:spPr>
          <a:xfrm rot="10800000" flipV="1">
            <a:off x="3750464" y="1357298"/>
            <a:ext cx="1321603" cy="428628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6" idx="0"/>
          </p:cNvCxnSpPr>
          <p:nvPr/>
        </p:nvCxnSpPr>
        <p:spPr>
          <a:xfrm>
            <a:off x="5072066" y="1357298"/>
            <a:ext cx="2536049" cy="428628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8" idx="0"/>
          </p:cNvCxnSpPr>
          <p:nvPr/>
        </p:nvCxnSpPr>
        <p:spPr>
          <a:xfrm rot="10800000" flipV="1">
            <a:off x="3750464" y="2786058"/>
            <a:ext cx="1321603" cy="571504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9" idx="0"/>
          </p:cNvCxnSpPr>
          <p:nvPr/>
        </p:nvCxnSpPr>
        <p:spPr>
          <a:xfrm>
            <a:off x="5072066" y="2786058"/>
            <a:ext cx="1214446" cy="571504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10" idx="0"/>
          </p:cNvCxnSpPr>
          <p:nvPr/>
        </p:nvCxnSpPr>
        <p:spPr>
          <a:xfrm>
            <a:off x="5072066" y="2786058"/>
            <a:ext cx="3071834" cy="571504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11" idx="0"/>
          </p:cNvCxnSpPr>
          <p:nvPr/>
        </p:nvCxnSpPr>
        <p:spPr>
          <a:xfrm rot="10800000" flipV="1">
            <a:off x="3143240" y="4643446"/>
            <a:ext cx="2000264" cy="571504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12" idx="0"/>
          </p:cNvCxnSpPr>
          <p:nvPr/>
        </p:nvCxnSpPr>
        <p:spPr>
          <a:xfrm>
            <a:off x="5143504" y="4643446"/>
            <a:ext cx="2143140" cy="571504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Фактори передачі збудника</a:t>
            </a:r>
            <a:endParaRPr lang="ru-RU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http://globalscience.ru/pictures/202_12064396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249555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keep4u.ru/imgs/b/2009/06/07/61/61c86a10e7ce95f7dea196dd4c985b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214422"/>
            <a:ext cx="3357554" cy="2518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www.homenotes.ru/wp-content/uploads/2009/05/molokoproduk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43380"/>
            <a:ext cx="2609850" cy="248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static.diary.ru/userdir/1/2/6/9/126989/571594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0732" y="4429132"/>
            <a:ext cx="278326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http://bekerai.com.ua/i/catpage/confectioner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1428736"/>
            <a:ext cx="3214710" cy="2116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http://frendid.com/attachments/galleries/0099/1480/Vegetable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4143380"/>
            <a:ext cx="3655724" cy="2414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Патогенез</a:t>
            </a:r>
            <a:endParaRPr lang="ru-RU" sz="5000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643050"/>
            <a:ext cx="1500198" cy="7858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Вібріон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428736"/>
            <a:ext cx="2143140" cy="12144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Шлунок часткова загибель під дією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HCl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1643050"/>
            <a:ext cx="1428760" cy="7858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Тонкий кишечник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9454" y="1643050"/>
            <a:ext cx="2000264" cy="7858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Осідання на </a:t>
            </a:r>
            <a:r>
              <a:rPr lang="uk-UA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ентероцитах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429000"/>
            <a:ext cx="2071702" cy="9286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Розмноження, виділення токсинів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3429000"/>
            <a:ext cx="2000264" cy="9286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Подразнення ферментних систем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3429000"/>
            <a:ext cx="2786082" cy="9286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Секреція рідини і електролітів в просвіт кишечника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5143512"/>
            <a:ext cx="2071702" cy="857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Порушення зворотного всмоктування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5143512"/>
            <a:ext cx="2643206" cy="857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Дегідратація</a:t>
            </a:r>
          </a:p>
          <a:p>
            <a:pPr algn="ctr"/>
            <a:r>
              <a:rPr lang="uk-UA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демінералізація</a:t>
            </a:r>
            <a:endParaRPr lang="ru-RU" sz="2000" b="1" i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4" name="Прямая со стрелкой 13"/>
          <p:cNvCxnSpPr>
            <a:stCxn id="4" idx="3"/>
            <a:endCxn id="5" idx="1"/>
          </p:cNvCxnSpPr>
          <p:nvPr/>
        </p:nvCxnSpPr>
        <p:spPr>
          <a:xfrm>
            <a:off x="1785918" y="2035959"/>
            <a:ext cx="571504" cy="1588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3"/>
            <a:endCxn id="6" idx="1"/>
          </p:cNvCxnSpPr>
          <p:nvPr/>
        </p:nvCxnSpPr>
        <p:spPr>
          <a:xfrm>
            <a:off x="4500562" y="2035959"/>
            <a:ext cx="571504" cy="1588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3"/>
            <a:endCxn id="7" idx="1"/>
          </p:cNvCxnSpPr>
          <p:nvPr/>
        </p:nvCxnSpPr>
        <p:spPr>
          <a:xfrm>
            <a:off x="6500826" y="2035959"/>
            <a:ext cx="428628" cy="1588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8" idx="3"/>
            <a:endCxn id="9" idx="1"/>
          </p:cNvCxnSpPr>
          <p:nvPr/>
        </p:nvCxnSpPr>
        <p:spPr>
          <a:xfrm>
            <a:off x="2714612" y="3893347"/>
            <a:ext cx="714380" cy="1588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9" idx="3"/>
            <a:endCxn id="10" idx="1"/>
          </p:cNvCxnSpPr>
          <p:nvPr/>
        </p:nvCxnSpPr>
        <p:spPr>
          <a:xfrm>
            <a:off x="5429256" y="3893347"/>
            <a:ext cx="571504" cy="1588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1" idx="3"/>
          </p:cNvCxnSpPr>
          <p:nvPr/>
        </p:nvCxnSpPr>
        <p:spPr>
          <a:xfrm>
            <a:off x="3071802" y="5572140"/>
            <a:ext cx="1714512" cy="1588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11" idx="1"/>
          </p:cNvCxnSpPr>
          <p:nvPr/>
        </p:nvCxnSpPr>
        <p:spPr>
          <a:xfrm>
            <a:off x="285720" y="5572140"/>
            <a:ext cx="714380" cy="1588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8" idx="1"/>
          </p:cNvCxnSpPr>
          <p:nvPr/>
        </p:nvCxnSpPr>
        <p:spPr>
          <a:xfrm rot="10800000" flipH="1">
            <a:off x="285720" y="3893348"/>
            <a:ext cx="357190" cy="18253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72560" cy="785818"/>
          </a:xfrm>
        </p:spPr>
        <p:txBody>
          <a:bodyPr/>
          <a:lstStyle/>
          <a:p>
            <a:r>
              <a:rPr lang="uk-UA" sz="3000" b="1" u="sng" dirty="0" smtClean="0">
                <a:solidFill>
                  <a:srgbClr val="FF66FF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Ступені зневоднення в залежності від втрати маси тіла</a:t>
            </a:r>
            <a:endParaRPr lang="ru-RU" sz="3000" b="1" u="sng" dirty="0">
              <a:solidFill>
                <a:srgbClr val="FF66FF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428868"/>
            <a:ext cx="1714512" cy="7858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ступінь</a:t>
            </a:r>
          </a:p>
          <a:p>
            <a:pPr algn="ctr"/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1-3%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3643314"/>
            <a:ext cx="1759631" cy="7858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 ступінь</a:t>
            </a:r>
          </a:p>
          <a:p>
            <a:pPr algn="ctr"/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4-6%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3643314"/>
            <a:ext cx="1714512" cy="7858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ІІІ ступінь</a:t>
            </a:r>
          </a:p>
          <a:p>
            <a:pPr algn="ctr"/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7-9%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86578" y="2285992"/>
            <a:ext cx="2143140" cy="7858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ступінь</a:t>
            </a:r>
          </a:p>
          <a:p>
            <a:pPr algn="ctr"/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 і більше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>
            <a:endCxn id="4" idx="0"/>
          </p:cNvCxnSpPr>
          <p:nvPr/>
        </p:nvCxnSpPr>
        <p:spPr>
          <a:xfrm rot="10800000" flipV="1">
            <a:off x="1285852" y="1285860"/>
            <a:ext cx="1857388" cy="114300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7" idx="0"/>
          </p:cNvCxnSpPr>
          <p:nvPr/>
        </p:nvCxnSpPr>
        <p:spPr>
          <a:xfrm>
            <a:off x="6715140" y="1285860"/>
            <a:ext cx="1143008" cy="1000132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5" idx="0"/>
          </p:cNvCxnSpPr>
          <p:nvPr/>
        </p:nvCxnSpPr>
        <p:spPr>
          <a:xfrm rot="5400000">
            <a:off x="2511578" y="1940082"/>
            <a:ext cx="2357454" cy="104901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6" idx="0"/>
          </p:cNvCxnSpPr>
          <p:nvPr/>
        </p:nvCxnSpPr>
        <p:spPr>
          <a:xfrm rot="16200000" flipH="1">
            <a:off x="4429124" y="2214554"/>
            <a:ext cx="2357454" cy="500066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Клінічна картина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1428736"/>
            <a:ext cx="4929222" cy="428628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Інкубаційний період – декілька годин – 5 діб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2143116"/>
            <a:ext cx="1785950" cy="857256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Пронос без болю в животі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4612" y="2143116"/>
            <a:ext cx="1500198" cy="857256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Блювання без нудоти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00562" y="2143116"/>
            <a:ext cx="1714512" cy="928694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Температура нормальна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00826" y="2143116"/>
            <a:ext cx="2286016" cy="928694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Випорожнення у вигляді </a:t>
            </a:r>
            <a:r>
              <a:rPr lang="uk-UA" dirty="0" err="1" smtClean="0">
                <a:solidFill>
                  <a:schemeClr val="tx2"/>
                </a:solidFill>
              </a:rPr>
              <a:t>“рисового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uk-UA" dirty="0" err="1" smtClean="0">
                <a:solidFill>
                  <a:schemeClr val="tx2"/>
                </a:solidFill>
              </a:rPr>
              <a:t>відвару”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3429000"/>
            <a:ext cx="1785950" cy="857256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Спрага, сухість у роті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14612" y="3429000"/>
            <a:ext cx="1428760" cy="857256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Блідість шкіри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3357562"/>
            <a:ext cx="1785950" cy="928694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Зниження тургору шкіри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58016" y="3357562"/>
            <a:ext cx="1714512" cy="928694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М'язова слабкість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10" y="4857760"/>
            <a:ext cx="1714512" cy="857256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Судоми окремих груп м'язів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14612" y="4857760"/>
            <a:ext cx="1500198" cy="857256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Сиплість голосу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3438" y="4857760"/>
            <a:ext cx="1571636" cy="857256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tx2"/>
                </a:solidFill>
              </a:rPr>
              <a:t>Олігурія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29454" y="4786322"/>
            <a:ext cx="1643074" cy="1000132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Гіпотонія, тахікардія, </a:t>
            </a:r>
            <a:r>
              <a:rPr lang="uk-UA" dirty="0" err="1" smtClean="0">
                <a:solidFill>
                  <a:schemeClr val="tx2"/>
                </a:solidFill>
              </a:rPr>
              <a:t>тахіпное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2715406" y="3499644"/>
            <a:ext cx="3286148" cy="1588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5" idx="3"/>
            <a:endCxn id="6" idx="1"/>
          </p:cNvCxnSpPr>
          <p:nvPr/>
        </p:nvCxnSpPr>
        <p:spPr>
          <a:xfrm>
            <a:off x="2428860" y="2571744"/>
            <a:ext cx="285752" cy="1588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9" idx="3"/>
            <a:endCxn id="10" idx="1"/>
          </p:cNvCxnSpPr>
          <p:nvPr/>
        </p:nvCxnSpPr>
        <p:spPr>
          <a:xfrm>
            <a:off x="2357422" y="3857628"/>
            <a:ext cx="357190" cy="1588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3" idx="3"/>
            <a:endCxn id="14" idx="1"/>
          </p:cNvCxnSpPr>
          <p:nvPr/>
        </p:nvCxnSpPr>
        <p:spPr>
          <a:xfrm>
            <a:off x="2357422" y="5286388"/>
            <a:ext cx="357190" cy="1588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7" idx="3"/>
            <a:endCxn id="8" idx="1"/>
          </p:cNvCxnSpPr>
          <p:nvPr/>
        </p:nvCxnSpPr>
        <p:spPr>
          <a:xfrm>
            <a:off x="6215074" y="2607463"/>
            <a:ext cx="285752" cy="1588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1" idx="3"/>
            <a:endCxn id="12" idx="1"/>
          </p:cNvCxnSpPr>
          <p:nvPr/>
        </p:nvCxnSpPr>
        <p:spPr>
          <a:xfrm>
            <a:off x="6357950" y="3821909"/>
            <a:ext cx="500066" cy="1588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5" idx="3"/>
            <a:endCxn id="16" idx="1"/>
          </p:cNvCxnSpPr>
          <p:nvPr/>
        </p:nvCxnSpPr>
        <p:spPr>
          <a:xfrm>
            <a:off x="6215074" y="5286388"/>
            <a:ext cx="714380" cy="1588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6" idx="3"/>
          </p:cNvCxnSpPr>
          <p:nvPr/>
        </p:nvCxnSpPr>
        <p:spPr>
          <a:xfrm flipV="1">
            <a:off x="4214810" y="2285992"/>
            <a:ext cx="142876" cy="285752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7" idx="1"/>
          </p:cNvCxnSpPr>
          <p:nvPr/>
        </p:nvCxnSpPr>
        <p:spPr>
          <a:xfrm rot="10800000">
            <a:off x="4357686" y="2285993"/>
            <a:ext cx="142876" cy="321471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0" idx="3"/>
          </p:cNvCxnSpPr>
          <p:nvPr/>
        </p:nvCxnSpPr>
        <p:spPr>
          <a:xfrm flipV="1">
            <a:off x="4143372" y="3643314"/>
            <a:ext cx="214314" cy="214314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11" idx="1"/>
          </p:cNvCxnSpPr>
          <p:nvPr/>
        </p:nvCxnSpPr>
        <p:spPr>
          <a:xfrm rot="10800000">
            <a:off x="4357686" y="3643315"/>
            <a:ext cx="214314" cy="178595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14" idx="3"/>
          </p:cNvCxnSpPr>
          <p:nvPr/>
        </p:nvCxnSpPr>
        <p:spPr>
          <a:xfrm flipV="1">
            <a:off x="4214810" y="5000636"/>
            <a:ext cx="142876" cy="285752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15" idx="1"/>
          </p:cNvCxnSpPr>
          <p:nvPr/>
        </p:nvCxnSpPr>
        <p:spPr>
          <a:xfrm rot="10800000">
            <a:off x="4357686" y="5000636"/>
            <a:ext cx="285752" cy="285752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4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4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4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4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4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4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64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4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64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14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64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14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640"/>
                            </p:stCondLst>
                            <p:childTnLst>
                              <p:par>
                                <p:cTn id="6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140"/>
                            </p:stCondLst>
                            <p:childTnLst>
                              <p:par>
                                <p:cTn id="7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64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140"/>
                            </p:stCondLst>
                            <p:childTnLst>
                              <p:par>
                                <p:cTn id="7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64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14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64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14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640"/>
                            </p:stCondLst>
                            <p:childTnLst>
                              <p:par>
                                <p:cTn id="9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140"/>
                            </p:stCondLst>
                            <p:childTnLst>
                              <p:par>
                                <p:cTn id="10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640"/>
                            </p:stCondLst>
                            <p:childTnLst>
                              <p:par>
                                <p:cTn id="10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140"/>
                            </p:stCondLst>
                            <p:childTnLst>
                              <p:par>
                                <p:cTn id="1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cdb2004138l</Template>
  <TotalTime>962</TotalTime>
  <Words>414</Words>
  <Application>Microsoft Office PowerPoint</Application>
  <PresentationFormat>Экран (4:3)</PresentationFormat>
  <Paragraphs>136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sample</vt:lpstr>
      <vt:lpstr>Холера</vt:lpstr>
      <vt:lpstr>Слайд 2</vt:lpstr>
      <vt:lpstr>Етіологія</vt:lpstr>
      <vt:lpstr>Збудник</vt:lpstr>
      <vt:lpstr>Епідеміологія</vt:lpstr>
      <vt:lpstr>Фактори передачі збудника</vt:lpstr>
      <vt:lpstr>Патогенез</vt:lpstr>
      <vt:lpstr>Ступені зневоднення в залежності від втрати маси тіла</vt:lpstr>
      <vt:lpstr>Клінічна картина</vt:lpstr>
      <vt:lpstr>Слайд 10</vt:lpstr>
      <vt:lpstr>Дегітратаційний шок (холерний алгід)</vt:lpstr>
      <vt:lpstr>Діагностика</vt:lpstr>
      <vt:lpstr>Лікування</vt:lpstr>
      <vt:lpstr>Критерії виписки</vt:lpstr>
      <vt:lpstr>Профілактика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Холера</dc:title>
  <dc:creator>Оксана</dc:creator>
  <cp:lastModifiedBy>metod2</cp:lastModifiedBy>
  <cp:revision>83</cp:revision>
  <dcterms:created xsi:type="dcterms:W3CDTF">2009-04-22T11:36:11Z</dcterms:created>
  <dcterms:modified xsi:type="dcterms:W3CDTF">2010-08-06T07:14:41Z</dcterms:modified>
</cp:coreProperties>
</file>