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theme/themeOverride8.xml" ContentType="application/vnd.openxmlformats-officedocument.themeOverr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heme/themeOverride4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9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7" r:id="rId9"/>
    <p:sldId id="268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74672-BA31-45B9-BCC2-F8E928E8DDDC}" type="datetimeFigureOut">
              <a:rPr lang="ru-RU" smtClean="0"/>
              <a:pPr/>
              <a:t>05.08.2010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F8A25-C5DC-49A1-BBED-C0EB437C8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F8A25-C5DC-49A1-BBED-C0EB437C82C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0" y="6562725"/>
            <a:ext cx="9144000" cy="3048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38039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3415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34150"/>
            <a:ext cx="2895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Edit your company slogan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3415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FA5FF4E-E760-4F14-8951-8AA33F143EC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28600" y="304800"/>
            <a:ext cx="1079500" cy="633413"/>
            <a:chOff x="2680" y="3678"/>
            <a:chExt cx="680" cy="399"/>
          </a:xfrm>
        </p:grpSpPr>
        <p:sp>
          <p:nvSpPr>
            <p:cNvPr id="3086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b="1"/>
                <a:t>LOGO</a:t>
              </a:r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914400" y="2286000"/>
            <a:ext cx="7304088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762000" y="1600200"/>
            <a:ext cx="7620000" cy="682625"/>
          </a:xfrm>
        </p:spPr>
        <p:txBody>
          <a:bodyPr/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EF9A7B-FEB0-4ED6-A764-46B80808B35D}" type="datetimeFigureOut">
              <a:rPr lang="ru-RU" smtClean="0"/>
              <a:pPr/>
              <a:t>05.08.2010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26134-FBB9-4849-88DE-A07920879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EF9A7B-FEB0-4ED6-A764-46B80808B35D}" type="datetimeFigureOut">
              <a:rPr lang="ru-RU" smtClean="0"/>
              <a:pPr/>
              <a:t>05.08.2010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26134-FBB9-4849-88DE-A07920879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2484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70EF9A7B-FEB0-4ED6-A764-46B80808B35D}" type="datetimeFigureOut">
              <a:rPr lang="ru-RU" smtClean="0"/>
              <a:pPr/>
              <a:t>05.08.2010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5AD26134-FBB9-4849-88DE-A07920879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 your company slogan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FF4E-E760-4F14-8951-8AA33F143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9A7B-FEB0-4ED6-A764-46B80808B35D}" type="datetimeFigureOut">
              <a:rPr lang="ru-RU" smtClean="0"/>
              <a:pPr/>
              <a:t>05.08.2010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26134-FBB9-4849-88DE-A07920879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9A7B-FEB0-4ED6-A764-46B80808B35D}" type="datetimeFigureOut">
              <a:rPr lang="ru-RU" smtClean="0"/>
              <a:pPr/>
              <a:t>05.08.2010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26134-FBB9-4849-88DE-A07920879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9A7B-FEB0-4ED6-A764-46B80808B35D}" type="datetimeFigureOut">
              <a:rPr lang="ru-RU" smtClean="0"/>
              <a:pPr/>
              <a:t>05.08.2010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26134-FBB9-4849-88DE-A07920879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9A7B-FEB0-4ED6-A764-46B80808B35D}" type="datetimeFigureOut">
              <a:rPr lang="ru-RU" smtClean="0"/>
              <a:pPr/>
              <a:t>05.08.2010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26134-FBB9-4849-88DE-A07920879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9A7B-FEB0-4ED6-A764-46B80808B35D}" type="datetimeFigureOut">
              <a:rPr lang="ru-RU" smtClean="0"/>
              <a:pPr/>
              <a:t>05.08.2010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26134-FBB9-4849-88DE-A07920879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9A7B-FEB0-4ED6-A764-46B80808B35D}" type="datetimeFigureOut">
              <a:rPr lang="ru-RU" smtClean="0"/>
              <a:pPr/>
              <a:t>05.08.2010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26134-FBB9-4849-88DE-A07920879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EF9A7B-FEB0-4ED6-A764-46B80808B35D}" type="datetimeFigureOut">
              <a:rPr lang="ru-RU" smtClean="0"/>
              <a:pPr/>
              <a:t>05.08.2010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26134-FBB9-4849-88DE-A07920879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9A7B-FEB0-4ED6-A764-46B80808B35D}" type="datetimeFigureOut">
              <a:rPr lang="ru-RU" smtClean="0"/>
              <a:pPr/>
              <a:t>05.08.2010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26134-FBB9-4849-88DE-A07920879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9A7B-FEB0-4ED6-A764-46B80808B35D}" type="datetimeFigureOut">
              <a:rPr lang="ru-RU" smtClean="0"/>
              <a:pPr/>
              <a:t>05.08.2010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26134-FBB9-4849-88DE-A07920879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9A7B-FEB0-4ED6-A764-46B80808B35D}" type="datetimeFigureOut">
              <a:rPr lang="ru-RU" smtClean="0"/>
              <a:pPr/>
              <a:t>05.08.2010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26134-FBB9-4849-88DE-A07920879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9A7B-FEB0-4ED6-A764-46B80808B35D}" type="datetimeFigureOut">
              <a:rPr lang="ru-RU" smtClean="0"/>
              <a:pPr/>
              <a:t>05.08.2010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26134-FBB9-4849-88DE-A07920879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EF9A7B-FEB0-4ED6-A764-46B80808B35D}" type="datetimeFigureOut">
              <a:rPr lang="ru-RU" smtClean="0"/>
              <a:pPr/>
              <a:t>05.08.2010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26134-FBB9-4849-88DE-A07920879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EF9A7B-FEB0-4ED6-A764-46B80808B35D}" type="datetimeFigureOut">
              <a:rPr lang="ru-RU" smtClean="0"/>
              <a:pPr/>
              <a:t>05.08.2010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26134-FBB9-4849-88DE-A07920879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EF9A7B-FEB0-4ED6-A764-46B80808B35D}" type="datetimeFigureOut">
              <a:rPr lang="ru-RU" smtClean="0"/>
              <a:pPr/>
              <a:t>05.08.2010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26134-FBB9-4849-88DE-A07920879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EF9A7B-FEB0-4ED6-A764-46B80808B35D}" type="datetimeFigureOut">
              <a:rPr lang="ru-RU" smtClean="0"/>
              <a:pPr/>
              <a:t>05.08.2010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26134-FBB9-4849-88DE-A07920879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EF9A7B-FEB0-4ED6-A764-46B80808B35D}" type="datetimeFigureOut">
              <a:rPr lang="ru-RU" smtClean="0"/>
              <a:pPr/>
              <a:t>05.08.2010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26134-FBB9-4849-88DE-A07920879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EF9A7B-FEB0-4ED6-A764-46B80808B35D}" type="datetimeFigureOut">
              <a:rPr lang="ru-RU" smtClean="0"/>
              <a:pPr/>
              <a:t>05.08.2010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26134-FBB9-4849-88DE-A07920879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EF9A7B-FEB0-4ED6-A764-46B80808B35D}" type="datetimeFigureOut">
              <a:rPr lang="ru-RU" smtClean="0"/>
              <a:pPr/>
              <a:t>05.08.2010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26134-FBB9-4849-88DE-A07920879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1" name="Object 17"/>
          <p:cNvGraphicFramePr>
            <a:graphicFrameLocks noChangeAspect="1"/>
          </p:cNvGraphicFramePr>
          <p:nvPr/>
        </p:nvGraphicFramePr>
        <p:xfrm>
          <a:off x="0" y="0"/>
          <a:ext cx="9144000" cy="1123950"/>
        </p:xfrm>
        <a:graphic>
          <a:graphicData uri="http://schemas.openxmlformats.org/presentationml/2006/ole">
            <p:oleObj spid="_x0000_s3074" name="Image" r:id="rId15" imgW="10793651" imgH="1498413" progId="">
              <p:embed/>
            </p:oleObj>
          </a:graphicData>
        </a:graphic>
      </p:graphicFrame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304800" y="609600"/>
            <a:ext cx="8839200" cy="5334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gray">
          <a:xfrm>
            <a:off x="9525" y="1114425"/>
            <a:ext cx="9144000" cy="762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38039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0EF9A7B-FEB0-4ED6-A764-46B80808B35D}" type="datetimeFigureOut">
              <a:rPr lang="ru-RU" smtClean="0"/>
              <a:pPr/>
              <a:t>05.08.2010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D26134-FBB9-4849-88DE-A07920879C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438400" y="609600"/>
            <a:ext cx="62484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gray">
          <a:xfrm>
            <a:off x="8131175" y="257175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gray">
          <a:xfrm rot="5400000">
            <a:off x="8447088" y="-185738"/>
            <a:ext cx="273050" cy="860425"/>
          </a:xfrm>
          <a:prstGeom prst="moon">
            <a:avLst>
              <a:gd name="adj" fmla="val 21208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F9A7B-FEB0-4ED6-A764-46B80808B35D}" type="datetimeFigureOut">
              <a:rPr lang="ru-RU" smtClean="0"/>
              <a:pPr/>
              <a:t>05.08.2010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26134-FBB9-4849-88DE-A07920879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857232"/>
            <a:ext cx="6719918" cy="1500198"/>
          </a:xfrm>
        </p:spPr>
        <p:txBody>
          <a:bodyPr/>
          <a:lstStyle/>
          <a:p>
            <a:r>
              <a:rPr lang="uk-UA" sz="6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Інфекційний мононуклеоз</a:t>
            </a:r>
            <a:endParaRPr lang="ru-RU" sz="6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uk-UA" sz="5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Діагностика</a:t>
            </a:r>
            <a:endParaRPr lang="ru-RU" sz="5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2571744"/>
            <a:ext cx="1500198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500" dirty="0" smtClean="0"/>
              <a:t>Клінічні ознаки</a:t>
            </a:r>
            <a:endParaRPr lang="ru-RU" sz="25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3108" y="2571744"/>
            <a:ext cx="2143140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500" dirty="0" err="1" smtClean="0"/>
              <a:t>Епіданамнез</a:t>
            </a:r>
            <a:endParaRPr lang="ru-RU" sz="25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00562" y="2571744"/>
            <a:ext cx="1857388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500" dirty="0" smtClean="0"/>
              <a:t>Гемограма</a:t>
            </a:r>
            <a:endParaRPr lang="ru-RU" sz="25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72264" y="2571744"/>
            <a:ext cx="2143140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500" dirty="0" smtClean="0"/>
              <a:t>Серологічні реакції</a:t>
            </a:r>
            <a:endParaRPr lang="ru-RU" sz="25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57686" y="3929066"/>
            <a:ext cx="2071702" cy="10715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500" dirty="0" smtClean="0"/>
              <a:t>Реакція Пауля </a:t>
            </a:r>
            <a:r>
              <a:rPr lang="uk-UA" sz="2500" dirty="0" err="1" smtClean="0"/>
              <a:t>Буннеля</a:t>
            </a:r>
            <a:endParaRPr lang="ru-RU" sz="25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15140" y="3929066"/>
            <a:ext cx="2214578" cy="10715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500" dirty="0" smtClean="0"/>
              <a:t>Імунно-ферментний аналіз</a:t>
            </a:r>
            <a:endParaRPr lang="ru-RU" sz="2500" dirty="0"/>
          </a:p>
        </p:txBody>
      </p:sp>
      <p:cxnSp>
        <p:nvCxnSpPr>
          <p:cNvPr id="11" name="Прямая соединительная линия 10"/>
          <p:cNvCxnSpPr>
            <a:endCxn id="4" idx="0"/>
          </p:cNvCxnSpPr>
          <p:nvPr/>
        </p:nvCxnSpPr>
        <p:spPr>
          <a:xfrm rot="16200000" flipH="1" flipV="1">
            <a:off x="2234795" y="234538"/>
            <a:ext cx="1352544" cy="3321867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5" idx="0"/>
          </p:cNvCxnSpPr>
          <p:nvPr/>
        </p:nvCxnSpPr>
        <p:spPr>
          <a:xfrm rot="16200000" flipH="1" flipV="1">
            <a:off x="3217067" y="1216811"/>
            <a:ext cx="1352544" cy="1357322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6" idx="0"/>
          </p:cNvCxnSpPr>
          <p:nvPr/>
        </p:nvCxnSpPr>
        <p:spPr>
          <a:xfrm rot="16200000" flipH="1">
            <a:off x="4324356" y="1466844"/>
            <a:ext cx="1352544" cy="857256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7" idx="0"/>
          </p:cNvCxnSpPr>
          <p:nvPr/>
        </p:nvCxnSpPr>
        <p:spPr>
          <a:xfrm rot="16200000" flipH="1">
            <a:off x="5431645" y="359555"/>
            <a:ext cx="1352544" cy="3071834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7" idx="2"/>
            <a:endCxn id="8" idx="0"/>
          </p:cNvCxnSpPr>
          <p:nvPr/>
        </p:nvCxnSpPr>
        <p:spPr>
          <a:xfrm rot="5400000">
            <a:off x="6232934" y="2518166"/>
            <a:ext cx="571504" cy="2250297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7" idx="2"/>
            <a:endCxn id="9" idx="0"/>
          </p:cNvCxnSpPr>
          <p:nvPr/>
        </p:nvCxnSpPr>
        <p:spPr>
          <a:xfrm rot="16200000" flipH="1">
            <a:off x="7447379" y="3554016"/>
            <a:ext cx="571504" cy="178595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5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Лікування</a:t>
            </a:r>
            <a:endParaRPr lang="ru-RU" sz="5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Госпіталізація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14810" y="1285860"/>
          <a:ext cx="4357718" cy="7924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357718"/>
              </a:tblGrid>
              <a:tr h="285752">
                <a:tc>
                  <a:txBody>
                    <a:bodyPr/>
                    <a:lstStyle/>
                    <a:p>
                      <a:r>
                        <a:rPr lang="uk-UA" sz="2000" b="0" dirty="0" smtClean="0"/>
                        <a:t>за клінічними показниками</a:t>
                      </a:r>
                      <a:endParaRPr lang="ru-RU" sz="2000" b="0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за епідеміологічними показниками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2214554"/>
          <a:ext cx="2857520" cy="18542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857256"/>
                <a:gridCol w="2000264"/>
              </a:tblGrid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uk-UA" sz="2000" dirty="0" err="1" smtClean="0"/>
                        <a:t>Етіотропна</a:t>
                      </a:r>
                      <a:r>
                        <a:rPr lang="uk-UA" sz="2000" dirty="0" smtClean="0"/>
                        <a:t> терапія</a:t>
                      </a:r>
                      <a:endParaRPr lang="ru-RU" sz="2000" b="1" i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uk-UA" sz="1800" b="0" dirty="0" err="1" smtClean="0"/>
                        <a:t>неовір</a:t>
                      </a:r>
                      <a:endParaRPr lang="ru-RU" sz="1800" b="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err="1" smtClean="0"/>
                        <a:t>зовіракс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err="1" smtClean="0"/>
                        <a:t>валавір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імуноглобулін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err="1" smtClean="0"/>
                        <a:t>циклоферон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714744" y="3643314"/>
          <a:ext cx="5143536" cy="26619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96886"/>
                <a:gridCol w="4346650"/>
              </a:tblGrid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effectLst/>
                        </a:rPr>
                        <a:t>Патогенетична терапія</a:t>
                      </a:r>
                      <a:endParaRPr lang="ru-RU" sz="2000" b="1" i="1" dirty="0">
                        <a:effectLst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uk-UA" sz="1800" b="0" dirty="0" smtClean="0"/>
                        <a:t>дезінтоксикація – глюкозо-сольові, </a:t>
                      </a:r>
                      <a:r>
                        <a:rPr lang="uk-UA" sz="1800" b="0" dirty="0" err="1" smtClean="0"/>
                        <a:t>полііонні</a:t>
                      </a:r>
                      <a:r>
                        <a:rPr lang="uk-UA" sz="1800" b="0" dirty="0" smtClean="0"/>
                        <a:t> розчини</a:t>
                      </a:r>
                      <a:endParaRPr lang="ru-RU" sz="1800" b="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вітаміни – А, С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err="1" smtClean="0"/>
                        <a:t>глюкокортикостероїди</a:t>
                      </a:r>
                      <a:r>
                        <a:rPr lang="uk-UA" sz="1800" dirty="0" smtClean="0"/>
                        <a:t> – преднізолон, </a:t>
                      </a:r>
                      <a:r>
                        <a:rPr lang="uk-UA" sz="1800" dirty="0" err="1" smtClean="0"/>
                        <a:t>дексаметазон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err="1" smtClean="0"/>
                        <a:t>імуномодулятори</a:t>
                      </a:r>
                      <a:r>
                        <a:rPr lang="uk-UA" sz="1800" dirty="0" smtClean="0"/>
                        <a:t> – </a:t>
                      </a:r>
                      <a:r>
                        <a:rPr lang="uk-UA" sz="1800" dirty="0" err="1" smtClean="0"/>
                        <a:t>нуклеїнат</a:t>
                      </a:r>
                      <a:r>
                        <a:rPr lang="uk-UA" sz="1800" dirty="0" smtClean="0"/>
                        <a:t>, ехінацея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десенсибілізуючі – </a:t>
                      </a:r>
                      <a:r>
                        <a:rPr lang="uk-UA" sz="1800" dirty="0" err="1" smtClean="0"/>
                        <a:t>діазолін</a:t>
                      </a:r>
                      <a:r>
                        <a:rPr lang="uk-UA" sz="1800" dirty="0" smtClean="0"/>
                        <a:t>, </a:t>
                      </a:r>
                      <a:r>
                        <a:rPr lang="uk-UA" sz="1800" dirty="0" err="1" smtClean="0"/>
                        <a:t>піпольфен</a:t>
                      </a:r>
                      <a:r>
                        <a:rPr lang="uk-UA" sz="1800" dirty="0" smtClean="0"/>
                        <a:t>, </a:t>
                      </a:r>
                      <a:r>
                        <a:rPr lang="uk-UA" sz="1800" dirty="0" err="1" smtClean="0"/>
                        <a:t>тавегіл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 flipV="1">
            <a:off x="3214678" y="1428736"/>
            <a:ext cx="1000132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214678" y="1571612"/>
            <a:ext cx="1000132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5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Лікування</a:t>
            </a:r>
            <a:endParaRPr lang="ru-RU" sz="5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1571612"/>
          <a:ext cx="8229600" cy="445153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643074"/>
                <a:gridCol w="6586526"/>
              </a:tblGrid>
              <a:tr h="535785">
                <a:tc rowSpan="8">
                  <a:txBody>
                    <a:bodyPr/>
                    <a:lstStyle/>
                    <a:p>
                      <a:pPr algn="ctr"/>
                      <a:r>
                        <a:rPr lang="uk-UA" sz="2000" i="1" dirty="0" smtClean="0"/>
                        <a:t>Симптоматична терапія</a:t>
                      </a:r>
                      <a:endParaRPr lang="ru-RU" sz="2000" i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uk-UA" sz="2000" b="0" dirty="0" smtClean="0"/>
                        <a:t>жарознижуючі,</a:t>
                      </a:r>
                      <a:r>
                        <a:rPr lang="uk-UA" sz="2000" b="0" baseline="0" dirty="0" smtClean="0"/>
                        <a:t> знеболювальні – </a:t>
                      </a:r>
                      <a:r>
                        <a:rPr lang="uk-UA" sz="2000" b="0" baseline="0" dirty="0" err="1" smtClean="0"/>
                        <a:t>парацетамол</a:t>
                      </a:r>
                      <a:r>
                        <a:rPr lang="uk-UA" sz="2000" b="0" baseline="0" dirty="0" smtClean="0"/>
                        <a:t>, </a:t>
                      </a:r>
                      <a:r>
                        <a:rPr lang="uk-UA" sz="2000" b="0" baseline="0" dirty="0" err="1" smtClean="0"/>
                        <a:t>німесил</a:t>
                      </a:r>
                      <a:r>
                        <a:rPr lang="uk-UA" sz="2000" b="0" baseline="0" dirty="0" smtClean="0"/>
                        <a:t>, </a:t>
                      </a:r>
                      <a:r>
                        <a:rPr lang="uk-UA" sz="2000" b="0" baseline="0" dirty="0" err="1" smtClean="0"/>
                        <a:t>ацетілсаліцилова</a:t>
                      </a:r>
                      <a:r>
                        <a:rPr lang="uk-UA" sz="2000" b="0" baseline="0" dirty="0" smtClean="0"/>
                        <a:t> кислота</a:t>
                      </a:r>
                      <a:endParaRPr lang="ru-RU" sz="2000" b="0" dirty="0"/>
                    </a:p>
                  </a:txBody>
                  <a:tcPr/>
                </a:tc>
              </a:tr>
              <a:tr h="5357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err="1" smtClean="0"/>
                        <a:t>гепатопротектори</a:t>
                      </a:r>
                      <a:r>
                        <a:rPr lang="uk-UA" sz="2000" baseline="0" dirty="0" smtClean="0"/>
                        <a:t> – </a:t>
                      </a:r>
                      <a:r>
                        <a:rPr lang="uk-UA" sz="2000" baseline="0" dirty="0" err="1" smtClean="0"/>
                        <a:t>карсіл</a:t>
                      </a:r>
                      <a:r>
                        <a:rPr lang="uk-UA" sz="2000" baseline="0" dirty="0" smtClean="0"/>
                        <a:t>, </a:t>
                      </a:r>
                      <a:r>
                        <a:rPr lang="uk-UA" sz="2000" baseline="0" dirty="0" err="1" smtClean="0"/>
                        <a:t>легалон</a:t>
                      </a:r>
                      <a:r>
                        <a:rPr lang="uk-UA" sz="2000" baseline="0" dirty="0" smtClean="0"/>
                        <a:t>, </a:t>
                      </a:r>
                      <a:r>
                        <a:rPr lang="uk-UA" sz="2000" baseline="0" dirty="0" err="1" smtClean="0"/>
                        <a:t>глутаргін</a:t>
                      </a:r>
                      <a:endParaRPr lang="ru-RU" sz="2000" dirty="0"/>
                    </a:p>
                  </a:txBody>
                  <a:tcPr/>
                </a:tc>
              </a:tr>
              <a:tr h="5357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зрошення зіву – </a:t>
                      </a:r>
                      <a:r>
                        <a:rPr lang="uk-UA" sz="2000" dirty="0" err="1" smtClean="0"/>
                        <a:t>орасепт</a:t>
                      </a:r>
                      <a:r>
                        <a:rPr lang="uk-UA" sz="2000" dirty="0" smtClean="0"/>
                        <a:t>, </a:t>
                      </a:r>
                      <a:r>
                        <a:rPr lang="uk-UA" sz="2000" dirty="0" err="1" smtClean="0"/>
                        <a:t>інгаліпт</a:t>
                      </a:r>
                      <a:endParaRPr lang="ru-RU" sz="2000" dirty="0"/>
                    </a:p>
                  </a:txBody>
                  <a:tcPr/>
                </a:tc>
              </a:tr>
              <a:tr h="5357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полоскання зіву -  </a:t>
                      </a:r>
                      <a:r>
                        <a:rPr lang="uk-UA" sz="2000" dirty="0" err="1" smtClean="0"/>
                        <a:t>гівамас</a:t>
                      </a:r>
                      <a:r>
                        <a:rPr lang="uk-UA" sz="2000" dirty="0" smtClean="0"/>
                        <a:t>, </a:t>
                      </a:r>
                      <a:r>
                        <a:rPr lang="uk-UA" sz="2000" dirty="0" err="1" smtClean="0"/>
                        <a:t>ротокан</a:t>
                      </a:r>
                      <a:endParaRPr lang="ru-RU" sz="2000" dirty="0"/>
                    </a:p>
                  </a:txBody>
                  <a:tcPr/>
                </a:tc>
              </a:tr>
              <a:tr h="5357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err="1" smtClean="0"/>
                        <a:t>інтраназально</a:t>
                      </a:r>
                      <a:r>
                        <a:rPr lang="uk-UA" sz="2000" dirty="0" smtClean="0"/>
                        <a:t> – </a:t>
                      </a:r>
                      <a:r>
                        <a:rPr lang="uk-UA" sz="2000" dirty="0" err="1" smtClean="0"/>
                        <a:t>назол</a:t>
                      </a:r>
                      <a:r>
                        <a:rPr lang="uk-UA" sz="2000" dirty="0" smtClean="0"/>
                        <a:t>, </a:t>
                      </a:r>
                      <a:r>
                        <a:rPr lang="uk-UA" sz="2000" dirty="0" err="1" smtClean="0"/>
                        <a:t>нафтизін</a:t>
                      </a:r>
                      <a:r>
                        <a:rPr lang="uk-UA" sz="2000" dirty="0" smtClean="0"/>
                        <a:t>, </a:t>
                      </a:r>
                      <a:r>
                        <a:rPr lang="uk-UA" sz="2000" dirty="0" err="1" smtClean="0"/>
                        <a:t>піносол</a:t>
                      </a:r>
                      <a:endParaRPr lang="ru-RU" sz="2000" dirty="0"/>
                    </a:p>
                  </a:txBody>
                  <a:tcPr/>
                </a:tc>
              </a:tr>
              <a:tr h="5357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err="1" smtClean="0"/>
                        <a:t>фалімінт</a:t>
                      </a:r>
                      <a:r>
                        <a:rPr lang="uk-UA" sz="2000" dirty="0" smtClean="0"/>
                        <a:t>, </a:t>
                      </a:r>
                      <a:r>
                        <a:rPr lang="uk-UA" sz="2000" dirty="0" err="1" smtClean="0"/>
                        <a:t>септефрил</a:t>
                      </a:r>
                      <a:endParaRPr lang="ru-RU" sz="2000" dirty="0"/>
                    </a:p>
                  </a:txBody>
                  <a:tcPr/>
                </a:tc>
              </a:tr>
              <a:tr h="5357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зігріваючі</a:t>
                      </a:r>
                      <a:r>
                        <a:rPr lang="uk-UA" sz="2000" baseline="0" dirty="0" smtClean="0"/>
                        <a:t> компреси</a:t>
                      </a:r>
                      <a:endParaRPr lang="ru-RU" sz="2000" dirty="0"/>
                    </a:p>
                  </a:txBody>
                  <a:tcPr/>
                </a:tc>
              </a:tr>
              <a:tr h="5357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антибіотики при ускладненнях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4" descr="0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71546"/>
            <a:ext cx="1638300" cy="1096963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uk-UA" sz="5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Профілактика</a:t>
            </a:r>
            <a:endParaRPr lang="ru-RU" sz="5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736"/>
            <a:ext cx="1857388" cy="11430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500" dirty="0" smtClean="0"/>
              <a:t>Раннє виявлення хворого</a:t>
            </a:r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2786058"/>
            <a:ext cx="1428760" cy="11430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500" dirty="0" smtClean="0"/>
              <a:t>Ізоляція хворого</a:t>
            </a:r>
            <a:endParaRPr lang="ru-RU" sz="25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4429132"/>
            <a:ext cx="3357586" cy="11430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500" dirty="0" smtClean="0"/>
              <a:t>УФО, провітрювання вологе прибирання приміщення</a:t>
            </a:r>
            <a:endParaRPr lang="ru-RU" sz="25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72264" y="1428736"/>
            <a:ext cx="2357454" cy="11430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500" dirty="0" smtClean="0"/>
              <a:t>Використання марлевих масок</a:t>
            </a:r>
            <a:endParaRPr lang="ru-RU" sz="25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00562" y="4429132"/>
            <a:ext cx="4357718" cy="11430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500" dirty="0" smtClean="0"/>
              <a:t>Підвищення неспецифічної резистентності організму</a:t>
            </a:r>
            <a:endParaRPr lang="ru-RU" sz="25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57950" y="2928934"/>
            <a:ext cx="2500330" cy="11280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500" dirty="0" smtClean="0"/>
              <a:t>Санітарно-освітня робота</a:t>
            </a:r>
            <a:endParaRPr lang="ru-RU" sz="2500" dirty="0"/>
          </a:p>
        </p:txBody>
      </p:sp>
      <p:cxnSp>
        <p:nvCxnSpPr>
          <p:cNvPr id="11" name="Прямая соединительная линия 10"/>
          <p:cNvCxnSpPr>
            <a:stCxn id="2" idx="2"/>
            <a:endCxn id="4" idx="0"/>
          </p:cNvCxnSpPr>
          <p:nvPr/>
        </p:nvCxnSpPr>
        <p:spPr>
          <a:xfrm rot="5400000">
            <a:off x="3186902" y="-946963"/>
            <a:ext cx="331773" cy="4419624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2" idx="2"/>
            <a:endCxn id="5" idx="0"/>
          </p:cNvCxnSpPr>
          <p:nvPr/>
        </p:nvCxnSpPr>
        <p:spPr>
          <a:xfrm rot="5400000">
            <a:off x="2829712" y="53169"/>
            <a:ext cx="1689095" cy="3776682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2" idx="2"/>
          </p:cNvCxnSpPr>
          <p:nvPr/>
        </p:nvCxnSpPr>
        <p:spPr>
          <a:xfrm rot="16200000" flipH="1">
            <a:off x="4294191" y="2365372"/>
            <a:ext cx="3332169" cy="795350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2" idx="2"/>
            <a:endCxn id="7" idx="0"/>
          </p:cNvCxnSpPr>
          <p:nvPr/>
        </p:nvCxnSpPr>
        <p:spPr>
          <a:xfrm rot="16200000" flipH="1">
            <a:off x="6490909" y="168653"/>
            <a:ext cx="331773" cy="2188391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2" idx="2"/>
          </p:cNvCxnSpPr>
          <p:nvPr/>
        </p:nvCxnSpPr>
        <p:spPr>
          <a:xfrm rot="5400000">
            <a:off x="2222489" y="1089020"/>
            <a:ext cx="3332169" cy="3348054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2" idx="2"/>
          </p:cNvCxnSpPr>
          <p:nvPr/>
        </p:nvCxnSpPr>
        <p:spPr>
          <a:xfrm rot="16200000" flipH="1">
            <a:off x="5151447" y="1508116"/>
            <a:ext cx="1831971" cy="1009664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401080" cy="5105400"/>
          </a:xfrm>
        </p:spPr>
        <p:txBody>
          <a:bodyPr/>
          <a:lstStyle/>
          <a:p>
            <a:pPr marL="0" indent="534988">
              <a:buNone/>
            </a:pPr>
            <a:r>
              <a:rPr lang="uk-UA" sz="3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Інфекційний мононуклеоз</a:t>
            </a:r>
            <a:r>
              <a:rPr lang="uk-UA" sz="3500" dirty="0" smtClean="0"/>
              <a:t> (залозиста гарячка, хвороба Філатова, </a:t>
            </a:r>
            <a:r>
              <a:rPr lang="uk-UA" sz="3500" dirty="0" err="1" smtClean="0"/>
              <a:t>моноцитарна</a:t>
            </a:r>
            <a:r>
              <a:rPr lang="uk-UA" sz="3500" dirty="0" smtClean="0"/>
              <a:t> ангіна) – гостре інфекційне захворювання з групи інфекцій дихальних шляхів, яке характеризується гарячкою, </a:t>
            </a:r>
            <a:r>
              <a:rPr lang="uk-UA" sz="3500" dirty="0" err="1" smtClean="0"/>
              <a:t>поліаденітом</a:t>
            </a:r>
            <a:r>
              <a:rPr lang="uk-UA" sz="3500" dirty="0" smtClean="0"/>
              <a:t>, тонзилітом, збільшенням печінки і селезінки наявністю в крові атипових </a:t>
            </a:r>
            <a:r>
              <a:rPr lang="uk-UA" sz="3500" dirty="0" err="1" smtClean="0"/>
              <a:t>мононуклеорів</a:t>
            </a:r>
            <a:r>
              <a:rPr lang="uk-UA" sz="3500" dirty="0" smtClean="0"/>
              <a:t> (</a:t>
            </a:r>
            <a:r>
              <a:rPr lang="uk-UA" sz="3500" dirty="0" err="1" smtClean="0"/>
              <a:t>віроцитів</a:t>
            </a:r>
            <a:r>
              <a:rPr lang="uk-UA" sz="3500" dirty="0" smtClean="0"/>
              <a:t>).</a:t>
            </a:r>
            <a:endParaRPr lang="ru-RU" sz="35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09600"/>
            <a:ext cx="8572560" cy="487363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5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Етіологія</a:t>
            </a:r>
            <a:endParaRPr lang="ru-RU" sz="5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643182"/>
            <a:ext cx="1714512" cy="11430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Збудник</a:t>
            </a: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2643182"/>
            <a:ext cx="1714512" cy="11430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Вірус </a:t>
            </a:r>
            <a:r>
              <a:rPr lang="uk-UA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Енштейна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Барр</a:t>
            </a: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2643182"/>
            <a:ext cx="1785950" cy="11430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ДНК </a:t>
            </a:r>
            <a:r>
              <a:rPr lang="uk-UA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вмісний</a:t>
            </a: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58016" y="2643182"/>
            <a:ext cx="2000264" cy="11430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Чутливий до високих 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дезрозчинів</a:t>
            </a: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Прямая соединительная линия 8"/>
          <p:cNvCxnSpPr>
            <a:stCxn id="4" idx="3"/>
            <a:endCxn id="5" idx="1"/>
          </p:cNvCxnSpPr>
          <p:nvPr/>
        </p:nvCxnSpPr>
        <p:spPr>
          <a:xfrm>
            <a:off x="2214546" y="3214686"/>
            <a:ext cx="428628" cy="1588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5" idx="3"/>
            <a:endCxn id="6" idx="1"/>
          </p:cNvCxnSpPr>
          <p:nvPr/>
        </p:nvCxnSpPr>
        <p:spPr>
          <a:xfrm>
            <a:off x="4357686" y="3214686"/>
            <a:ext cx="357190" cy="1588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6" idx="3"/>
            <a:endCxn id="7" idx="1"/>
          </p:cNvCxnSpPr>
          <p:nvPr/>
        </p:nvCxnSpPr>
        <p:spPr>
          <a:xfrm>
            <a:off x="6500826" y="3214686"/>
            <a:ext cx="357190" cy="1588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5000" b="1" dirty="0" smtClean="0">
                <a:ln/>
                <a:solidFill>
                  <a:schemeClr val="accent3"/>
                </a:solidFill>
              </a:rPr>
              <a:t>Епідеміологія</a:t>
            </a:r>
            <a:endParaRPr lang="ru-RU" sz="5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857364"/>
            <a:ext cx="1357322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/>
              <a:t>Джерело інфекції</a:t>
            </a:r>
            <a:endParaRPr lang="ru-RU" sz="2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1857364"/>
            <a:ext cx="135732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Хвора людина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768" y="1857364"/>
            <a:ext cx="1571636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Вірусоносій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3286124"/>
            <a:ext cx="1357322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/>
              <a:t>Механізм передачі</a:t>
            </a:r>
            <a:endParaRPr lang="ru-RU" sz="20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3286124"/>
            <a:ext cx="1571636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Повітряно-крапельний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57554" y="3286124"/>
            <a:ext cx="1571636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Контактний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0628" y="3286124"/>
            <a:ext cx="1857388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Аліментарний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000892" y="3286124"/>
            <a:ext cx="2000264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Трансфузійний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786050" y="4643446"/>
            <a:ext cx="171451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Сезонність невизначена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929322" y="4643446"/>
            <a:ext cx="1571636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Імунітет стійкий</a:t>
            </a:r>
            <a:endParaRPr lang="ru-RU" sz="2000" dirty="0"/>
          </a:p>
        </p:txBody>
      </p:sp>
      <p:cxnSp>
        <p:nvCxnSpPr>
          <p:cNvPr id="17" name="Прямая соединительная линия 16"/>
          <p:cNvCxnSpPr>
            <a:stCxn id="4" idx="3"/>
            <a:endCxn id="5" idx="1"/>
          </p:cNvCxnSpPr>
          <p:nvPr/>
        </p:nvCxnSpPr>
        <p:spPr>
          <a:xfrm>
            <a:off x="2000232" y="2214554"/>
            <a:ext cx="428628" cy="0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5" idx="3"/>
          </p:cNvCxnSpPr>
          <p:nvPr/>
        </p:nvCxnSpPr>
        <p:spPr>
          <a:xfrm flipV="1">
            <a:off x="3786182" y="1785926"/>
            <a:ext cx="1143008" cy="428628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7" idx="3"/>
            <a:endCxn id="8" idx="1"/>
          </p:cNvCxnSpPr>
          <p:nvPr/>
        </p:nvCxnSpPr>
        <p:spPr>
          <a:xfrm>
            <a:off x="1500166" y="3643314"/>
            <a:ext cx="142876" cy="0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8" idx="0"/>
          </p:cNvCxnSpPr>
          <p:nvPr/>
        </p:nvCxnSpPr>
        <p:spPr>
          <a:xfrm rot="5400000" flipH="1" flipV="1">
            <a:off x="3321835" y="1678769"/>
            <a:ext cx="714380" cy="2500330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0" idx="1"/>
            <a:endCxn id="10" idx="1"/>
          </p:cNvCxnSpPr>
          <p:nvPr/>
        </p:nvCxnSpPr>
        <p:spPr>
          <a:xfrm rot="10800000">
            <a:off x="5000628" y="364331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3428992" y="2714620"/>
            <a:ext cx="3000396" cy="0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endCxn id="6" idx="1"/>
          </p:cNvCxnSpPr>
          <p:nvPr/>
        </p:nvCxnSpPr>
        <p:spPr>
          <a:xfrm>
            <a:off x="4929190" y="1785926"/>
            <a:ext cx="2214578" cy="428628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endCxn id="9" idx="0"/>
          </p:cNvCxnSpPr>
          <p:nvPr/>
        </p:nvCxnSpPr>
        <p:spPr>
          <a:xfrm rot="10800000" flipV="1">
            <a:off x="4143372" y="2571744"/>
            <a:ext cx="785818" cy="714380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endCxn id="10" idx="0"/>
          </p:cNvCxnSpPr>
          <p:nvPr/>
        </p:nvCxnSpPr>
        <p:spPr>
          <a:xfrm>
            <a:off x="4929190" y="2571744"/>
            <a:ext cx="1000132" cy="714380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endCxn id="11" idx="0"/>
          </p:cNvCxnSpPr>
          <p:nvPr/>
        </p:nvCxnSpPr>
        <p:spPr>
          <a:xfrm>
            <a:off x="4929190" y="2571744"/>
            <a:ext cx="3071834" cy="714380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endCxn id="12" idx="0"/>
          </p:cNvCxnSpPr>
          <p:nvPr/>
        </p:nvCxnSpPr>
        <p:spPr>
          <a:xfrm rot="10800000" flipV="1">
            <a:off x="3643306" y="4214818"/>
            <a:ext cx="1285884" cy="428628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endCxn id="13" idx="0"/>
          </p:cNvCxnSpPr>
          <p:nvPr/>
        </p:nvCxnSpPr>
        <p:spPr>
          <a:xfrm>
            <a:off x="4929190" y="4214818"/>
            <a:ext cx="1785950" cy="428628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Іграшка як відображення ментальності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95849"/>
            <a:ext cx="2296950" cy="206215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5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Патогенез</a:t>
            </a:r>
            <a:endParaRPr lang="ru-RU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714488"/>
            <a:ext cx="1143008" cy="85725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Вірус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1714488"/>
            <a:ext cx="1214446" cy="85725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Верхні дихальні шляхи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1714488"/>
            <a:ext cx="2000264" cy="85725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Лімфатична та ретикулярна тканини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29454" y="1714488"/>
            <a:ext cx="1643074" cy="85725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Враження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86644" y="2643182"/>
            <a:ext cx="1643074" cy="4286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Мигдаликів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86644" y="3071810"/>
            <a:ext cx="1643074" cy="35719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Лімфовузлів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86644" y="3500438"/>
            <a:ext cx="1643074" cy="57150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Печінки, селезінки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86644" y="4143380"/>
            <a:ext cx="1643074" cy="57150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Кісткового мозку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910" y="4286256"/>
            <a:ext cx="1714512" cy="85725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err="1" smtClean="0">
                <a:solidFill>
                  <a:schemeClr val="tx1"/>
                </a:solidFill>
              </a:rPr>
              <a:t>Вірусемія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71736" y="4286256"/>
            <a:ext cx="1643074" cy="85725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Інфекційно-алергійна фаза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4286256"/>
            <a:ext cx="1785950" cy="85725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Формування імунітету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17" name="Прямая со стрелкой 16"/>
          <p:cNvCxnSpPr>
            <a:stCxn id="4" idx="3"/>
          </p:cNvCxnSpPr>
          <p:nvPr/>
        </p:nvCxnSpPr>
        <p:spPr>
          <a:xfrm>
            <a:off x="1857356" y="2143116"/>
            <a:ext cx="785818" cy="158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3"/>
            <a:endCxn id="6" idx="1"/>
          </p:cNvCxnSpPr>
          <p:nvPr/>
        </p:nvCxnSpPr>
        <p:spPr>
          <a:xfrm>
            <a:off x="3857620" y="2143116"/>
            <a:ext cx="500066" cy="158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6" idx="3"/>
            <a:endCxn id="7" idx="1"/>
          </p:cNvCxnSpPr>
          <p:nvPr/>
        </p:nvCxnSpPr>
        <p:spPr>
          <a:xfrm>
            <a:off x="6357950" y="2143116"/>
            <a:ext cx="571504" cy="158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7" idx="3"/>
          </p:cNvCxnSpPr>
          <p:nvPr/>
        </p:nvCxnSpPr>
        <p:spPr>
          <a:xfrm>
            <a:off x="8572528" y="2143116"/>
            <a:ext cx="357190" cy="158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3" idx="1"/>
          </p:cNvCxnSpPr>
          <p:nvPr/>
        </p:nvCxnSpPr>
        <p:spPr>
          <a:xfrm>
            <a:off x="214282" y="4714884"/>
            <a:ext cx="428628" cy="158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3" idx="3"/>
            <a:endCxn id="14" idx="1"/>
          </p:cNvCxnSpPr>
          <p:nvPr/>
        </p:nvCxnSpPr>
        <p:spPr>
          <a:xfrm>
            <a:off x="2357422" y="4714884"/>
            <a:ext cx="214314" cy="158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4" idx="3"/>
            <a:endCxn id="15" idx="1"/>
          </p:cNvCxnSpPr>
          <p:nvPr/>
        </p:nvCxnSpPr>
        <p:spPr>
          <a:xfrm>
            <a:off x="4214810" y="4714884"/>
            <a:ext cx="357190" cy="158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6200000" flipH="1">
            <a:off x="6072198" y="3500437"/>
            <a:ext cx="1847863" cy="9525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8" idx="1"/>
          </p:cNvCxnSpPr>
          <p:nvPr/>
        </p:nvCxnSpPr>
        <p:spPr>
          <a:xfrm>
            <a:off x="7000892" y="2857496"/>
            <a:ext cx="285752" cy="158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7000892" y="3214686"/>
            <a:ext cx="285752" cy="158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11" idx="1"/>
          </p:cNvCxnSpPr>
          <p:nvPr/>
        </p:nvCxnSpPr>
        <p:spPr>
          <a:xfrm flipV="1">
            <a:off x="7000892" y="3786190"/>
            <a:ext cx="285752" cy="9526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12" idx="1"/>
          </p:cNvCxnSpPr>
          <p:nvPr/>
        </p:nvCxnSpPr>
        <p:spPr>
          <a:xfrm>
            <a:off x="7000892" y="4429132"/>
            <a:ext cx="285752" cy="158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5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000"/>
                            </p:stCondLst>
                            <p:childTnLst>
                              <p:par>
                                <p:cTn id="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uk-UA" sz="6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Клініка</a:t>
            </a:r>
            <a:endParaRPr lang="ru-RU" sz="6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3072"/>
          </a:xfrm>
        </p:spPr>
        <p:txBody>
          <a:bodyPr/>
          <a:lstStyle/>
          <a:p>
            <a:pPr marL="0" indent="534988">
              <a:buNone/>
            </a:pPr>
            <a:r>
              <a:rPr lang="uk-UA" sz="2700" dirty="0" smtClean="0"/>
              <a:t>Інкубаційний період 6-40 діб.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700" dirty="0" smtClean="0"/>
              <a:t>Гарячка;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700" dirty="0" smtClean="0"/>
              <a:t>симптоми, інтоксикації, </a:t>
            </a:r>
            <a:r>
              <a:rPr lang="uk-UA" sz="2700" dirty="0" err="1" smtClean="0"/>
              <a:t>міалгії</a:t>
            </a:r>
            <a:r>
              <a:rPr lang="uk-UA" sz="2700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700" dirty="0" smtClean="0"/>
              <a:t>біль у горлі тонзиліт;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700" dirty="0" smtClean="0"/>
              <a:t>закладення носа, утруднення носового дихання;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700" dirty="0" smtClean="0"/>
              <a:t>одутлість обличчя, набряк повік;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700" dirty="0" smtClean="0"/>
              <a:t>збільшення лімфовузлів;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700" dirty="0" smtClean="0"/>
              <a:t>збільшення печінки, селезінки;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700" dirty="0" smtClean="0"/>
              <a:t>поліморфна висипка на шкірі;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700" dirty="0" smtClean="0"/>
              <a:t>зміни в крові.</a:t>
            </a:r>
            <a:endParaRPr lang="ru-RU" sz="2700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COLLEGE\PREDMET\INFEKZIA\СКОРОХОД\Атлас\Инфекционный мононуклеоз\Гепатит, желтушность кожи и склер при инфекционном мононуклеозе. Геморрагический синдром, кровоизлияния в склер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5837" y="0"/>
            <a:ext cx="3078163" cy="2346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D:\COLLEGE\PREDMET\INFEKZIA\СКОРОХОД\Атлас\Инфекционный мононуклеоз\Гепатит, желтушность кожи и склер при инфекционном мононуклеозе. Пятнисто-папулезные высыпан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9650" y="4383087"/>
            <a:ext cx="3054350" cy="2474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D:\COLLEGE\PREDMET\INFEKZIA\СКОРОХОД\Атлас\Инфекционный мононуклеоз\ГЛПС. 7-й день болезни (геморрагический период), гиперемия лица, кровоизлияния в склеры (симптом (вишни)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22787"/>
            <a:ext cx="3127375" cy="2335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5" descr="D:\COLLEGE\PREDMET\INFEKZIA\СКОРОХОД\Атлас\Инфекционный мононуклеоз\ГЛПС. 8-й день болезни, геморрагическая петехиальная сыпь, положительный симптом (жгута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273425" cy="2474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Picture 6" descr="D:\COLLEGE\PREDMET\INFEKZIA\СКОРОХОД\Атлас\Инфекционный мононуклеоз\ГЛПС. Геморрагический период болезн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2643182"/>
            <a:ext cx="2590800" cy="1450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6215074" y="2571744"/>
            <a:ext cx="2714644" cy="1021556"/>
          </a:xfrm>
          <a:prstGeom prst="wedgeRoundRectCallout">
            <a:avLst>
              <a:gd name="adj1" fmla="val -18350"/>
              <a:gd name="adj2" fmla="val -72857"/>
              <a:gd name="adj3" fmla="val 16667"/>
            </a:avLst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Гепатит, </a:t>
            </a:r>
            <a:r>
              <a:rPr lang="ru-RU" dirty="0" err="1" smtClean="0"/>
              <a:t>жовтяниця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r>
              <a:rPr lang="ru-RU" dirty="0" err="1" smtClean="0"/>
              <a:t>Геморагічний</a:t>
            </a:r>
            <a:r>
              <a:rPr lang="ru-RU" dirty="0" smtClean="0"/>
              <a:t> синдром</a:t>
            </a:r>
            <a:r>
              <a:rPr lang="ru-RU" dirty="0" smtClean="0"/>
              <a:t>, </a:t>
            </a:r>
            <a:r>
              <a:rPr lang="ru-RU" dirty="0" err="1" smtClean="0"/>
              <a:t>крововилив</a:t>
            </a:r>
            <a:r>
              <a:rPr lang="ru-RU" dirty="0" smtClean="0"/>
              <a:t> у </a:t>
            </a:r>
            <a:r>
              <a:rPr lang="ru-RU" dirty="0" err="1" smtClean="0"/>
              <a:t>склери</a:t>
            </a:r>
            <a:endParaRPr lang="ru-RU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3357554" y="5643578"/>
            <a:ext cx="2500298" cy="1021556"/>
          </a:xfrm>
          <a:prstGeom prst="wedgeRoundRectCallout">
            <a:avLst>
              <a:gd name="adj1" fmla="val 60784"/>
              <a:gd name="adj2" fmla="val 6829"/>
              <a:gd name="adj3" fmla="val 16667"/>
            </a:avLst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Гепатит, </a:t>
            </a:r>
            <a:r>
              <a:rPr lang="ru-RU" dirty="0" err="1" smtClean="0"/>
              <a:t>жовтяниця</a:t>
            </a:r>
            <a:r>
              <a:rPr lang="ru-RU" dirty="0" smtClean="0"/>
              <a:t>,</a:t>
            </a:r>
            <a:r>
              <a:rPr lang="ru-RU" dirty="0" smtClean="0"/>
              <a:t> </a:t>
            </a:r>
            <a:r>
              <a:rPr lang="ru-RU" dirty="0" err="1" smtClean="0"/>
              <a:t>плямисто-папульозний</a:t>
            </a:r>
            <a:r>
              <a:rPr lang="ru-RU" dirty="0" smtClean="0"/>
              <a:t> </a:t>
            </a:r>
            <a:r>
              <a:rPr lang="ru-RU" dirty="0" err="1" smtClean="0"/>
              <a:t>висип</a:t>
            </a:r>
            <a:endParaRPr lang="ru-RU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214282" y="2786058"/>
            <a:ext cx="2643206" cy="1634490"/>
          </a:xfrm>
          <a:prstGeom prst="wedgeRoundRectCallout">
            <a:avLst>
              <a:gd name="adj1" fmla="val -33068"/>
              <a:gd name="adj2" fmla="val 54995"/>
              <a:gd name="adj3" fmla="val 16667"/>
            </a:avLst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7-й </a:t>
            </a:r>
            <a:r>
              <a:rPr lang="ru-RU" dirty="0" smtClean="0"/>
              <a:t>день </a:t>
            </a:r>
            <a:r>
              <a:rPr lang="ru-RU" dirty="0" err="1" smtClean="0"/>
              <a:t>хвороби</a:t>
            </a:r>
            <a:r>
              <a:rPr lang="ru-RU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геморагічний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), </a:t>
            </a:r>
            <a:r>
              <a:rPr lang="ru-RU" dirty="0" err="1" smtClean="0"/>
              <a:t>гіперемія</a:t>
            </a:r>
            <a:r>
              <a:rPr lang="ru-RU" dirty="0" smtClean="0"/>
              <a:t> </a:t>
            </a:r>
            <a:r>
              <a:rPr lang="ru-RU" dirty="0" err="1" smtClean="0"/>
              <a:t>обличчя</a:t>
            </a:r>
            <a:r>
              <a:rPr lang="ru-RU" dirty="0" smtClean="0"/>
              <a:t>, </a:t>
            </a:r>
            <a:r>
              <a:rPr lang="ru-RU" dirty="0" err="1" smtClean="0"/>
              <a:t>крововиливи</a:t>
            </a:r>
            <a:r>
              <a:rPr lang="ru-RU" dirty="0" smtClean="0"/>
              <a:t> в </a:t>
            </a:r>
            <a:r>
              <a:rPr lang="ru-RU" dirty="0" err="1" smtClean="0"/>
              <a:t>склери</a:t>
            </a:r>
            <a:r>
              <a:rPr lang="ru-RU" dirty="0" smtClean="0"/>
              <a:t> </a:t>
            </a:r>
            <a:r>
              <a:rPr lang="ru-RU" dirty="0" smtClean="0"/>
              <a:t>(симптом (</a:t>
            </a:r>
            <a:r>
              <a:rPr lang="ru-RU" dirty="0" err="1" smtClean="0"/>
              <a:t>вишні</a:t>
            </a:r>
            <a:r>
              <a:rPr lang="ru-RU" dirty="0" smtClean="0"/>
              <a:t>))</a:t>
            </a:r>
            <a:endParaRPr lang="ru-RU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3428992" y="214290"/>
            <a:ext cx="2428892" cy="1634490"/>
          </a:xfrm>
          <a:prstGeom prst="wedgeRoundRectCallout">
            <a:avLst>
              <a:gd name="adj1" fmla="val -57404"/>
              <a:gd name="adj2" fmla="val 16790"/>
              <a:gd name="adj3" fmla="val 16667"/>
            </a:avLst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8-й </a:t>
            </a:r>
            <a:r>
              <a:rPr lang="ru-RU" dirty="0" smtClean="0"/>
              <a:t>день </a:t>
            </a:r>
            <a:r>
              <a:rPr lang="ru-RU" dirty="0" err="1" smtClean="0"/>
              <a:t>хвороби</a:t>
            </a:r>
            <a:r>
              <a:rPr lang="ru-RU" dirty="0" smtClean="0"/>
              <a:t>, </a:t>
            </a:r>
            <a:r>
              <a:rPr lang="ru-RU" dirty="0" err="1" smtClean="0"/>
              <a:t>геморагічна</a:t>
            </a:r>
            <a:r>
              <a:rPr lang="ru-RU" dirty="0" smtClean="0"/>
              <a:t> </a:t>
            </a:r>
            <a:r>
              <a:rPr lang="ru-RU" dirty="0" err="1" smtClean="0"/>
              <a:t>петехіальна</a:t>
            </a:r>
            <a:r>
              <a:rPr lang="ru-RU" dirty="0" smtClean="0"/>
              <a:t> </a:t>
            </a:r>
            <a:r>
              <a:rPr lang="ru-RU" dirty="0" err="1" smtClean="0"/>
              <a:t>висипка</a:t>
            </a:r>
            <a:r>
              <a:rPr lang="ru-RU" dirty="0" smtClean="0"/>
              <a:t>, </a:t>
            </a:r>
            <a:r>
              <a:rPr lang="ru-RU" dirty="0" err="1" smtClean="0"/>
              <a:t>позитивний</a:t>
            </a:r>
            <a:r>
              <a:rPr lang="ru-RU" dirty="0" smtClean="0"/>
              <a:t> </a:t>
            </a:r>
            <a:r>
              <a:rPr lang="ru-RU" dirty="0" smtClean="0"/>
              <a:t>симптом </a:t>
            </a:r>
            <a:r>
              <a:rPr lang="ru-RU" dirty="0" smtClean="0"/>
              <a:t>(</a:t>
            </a:r>
            <a:r>
              <a:rPr lang="ru-RU" dirty="0" err="1" smtClean="0"/>
              <a:t>джгута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3500430" y="4214818"/>
            <a:ext cx="2471063" cy="715089"/>
          </a:xfrm>
          <a:prstGeom prst="wedgeRoundRectCallout">
            <a:avLst>
              <a:gd name="adj1" fmla="val -20026"/>
              <a:gd name="adj2" fmla="val -76678"/>
              <a:gd name="adj3" fmla="val 16667"/>
            </a:avLst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Геморагічний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хвороби</a:t>
            </a:r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COLLEGE\PREDMET\INFEKZIA\СКОРОХОД\Атлас\Инфекционный мононуклеоз\ГЛПС. Геморрагический период болезни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1" y="2335217"/>
            <a:ext cx="2566987" cy="1736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D:\COLLEGE\PREDMET\INFEKZIA\СКОРОХОД\Атлас\Инфекционный мононуклеоз\ГЛПС. Геморрагический период болезни, кровоизлияния в склеру (симптом (вишни)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714884"/>
            <a:ext cx="2541587" cy="1938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D:\COLLEGE\PREDMET\INFEKZIA\СКОРОХОД\Атлас\Инфекционный мононуклеоз\ГЛПС. Геморрагический период болезни, обширная гематома на плече и предплечь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214818"/>
            <a:ext cx="3273425" cy="2487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9" name="Picture 5" descr="D:\COLLEGE\PREDMET\INFEKZIA\СКОРОХОД\Атлас\Инфекционный мононуклеоз\ГЛПС. Начальный период (2-й день болезни), гиперемия и отечность лиц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142852"/>
            <a:ext cx="3138487" cy="2346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D:\COLLEGE\PREDMET\INFEKZIA\СКОРОХОД\Атлас\Инфекционный мононуклеоз\Инфекционный мононуклеоз. Ангин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14290"/>
            <a:ext cx="2054225" cy="2097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ая выноска 8"/>
          <p:cNvSpPr/>
          <p:nvPr/>
        </p:nvSpPr>
        <p:spPr>
          <a:xfrm>
            <a:off x="5786446" y="3121035"/>
            <a:ext cx="2143140" cy="646331"/>
          </a:xfrm>
          <a:prstGeom prst="wedgeRectCallout">
            <a:avLst>
              <a:gd name="adj1" fmla="val -55331"/>
              <a:gd name="adj2" fmla="val -7806"/>
            </a:avLst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Геморагічний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хвороби</a:t>
            </a:r>
            <a:endParaRPr lang="ru-RU" dirty="0"/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3857620" y="5443381"/>
            <a:ext cx="2357454" cy="1200329"/>
          </a:xfrm>
          <a:prstGeom prst="wedgeRectCallout">
            <a:avLst>
              <a:gd name="adj1" fmla="val 57215"/>
              <a:gd name="adj2" fmla="val 14191"/>
            </a:avLst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Геморагічний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хвороби</a:t>
            </a:r>
            <a:r>
              <a:rPr lang="ru-RU" dirty="0" smtClean="0"/>
              <a:t>, </a:t>
            </a:r>
            <a:r>
              <a:rPr lang="ru-RU" dirty="0" err="1" smtClean="0"/>
              <a:t>крововиливи</a:t>
            </a:r>
            <a:r>
              <a:rPr lang="ru-RU" dirty="0" smtClean="0"/>
              <a:t> </a:t>
            </a:r>
            <a:r>
              <a:rPr lang="ru-RU" dirty="0" smtClean="0"/>
              <a:t>в склеру (симптом (</a:t>
            </a:r>
            <a:r>
              <a:rPr lang="ru-RU" dirty="0" err="1" smtClean="0"/>
              <a:t>вишні</a:t>
            </a:r>
            <a:r>
              <a:rPr lang="ru-RU" dirty="0" smtClean="0"/>
              <a:t>))</a:t>
            </a:r>
            <a:endParaRPr lang="ru-RU" dirty="0"/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214282" y="2571744"/>
            <a:ext cx="2143140" cy="1477328"/>
          </a:xfrm>
          <a:prstGeom prst="wedgeRectCallou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Геморагічний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хвороби</a:t>
            </a:r>
            <a:r>
              <a:rPr lang="ru-RU" dirty="0" smtClean="0"/>
              <a:t>, обширна </a:t>
            </a:r>
            <a:r>
              <a:rPr lang="ru-RU" dirty="0" smtClean="0"/>
              <a:t>гематома на </a:t>
            </a:r>
            <a:r>
              <a:rPr lang="ru-RU" dirty="0" err="1" smtClean="0"/>
              <a:t>плечі</a:t>
            </a:r>
            <a:r>
              <a:rPr lang="ru-RU" dirty="0" smtClean="0"/>
              <a:t> та </a:t>
            </a:r>
            <a:r>
              <a:rPr lang="ru-RU" dirty="0" err="1" smtClean="0"/>
              <a:t>передпліччі</a:t>
            </a:r>
            <a:endParaRPr lang="ru-RU" dirty="0"/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2928926" y="142852"/>
            <a:ext cx="2714644" cy="923330"/>
          </a:xfrm>
          <a:prstGeom prst="wedgeRectCallout">
            <a:avLst>
              <a:gd name="adj1" fmla="val 56804"/>
              <a:gd name="adj2" fmla="val -301"/>
            </a:avLst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Початковий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smtClean="0"/>
              <a:t>(2-й </a:t>
            </a:r>
            <a:r>
              <a:rPr lang="ru-RU" dirty="0" smtClean="0"/>
              <a:t>день </a:t>
            </a:r>
            <a:r>
              <a:rPr lang="ru-RU" dirty="0" err="1" smtClean="0"/>
              <a:t>хвороби</a:t>
            </a:r>
            <a:r>
              <a:rPr lang="ru-RU" dirty="0" smtClean="0"/>
              <a:t>), </a:t>
            </a:r>
            <a:r>
              <a:rPr lang="ru-RU" dirty="0" err="1" smtClean="0"/>
              <a:t>гіперемія</a:t>
            </a:r>
            <a:r>
              <a:rPr lang="ru-RU" dirty="0" smtClean="0"/>
              <a:t> та набряк </a:t>
            </a:r>
            <a:r>
              <a:rPr lang="ru-RU" dirty="0" err="1" smtClean="0"/>
              <a:t>обличчя</a:t>
            </a:r>
            <a:endParaRPr lang="ru-RU" dirty="0"/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2428860" y="1357298"/>
            <a:ext cx="2214578" cy="646331"/>
          </a:xfrm>
          <a:prstGeom prst="wedgeRectCallout">
            <a:avLst>
              <a:gd name="adj1" fmla="val -56184"/>
              <a:gd name="adj2" fmla="val 17642"/>
            </a:avLst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Інфекційний</a:t>
            </a:r>
            <a:r>
              <a:rPr lang="ru-RU" dirty="0" smtClean="0"/>
              <a:t> </a:t>
            </a:r>
            <a:r>
              <a:rPr lang="ru-RU" dirty="0" smtClean="0"/>
              <a:t>мононуклеоз. </a:t>
            </a:r>
            <a:r>
              <a:rPr lang="ru-RU" dirty="0" err="1" smtClean="0"/>
              <a:t>Ангіна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uk-UA" sz="5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Ускладнення</a:t>
            </a:r>
            <a:endParaRPr lang="ru-RU" sz="5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285992"/>
            <a:ext cx="135732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500" dirty="0" smtClean="0"/>
              <a:t>Отит</a:t>
            </a:r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3214686"/>
            <a:ext cx="2214578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500" dirty="0" err="1" smtClean="0"/>
              <a:t>Паратонзиліт</a:t>
            </a:r>
            <a:endParaRPr lang="ru-RU" sz="25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29322" y="3286124"/>
            <a:ext cx="207170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500" dirty="0" smtClean="0"/>
              <a:t>Пневмонія</a:t>
            </a:r>
            <a:endParaRPr lang="ru-RU" sz="25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429520" y="2285992"/>
            <a:ext cx="1285884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500" dirty="0" smtClean="0"/>
              <a:t>Анемія</a:t>
            </a:r>
            <a:endParaRPr lang="ru-RU" sz="25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14480" y="4500570"/>
            <a:ext cx="2928958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500" dirty="0" err="1" smtClean="0"/>
              <a:t>Менінгоенцефаліт</a:t>
            </a:r>
            <a:endParaRPr lang="ru-RU" sz="25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4500570"/>
            <a:ext cx="1928826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500" dirty="0" smtClean="0"/>
              <a:t>Поліневрит</a:t>
            </a:r>
            <a:endParaRPr lang="ru-RU" sz="2500" dirty="0"/>
          </a:p>
        </p:txBody>
      </p:sp>
      <p:cxnSp>
        <p:nvCxnSpPr>
          <p:cNvPr id="11" name="Прямая соединительная линия 10"/>
          <p:cNvCxnSpPr>
            <a:endCxn id="4" idx="0"/>
          </p:cNvCxnSpPr>
          <p:nvPr/>
        </p:nvCxnSpPr>
        <p:spPr>
          <a:xfrm rot="16200000" flipH="1" flipV="1">
            <a:off x="2306233" y="20224"/>
            <a:ext cx="1066792" cy="3464743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5" idx="0"/>
          </p:cNvCxnSpPr>
          <p:nvPr/>
        </p:nvCxnSpPr>
        <p:spPr>
          <a:xfrm rot="16200000" flipH="1" flipV="1">
            <a:off x="2520547" y="1163232"/>
            <a:ext cx="1995486" cy="2107421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6" idx="0"/>
          </p:cNvCxnSpPr>
          <p:nvPr/>
        </p:nvCxnSpPr>
        <p:spPr>
          <a:xfrm rot="16200000" flipH="1">
            <a:off x="4735124" y="1056076"/>
            <a:ext cx="2066924" cy="2393173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7" idx="0"/>
          </p:cNvCxnSpPr>
          <p:nvPr/>
        </p:nvCxnSpPr>
        <p:spPr>
          <a:xfrm rot="16200000" flipH="1">
            <a:off x="5788835" y="2365"/>
            <a:ext cx="1066792" cy="3500462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8" idx="0"/>
          </p:cNvCxnSpPr>
          <p:nvPr/>
        </p:nvCxnSpPr>
        <p:spPr>
          <a:xfrm rot="16200000" flipH="1" flipV="1">
            <a:off x="2234795" y="2163364"/>
            <a:ext cx="3281370" cy="1393041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9" idx="0"/>
          </p:cNvCxnSpPr>
          <p:nvPr/>
        </p:nvCxnSpPr>
        <p:spPr>
          <a:xfrm rot="16200000" flipH="1">
            <a:off x="3699273" y="2091927"/>
            <a:ext cx="3281370" cy="1535917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cdb2004167l">
  <a:themeElements>
    <a:clrScheme name="Тема Office 3">
      <a:dk1>
        <a:srgbClr val="132767"/>
      </a:dk1>
      <a:lt1>
        <a:srgbClr val="FFFFFF"/>
      </a:lt1>
      <a:dk2>
        <a:srgbClr val="184BB2"/>
      </a:dk2>
      <a:lt2>
        <a:srgbClr val="C0C0C0"/>
      </a:lt2>
      <a:accent1>
        <a:srgbClr val="22A2E2"/>
      </a:accent1>
      <a:accent2>
        <a:srgbClr val="81CFEB"/>
      </a:accent2>
      <a:accent3>
        <a:srgbClr val="FFFFFF"/>
      </a:accent3>
      <a:accent4>
        <a:srgbClr val="0E2057"/>
      </a:accent4>
      <a:accent5>
        <a:srgbClr val="ABCEEE"/>
      </a:accent5>
      <a:accent6>
        <a:srgbClr val="74BBD5"/>
      </a:accent6>
      <a:hlink>
        <a:srgbClr val="55ABA9"/>
      </a:hlink>
      <a:folHlink>
        <a:srgbClr val="DCCA42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E3558"/>
        </a:dk1>
        <a:lt1>
          <a:srgbClr val="FFFFFF"/>
        </a:lt1>
        <a:dk2>
          <a:srgbClr val="006666"/>
        </a:dk2>
        <a:lt2>
          <a:srgbClr val="969696"/>
        </a:lt2>
        <a:accent1>
          <a:srgbClr val="E3BE05"/>
        </a:accent1>
        <a:accent2>
          <a:srgbClr val="4BC77A"/>
        </a:accent2>
        <a:accent3>
          <a:srgbClr val="FFFFFF"/>
        </a:accent3>
        <a:accent4>
          <a:srgbClr val="0A2C4A"/>
        </a:accent4>
        <a:accent5>
          <a:srgbClr val="EFDBAA"/>
        </a:accent5>
        <a:accent6>
          <a:srgbClr val="43B46E"/>
        </a:accent6>
        <a:hlink>
          <a:srgbClr val="CC33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55238D"/>
        </a:dk1>
        <a:lt1>
          <a:srgbClr val="FFFFFF"/>
        </a:lt1>
        <a:dk2>
          <a:srgbClr val="754ECC"/>
        </a:dk2>
        <a:lt2>
          <a:srgbClr val="C0C0C0"/>
        </a:lt2>
        <a:accent1>
          <a:srgbClr val="869EEC"/>
        </a:accent1>
        <a:accent2>
          <a:srgbClr val="EFA441"/>
        </a:accent2>
        <a:accent3>
          <a:srgbClr val="FFFFFF"/>
        </a:accent3>
        <a:accent4>
          <a:srgbClr val="471C78"/>
        </a:accent4>
        <a:accent5>
          <a:srgbClr val="C3CCF4"/>
        </a:accent5>
        <a:accent6>
          <a:srgbClr val="D9943A"/>
        </a:accent6>
        <a:hlink>
          <a:srgbClr val="63C398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132767"/>
        </a:dk1>
        <a:lt1>
          <a:srgbClr val="FFFFFF"/>
        </a:lt1>
        <a:dk2>
          <a:srgbClr val="184BB2"/>
        </a:dk2>
        <a:lt2>
          <a:srgbClr val="C0C0C0"/>
        </a:lt2>
        <a:accent1>
          <a:srgbClr val="22A2E2"/>
        </a:accent1>
        <a:accent2>
          <a:srgbClr val="81CFEB"/>
        </a:accent2>
        <a:accent3>
          <a:srgbClr val="FFFFFF"/>
        </a:accent3>
        <a:accent4>
          <a:srgbClr val="0E2057"/>
        </a:accent4>
        <a:accent5>
          <a:srgbClr val="ABCEEE"/>
        </a:accent5>
        <a:accent6>
          <a:srgbClr val="74BBD5"/>
        </a:accent6>
        <a:hlink>
          <a:srgbClr val="55ABA9"/>
        </a:hlink>
        <a:folHlink>
          <a:srgbClr val="DCCA4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Справедливость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5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6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7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8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9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cdb2004167l</Template>
  <TotalTime>543</TotalTime>
  <Words>367</Words>
  <Application>Microsoft Office PowerPoint</Application>
  <PresentationFormat>Экран (4:3)</PresentationFormat>
  <Paragraphs>102</Paragraphs>
  <Slides>13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cdb2004167l</vt:lpstr>
      <vt:lpstr>Тема Office</vt:lpstr>
      <vt:lpstr>Image</vt:lpstr>
      <vt:lpstr>Інфекційний мононуклеоз</vt:lpstr>
      <vt:lpstr>Слайд 2</vt:lpstr>
      <vt:lpstr>Етіологія</vt:lpstr>
      <vt:lpstr>Епідеміологія</vt:lpstr>
      <vt:lpstr>Патогенез</vt:lpstr>
      <vt:lpstr>Клініка</vt:lpstr>
      <vt:lpstr>Слайд 7</vt:lpstr>
      <vt:lpstr>Слайд 8</vt:lpstr>
      <vt:lpstr>Ускладнення</vt:lpstr>
      <vt:lpstr>Діагностика</vt:lpstr>
      <vt:lpstr>Лікування</vt:lpstr>
      <vt:lpstr>Лікування</vt:lpstr>
      <vt:lpstr>Профілактика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Інфекційний мононуклеоз</dc:title>
  <dc:creator>Оксана</dc:creator>
  <cp:lastModifiedBy>metod2</cp:lastModifiedBy>
  <cp:revision>84</cp:revision>
  <dcterms:created xsi:type="dcterms:W3CDTF">2009-05-20T05:34:08Z</dcterms:created>
  <dcterms:modified xsi:type="dcterms:W3CDTF">2010-08-05T07:28:50Z</dcterms:modified>
</cp:coreProperties>
</file>