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-9525" y="2708275"/>
            <a:ext cx="9183688" cy="1501775"/>
            <a:chOff x="-23" y="1319"/>
            <a:chExt cx="5799" cy="946"/>
          </a:xfrm>
        </p:grpSpPr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-20" y="1319"/>
              <a:ext cx="5779" cy="946"/>
            </a:xfrm>
            <a:custGeom>
              <a:avLst/>
              <a:gdLst/>
              <a:ahLst/>
              <a:cxnLst>
                <a:cxn ang="0">
                  <a:pos x="6" y="454"/>
                </a:cxn>
                <a:cxn ang="0">
                  <a:pos x="355" y="454"/>
                </a:cxn>
                <a:cxn ang="0">
                  <a:pos x="757" y="1"/>
                </a:cxn>
                <a:cxn ang="0">
                  <a:pos x="2511" y="0"/>
                </a:cxn>
                <a:cxn ang="0">
                  <a:pos x="2646" y="144"/>
                </a:cxn>
                <a:cxn ang="0">
                  <a:pos x="5779" y="137"/>
                </a:cxn>
                <a:cxn ang="0">
                  <a:pos x="5779" y="772"/>
                </a:cxn>
                <a:cxn ang="0">
                  <a:pos x="2899" y="765"/>
                </a:cxn>
                <a:cxn ang="0">
                  <a:pos x="2757" y="946"/>
                </a:cxn>
                <a:cxn ang="0">
                  <a:pos x="1883" y="946"/>
                </a:cxn>
                <a:cxn ang="0">
                  <a:pos x="1663" y="687"/>
                </a:cxn>
                <a:cxn ang="0">
                  <a:pos x="0" y="687"/>
                </a:cxn>
                <a:cxn ang="0">
                  <a:pos x="35" y="480"/>
                </a:cxn>
              </a:cxnLst>
              <a:rect l="0" t="0" r="r" b="b"/>
              <a:pathLst>
                <a:path w="5779" h="946">
                  <a:moveTo>
                    <a:pt x="6" y="454"/>
                  </a:moveTo>
                  <a:lnTo>
                    <a:pt x="355" y="454"/>
                  </a:lnTo>
                  <a:lnTo>
                    <a:pt x="757" y="1"/>
                  </a:lnTo>
                  <a:lnTo>
                    <a:pt x="2511" y="0"/>
                  </a:lnTo>
                  <a:lnTo>
                    <a:pt x="2646" y="144"/>
                  </a:lnTo>
                  <a:lnTo>
                    <a:pt x="5779" y="137"/>
                  </a:lnTo>
                  <a:lnTo>
                    <a:pt x="5779" y="772"/>
                  </a:lnTo>
                  <a:lnTo>
                    <a:pt x="2899" y="765"/>
                  </a:lnTo>
                  <a:lnTo>
                    <a:pt x="2757" y="946"/>
                  </a:lnTo>
                  <a:lnTo>
                    <a:pt x="1883" y="946"/>
                  </a:lnTo>
                  <a:lnTo>
                    <a:pt x="1663" y="687"/>
                  </a:lnTo>
                  <a:lnTo>
                    <a:pt x="0" y="687"/>
                  </a:lnTo>
                  <a:lnTo>
                    <a:pt x="35" y="480"/>
                  </a:ln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dist="77251" dir="4832261" algn="ctr" rotWithShape="0">
                <a:srgbClr val="000066">
                  <a:alpha val="19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91" name="Freeform 19" descr="01_img(Global Digtal Desigm(imageState)"/>
            <p:cNvSpPr>
              <a:spLocks/>
            </p:cNvSpPr>
            <p:nvPr/>
          </p:nvSpPr>
          <p:spPr bwMode="gray">
            <a:xfrm>
              <a:off x="-23" y="1344"/>
              <a:ext cx="5799" cy="895"/>
            </a:xfrm>
            <a:custGeom>
              <a:avLst/>
              <a:gdLst/>
              <a:ahLst/>
              <a:cxnLst>
                <a:cxn ang="0">
                  <a:pos x="0" y="455"/>
                </a:cxn>
                <a:cxn ang="0">
                  <a:pos x="369" y="454"/>
                </a:cxn>
                <a:cxn ang="0">
                  <a:pos x="776" y="0"/>
                </a:cxn>
                <a:cxn ang="0">
                  <a:pos x="2496" y="0"/>
                </a:cxn>
                <a:cxn ang="0">
                  <a:pos x="2632" y="136"/>
                </a:cxn>
                <a:cxn ang="0">
                  <a:pos x="5799" y="136"/>
                </a:cxn>
                <a:cxn ang="0">
                  <a:pos x="5788" y="727"/>
                </a:cxn>
                <a:cxn ang="0">
                  <a:pos x="2883" y="708"/>
                </a:cxn>
                <a:cxn ang="0">
                  <a:pos x="2747" y="895"/>
                </a:cxn>
                <a:cxn ang="0">
                  <a:pos x="1899" y="895"/>
                </a:cxn>
                <a:cxn ang="0">
                  <a:pos x="1681" y="635"/>
                </a:cxn>
                <a:cxn ang="0">
                  <a:pos x="7" y="635"/>
                </a:cxn>
                <a:cxn ang="0">
                  <a:pos x="7" y="454"/>
                </a:cxn>
              </a:cxnLst>
              <a:rect l="0" t="0" r="r" b="b"/>
              <a:pathLst>
                <a:path w="5799" h="895">
                  <a:moveTo>
                    <a:pt x="0" y="455"/>
                  </a:moveTo>
                  <a:lnTo>
                    <a:pt x="369" y="454"/>
                  </a:lnTo>
                  <a:lnTo>
                    <a:pt x="776" y="0"/>
                  </a:lnTo>
                  <a:lnTo>
                    <a:pt x="2496" y="0"/>
                  </a:lnTo>
                  <a:lnTo>
                    <a:pt x="2632" y="136"/>
                  </a:lnTo>
                  <a:lnTo>
                    <a:pt x="5799" y="136"/>
                  </a:lnTo>
                  <a:lnTo>
                    <a:pt x="5788" y="727"/>
                  </a:lnTo>
                  <a:lnTo>
                    <a:pt x="2883" y="708"/>
                  </a:lnTo>
                  <a:lnTo>
                    <a:pt x="2747" y="895"/>
                  </a:lnTo>
                  <a:lnTo>
                    <a:pt x="1899" y="895"/>
                  </a:lnTo>
                  <a:lnTo>
                    <a:pt x="1681" y="635"/>
                  </a:lnTo>
                  <a:lnTo>
                    <a:pt x="7" y="635"/>
                  </a:lnTo>
                  <a:lnTo>
                    <a:pt x="7" y="454"/>
                  </a:lnTo>
                </a:path>
              </a:pathLst>
            </a:custGeom>
            <a:blipFill dpi="0" rotWithShape="1">
              <a:blip r:embed="rId2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>
                <a:latin typeface="Verdana" pitchFamily="34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04800" y="2286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2" name="Rectangle 20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611188" y="1700213"/>
            <a:ext cx="8137525" cy="792162"/>
          </a:xfrm>
          <a:effectLst>
            <a:outerShdw dist="53882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900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900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79438"/>
            <a:ext cx="7848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43025"/>
            <a:ext cx="8229600" cy="51371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010400" y="2889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791200" y="65373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671888" y="65373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43025"/>
            <a:ext cx="4038600" cy="5137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Freeform 16"/>
          <p:cNvSpPr>
            <a:spLocks/>
          </p:cNvSpPr>
          <p:nvPr/>
        </p:nvSpPr>
        <p:spPr bwMode="gray">
          <a:xfrm>
            <a:off x="0" y="360363"/>
            <a:ext cx="9148763" cy="900112"/>
          </a:xfrm>
          <a:custGeom>
            <a:avLst/>
            <a:gdLst/>
            <a:ahLst/>
            <a:cxnLst>
              <a:cxn ang="0">
                <a:pos x="0" y="368"/>
              </a:cxn>
              <a:cxn ang="0">
                <a:pos x="440" y="368"/>
              </a:cxn>
              <a:cxn ang="0">
                <a:pos x="777" y="0"/>
              </a:cxn>
              <a:cxn ang="0">
                <a:pos x="2162" y="0"/>
              </a:cxn>
              <a:cxn ang="0">
                <a:pos x="2265" y="116"/>
              </a:cxn>
              <a:cxn ang="0">
                <a:pos x="5756" y="112"/>
              </a:cxn>
              <a:cxn ang="0">
                <a:pos x="5763" y="567"/>
              </a:cxn>
              <a:cxn ang="0">
                <a:pos x="6" y="556"/>
              </a:cxn>
            </a:cxnLst>
            <a:rect l="0" t="0" r="r" b="b"/>
            <a:pathLst>
              <a:path w="5763" h="567">
                <a:moveTo>
                  <a:pt x="0" y="368"/>
                </a:moveTo>
                <a:lnTo>
                  <a:pt x="440" y="368"/>
                </a:lnTo>
                <a:lnTo>
                  <a:pt x="777" y="0"/>
                </a:lnTo>
                <a:lnTo>
                  <a:pt x="2162" y="0"/>
                </a:lnTo>
                <a:lnTo>
                  <a:pt x="2265" y="116"/>
                </a:lnTo>
                <a:lnTo>
                  <a:pt x="5756" y="112"/>
                </a:lnTo>
                <a:lnTo>
                  <a:pt x="5763" y="567"/>
                </a:lnTo>
                <a:lnTo>
                  <a:pt x="6" y="556"/>
                </a:lnTo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9" name="Freeform 15" descr="01b_img(Global Digtal Desigm(imageState)"/>
          <p:cNvSpPr>
            <a:spLocks/>
          </p:cNvSpPr>
          <p:nvPr/>
        </p:nvSpPr>
        <p:spPr bwMode="gray">
          <a:xfrm>
            <a:off x="-9525" y="336550"/>
            <a:ext cx="9182100" cy="838200"/>
          </a:xfrm>
          <a:custGeom>
            <a:avLst/>
            <a:gdLst/>
            <a:ahLst/>
            <a:cxnLst>
              <a:cxn ang="0">
                <a:pos x="449" y="370"/>
              </a:cxn>
              <a:cxn ang="0">
                <a:pos x="768" y="1"/>
              </a:cxn>
              <a:cxn ang="0">
                <a:pos x="2158" y="0"/>
              </a:cxn>
              <a:cxn ang="0">
                <a:pos x="2258" y="115"/>
              </a:cxn>
              <a:cxn ang="0">
                <a:pos x="5784" y="115"/>
              </a:cxn>
              <a:cxn ang="0">
                <a:pos x="5779" y="528"/>
              </a:cxn>
              <a:cxn ang="0">
                <a:pos x="0" y="519"/>
              </a:cxn>
              <a:cxn ang="0">
                <a:pos x="0" y="371"/>
              </a:cxn>
            </a:cxnLst>
            <a:rect l="0" t="0" r="r" b="b"/>
            <a:pathLst>
              <a:path w="5784" h="528">
                <a:moveTo>
                  <a:pt x="449" y="370"/>
                </a:moveTo>
                <a:lnTo>
                  <a:pt x="768" y="1"/>
                </a:lnTo>
                <a:lnTo>
                  <a:pt x="2158" y="0"/>
                </a:lnTo>
                <a:lnTo>
                  <a:pt x="2258" y="115"/>
                </a:lnTo>
                <a:lnTo>
                  <a:pt x="5784" y="115"/>
                </a:lnTo>
                <a:lnTo>
                  <a:pt x="5779" y="528"/>
                </a:lnTo>
                <a:lnTo>
                  <a:pt x="0" y="519"/>
                </a:lnTo>
                <a:lnTo>
                  <a:pt x="0" y="371"/>
                </a:lnTo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3025"/>
            <a:ext cx="82296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2889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</a:defRPr>
            </a:lvl1pPr>
          </a:lstStyle>
          <a:p>
            <a:fld id="{0775915E-B14D-480A-AA02-FE360EAE17BB}" type="datetimeFigureOut">
              <a:rPr lang="ru-RU" smtClean="0"/>
              <a:pPr/>
              <a:t>05.08.2010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373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71888" y="65373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</a:defRPr>
            </a:lvl1pPr>
          </a:lstStyle>
          <a:p>
            <a:fld id="{9CF09940-FB20-42F0-9080-B6B8157D6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579438"/>
            <a:ext cx="7848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random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7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Лептоспіроз</a:t>
            </a:r>
            <a:endParaRPr lang="ru-RU" sz="7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Лікування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50072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smtClean="0"/>
              <a:t>Антибіотики, </a:t>
            </a:r>
            <a:r>
              <a:rPr lang="uk-UA" sz="2400" dirty="0" err="1" smtClean="0"/>
              <a:t>протилептоспірозний</a:t>
            </a:r>
            <a:r>
              <a:rPr lang="uk-UA" sz="2400" dirty="0" smtClean="0"/>
              <a:t> </a:t>
            </a:r>
            <a:r>
              <a:rPr lang="en-US" sz="2400" dirty="0" err="1" smtClean="0"/>
              <a:t>Ig</a:t>
            </a:r>
            <a:r>
              <a:rPr lang="uk-UA" sz="2400" dirty="0" smtClean="0"/>
              <a:t> (імуноглобулін)</a:t>
            </a:r>
          </a:p>
          <a:p>
            <a:r>
              <a:rPr lang="uk-UA" sz="2400" dirty="0" smtClean="0"/>
              <a:t>Дезінтоксикація;</a:t>
            </a:r>
          </a:p>
          <a:p>
            <a:r>
              <a:rPr lang="uk-UA" sz="2400" dirty="0" smtClean="0"/>
              <a:t>Аскорбінова кислота;</a:t>
            </a:r>
          </a:p>
          <a:p>
            <a:r>
              <a:rPr lang="uk-UA" sz="2400" dirty="0" err="1" smtClean="0"/>
              <a:t>Рибоксин</a:t>
            </a:r>
            <a:r>
              <a:rPr lang="uk-UA" sz="2400" dirty="0" smtClean="0"/>
              <a:t>;</a:t>
            </a:r>
          </a:p>
          <a:p>
            <a:r>
              <a:rPr lang="uk-UA" sz="2400" dirty="0" err="1" smtClean="0"/>
              <a:t>Глюкокортикоїди</a:t>
            </a:r>
            <a:r>
              <a:rPr lang="uk-UA" sz="2400" dirty="0" smtClean="0"/>
              <a:t>;</a:t>
            </a:r>
          </a:p>
          <a:p>
            <a:r>
              <a:rPr lang="uk-UA" sz="2400" dirty="0" smtClean="0"/>
              <a:t>Анальгетики, жарознижуючі;</a:t>
            </a:r>
          </a:p>
          <a:p>
            <a:r>
              <a:rPr lang="uk-UA" sz="2400" dirty="0" err="1" smtClean="0"/>
              <a:t>Діуретики</a:t>
            </a:r>
            <a:r>
              <a:rPr lang="uk-UA" sz="2400" dirty="0" smtClean="0"/>
              <a:t>;</a:t>
            </a:r>
          </a:p>
          <a:p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кровотечах: </a:t>
            </a:r>
            <a:r>
              <a:rPr lang="uk-UA" sz="2400" dirty="0" err="1" smtClean="0"/>
              <a:t>дицинон</a:t>
            </a:r>
            <a:r>
              <a:rPr lang="uk-UA" sz="2400" dirty="0" smtClean="0"/>
              <a:t>, </a:t>
            </a:r>
            <a:r>
              <a:rPr lang="uk-UA" sz="4000" dirty="0" smtClean="0">
                <a:sym typeface="Symbol"/>
              </a:rPr>
              <a:t></a:t>
            </a:r>
            <a:r>
              <a:rPr lang="uk-UA" sz="2400" dirty="0" smtClean="0">
                <a:sym typeface="Symbol"/>
              </a:rPr>
              <a:t>-амінокапронова кислота, плазма, </a:t>
            </a:r>
            <a:r>
              <a:rPr lang="uk-UA" sz="2400" dirty="0" err="1" smtClean="0">
                <a:sym typeface="Symbol"/>
              </a:rPr>
              <a:t>еритроцитарна</a:t>
            </a:r>
            <a:r>
              <a:rPr lang="uk-UA" sz="2400" dirty="0" smtClean="0">
                <a:sym typeface="Symbol"/>
              </a:rPr>
              <a:t> маса, донорська кров;</a:t>
            </a:r>
          </a:p>
          <a:p>
            <a:r>
              <a:rPr lang="uk-UA" sz="2400" dirty="0" err="1" smtClean="0">
                <a:sym typeface="Symbol"/>
              </a:rPr>
              <a:t>Дофамін</a:t>
            </a:r>
            <a:r>
              <a:rPr lang="uk-UA" sz="2400" dirty="0" smtClean="0">
                <a:sym typeface="Symbol"/>
              </a:rPr>
              <a:t>;</a:t>
            </a:r>
          </a:p>
          <a:p>
            <a:r>
              <a:rPr lang="uk-UA" sz="2400" dirty="0" err="1" smtClean="0">
                <a:sym typeface="Symbol"/>
              </a:rPr>
              <a:t>Корглікон</a:t>
            </a:r>
            <a:r>
              <a:rPr lang="uk-UA" sz="2400" dirty="0" smtClean="0">
                <a:sym typeface="Symbol"/>
              </a:rPr>
              <a:t>;</a:t>
            </a:r>
          </a:p>
          <a:p>
            <a:r>
              <a:rPr lang="uk-UA" sz="2400" dirty="0" smtClean="0">
                <a:sym typeface="Symbol"/>
              </a:rPr>
              <a:t>Гемосорбція, гемодіаліз.</a:t>
            </a:r>
            <a:endParaRPr lang="ru-RU" sz="2400" dirty="0"/>
          </a:p>
        </p:txBody>
      </p:sp>
      <p:pic>
        <p:nvPicPr>
          <p:cNvPr id="4" name="Picture 24" descr="0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5500702"/>
            <a:ext cx="1785918" cy="1195804"/>
          </a:xfrm>
          <a:prstGeom prst="rect">
            <a:avLst/>
          </a:prstGeom>
          <a:noFill/>
        </p:spPr>
      </p:pic>
      <p:pic>
        <p:nvPicPr>
          <p:cNvPr id="3074" name="Picture 2" descr="C:\Documents and Settings\Metod2\Рабочий стол\Новая папка\457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881198"/>
            <a:ext cx="2619372" cy="2619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5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Диспансеризація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980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uk-UA" sz="3600" dirty="0" smtClean="0"/>
              <a:t>Спостереження протягом 6 місяців;</a:t>
            </a:r>
          </a:p>
          <a:p>
            <a:r>
              <a:rPr lang="uk-UA" sz="3600" dirty="0" smtClean="0"/>
              <a:t>Дотримання дієти №5-7;</a:t>
            </a:r>
          </a:p>
          <a:p>
            <a:r>
              <a:rPr lang="uk-UA" sz="3600" dirty="0" smtClean="0"/>
              <a:t>Огляд окуліста, нефролога, невропатолога, терапевта;</a:t>
            </a:r>
          </a:p>
          <a:p>
            <a:r>
              <a:rPr lang="uk-UA" sz="3600" dirty="0" smtClean="0"/>
              <a:t>Контроль біохімічного аналізу крові (печінкові, ниркові проби);</a:t>
            </a:r>
          </a:p>
          <a:p>
            <a:r>
              <a:rPr lang="uk-UA" sz="3600" dirty="0" smtClean="0"/>
              <a:t>Контроль загального аналізу крові та сечі.</a:t>
            </a:r>
            <a:endParaRPr lang="ru-RU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4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4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4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4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4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64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Профілактика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3024"/>
            <a:ext cx="8229600" cy="522924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ветеринарний контроль за тваринами;</a:t>
            </a:r>
          </a:p>
          <a:p>
            <a:r>
              <a:rPr lang="uk-UA" dirty="0" smtClean="0"/>
              <a:t>вакцинація свійських тварин;</a:t>
            </a:r>
          </a:p>
          <a:p>
            <a:r>
              <a:rPr lang="uk-UA" dirty="0" smtClean="0"/>
              <a:t>захист джерел водопостачання;</a:t>
            </a:r>
          </a:p>
          <a:p>
            <a:r>
              <a:rPr lang="uk-UA" dirty="0" smtClean="0"/>
              <a:t>гігієна харчування;</a:t>
            </a:r>
          </a:p>
          <a:p>
            <a:r>
              <a:rPr lang="uk-UA" dirty="0" smtClean="0"/>
              <a:t>дератизація;</a:t>
            </a:r>
          </a:p>
          <a:p>
            <a:r>
              <a:rPr lang="uk-UA" dirty="0" smtClean="0"/>
              <a:t>використання захисного одягу;</a:t>
            </a:r>
          </a:p>
          <a:p>
            <a:r>
              <a:rPr lang="uk-UA" dirty="0" smtClean="0"/>
              <a:t>імунізація за епідемічними показниками;</a:t>
            </a:r>
          </a:p>
          <a:p>
            <a:r>
              <a:rPr lang="uk-UA" dirty="0" smtClean="0"/>
              <a:t>особиста гігієна;</a:t>
            </a:r>
          </a:p>
          <a:p>
            <a:r>
              <a:rPr lang="uk-UA" dirty="0" smtClean="0"/>
              <a:t>санітарно-освітня робота.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28777"/>
            <a:ext cx="8715436" cy="4514867"/>
          </a:xfrm>
        </p:spPr>
        <p:txBody>
          <a:bodyPr/>
          <a:lstStyle/>
          <a:p>
            <a:pPr marL="0" indent="534988">
              <a:buNone/>
            </a:pPr>
            <a:r>
              <a:rPr lang="uk-UA" sz="4000" i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Лептоспіроз –</a:t>
            </a:r>
            <a:r>
              <a:rPr lang="uk-UA" sz="4000" dirty="0" smtClean="0"/>
              <a:t> гостра інфекційна хвороба з групи </a:t>
            </a:r>
            <a:r>
              <a:rPr lang="uk-UA" sz="4000" dirty="0" err="1" smtClean="0"/>
              <a:t>зоонозів</a:t>
            </a:r>
            <a:r>
              <a:rPr lang="uk-UA" sz="4000" dirty="0" smtClean="0"/>
              <a:t>, що спричинюється патогенними </a:t>
            </a:r>
            <a:r>
              <a:rPr lang="uk-UA" sz="4000" dirty="0" err="1" smtClean="0"/>
              <a:t>лептоспірами</a:t>
            </a:r>
            <a:r>
              <a:rPr lang="uk-UA" sz="4000" dirty="0" smtClean="0"/>
              <a:t> та супроводжується гарячкою, </a:t>
            </a:r>
            <a:r>
              <a:rPr lang="uk-UA" sz="4000" dirty="0" err="1" smtClean="0"/>
              <a:t>міалгіями</a:t>
            </a:r>
            <a:r>
              <a:rPr lang="uk-UA" sz="4000" dirty="0" smtClean="0"/>
              <a:t>, склеритом, </a:t>
            </a:r>
            <a:r>
              <a:rPr lang="uk-UA" sz="4000" dirty="0" err="1" smtClean="0"/>
              <a:t>геморагічним</a:t>
            </a:r>
            <a:r>
              <a:rPr lang="uk-UA" sz="4000" dirty="0" smtClean="0"/>
              <a:t> синдромом, ураженням нирок і печінки.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Етіологія</a:t>
            </a:r>
            <a:endParaRPr lang="ru-RU" sz="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8860" y="1500174"/>
            <a:ext cx="4286280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Збудник - </a:t>
            </a:r>
            <a:r>
              <a:rPr lang="uk-UA" sz="2000" dirty="0" err="1" smtClean="0"/>
              <a:t>лептоспіра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3429000"/>
            <a:ext cx="2143140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Має спіралеподібну форму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3429000"/>
            <a:ext cx="1071570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Аероб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3429000"/>
            <a:ext cx="2357454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Стійка у вологому ґрунті і водоймах, до низьких температур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35698" y="3429000"/>
            <a:ext cx="1951144" cy="121444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Чутлива до УФО, високих температур, </a:t>
            </a:r>
            <a:r>
              <a:rPr lang="uk-UA" sz="2000" dirty="0" err="1" smtClean="0"/>
              <a:t>деззасобів</a:t>
            </a:r>
            <a:endParaRPr lang="ru-RU" sz="2000" dirty="0"/>
          </a:p>
        </p:txBody>
      </p:sp>
      <p:cxnSp>
        <p:nvCxnSpPr>
          <p:cNvPr id="10" name="Прямая соединительная линия 9"/>
          <p:cNvCxnSpPr>
            <a:stCxn id="4" idx="2"/>
            <a:endCxn id="5" idx="0"/>
          </p:cNvCxnSpPr>
          <p:nvPr/>
        </p:nvCxnSpPr>
        <p:spPr>
          <a:xfrm rot="5400000">
            <a:off x="2393141" y="1250141"/>
            <a:ext cx="1357322" cy="300039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2"/>
            <a:endCxn id="8" idx="0"/>
          </p:cNvCxnSpPr>
          <p:nvPr/>
        </p:nvCxnSpPr>
        <p:spPr>
          <a:xfrm rot="16200000" flipH="1">
            <a:off x="5512974" y="1130704"/>
            <a:ext cx="1357322" cy="323927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4" idx="2"/>
            <a:endCxn id="6" idx="0"/>
          </p:cNvCxnSpPr>
          <p:nvPr/>
        </p:nvCxnSpPr>
        <p:spPr>
          <a:xfrm rot="5400000">
            <a:off x="3375414" y="2232414"/>
            <a:ext cx="1357322" cy="1035851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4" idx="2"/>
            <a:endCxn id="7" idx="0"/>
          </p:cNvCxnSpPr>
          <p:nvPr/>
        </p:nvCxnSpPr>
        <p:spPr>
          <a:xfrm rot="16200000" flipH="1">
            <a:off x="4339826" y="2303851"/>
            <a:ext cx="1357322" cy="892975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Епідеміологія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14488"/>
            <a:ext cx="157163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Джерело інфекції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3214686"/>
            <a:ext cx="157163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Шляхи передачі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714884"/>
            <a:ext cx="1571636" cy="8572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Сезонність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00298" y="1643050"/>
            <a:ext cx="2643206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Хворі і перехворілі дикі та свійські тварини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1643050"/>
            <a:ext cx="2786082" cy="10001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Щури, миші, велика рогата худоба, свині, собаки, їжаки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3357562"/>
            <a:ext cx="1857388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аліментарний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14876" y="3357562"/>
            <a:ext cx="1643074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рановий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3357562"/>
            <a:ext cx="1785950" cy="4286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аспіраційний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4857760"/>
            <a:ext cx="1785950" cy="5715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Літньо-осіння</a:t>
            </a:r>
            <a:endParaRPr lang="ru-RU" sz="20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071670" y="2143116"/>
            <a:ext cx="35719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214942" y="2143116"/>
            <a:ext cx="642942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43108" y="3571876"/>
            <a:ext cx="285752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500562" y="3571876"/>
            <a:ext cx="142876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429388" y="3571876"/>
            <a:ext cx="21431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143108" y="5143512"/>
            <a:ext cx="571504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5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Патогенез</a:t>
            </a:r>
            <a:endParaRPr lang="ru-RU" sz="5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643050"/>
            <a:ext cx="1500198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Лептоспіра</a:t>
            </a:r>
            <a:endParaRPr lang="ru-RU" i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643050"/>
            <a:ext cx="1643074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Через шкіру і слизові оболонки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643050"/>
            <a:ext cx="1500198" cy="10001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Кров</a:t>
            </a:r>
          </a:p>
          <a:p>
            <a:pPr algn="ctr"/>
            <a:r>
              <a:rPr lang="uk-UA" dirty="0" err="1" smtClean="0"/>
              <a:t>бактеріемія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29322" y="1428736"/>
            <a:ext cx="307183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Ниркова недостатність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9322" y="1928802"/>
            <a:ext cx="307183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Печінкова недостатність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29322" y="2428868"/>
            <a:ext cx="307183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Інфекційно-токсичний шок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143248"/>
            <a:ext cx="235745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інтоксикація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868" y="3714752"/>
            <a:ext cx="235745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гарячка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4286256"/>
            <a:ext cx="235745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ураження капілярів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868" y="4857760"/>
            <a:ext cx="2357454" cy="4286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крововилив у: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5500702"/>
            <a:ext cx="92869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шкіру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071934" y="5500702"/>
            <a:ext cx="1357322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Слизові оболонки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5008" y="5500702"/>
            <a:ext cx="1285884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Внутрішні органи</a:t>
            </a:r>
            <a:endParaRPr lang="ru-RU" dirty="0"/>
          </a:p>
        </p:txBody>
      </p:sp>
      <p:cxnSp>
        <p:nvCxnSpPr>
          <p:cNvPr id="18" name="Прямая со стрелкой 17"/>
          <p:cNvCxnSpPr>
            <a:stCxn id="4" idx="3"/>
            <a:endCxn id="5" idx="1"/>
          </p:cNvCxnSpPr>
          <p:nvPr/>
        </p:nvCxnSpPr>
        <p:spPr>
          <a:xfrm>
            <a:off x="1714480" y="2143116"/>
            <a:ext cx="285752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3"/>
            <a:endCxn id="6" idx="1"/>
          </p:cNvCxnSpPr>
          <p:nvPr/>
        </p:nvCxnSpPr>
        <p:spPr>
          <a:xfrm>
            <a:off x="3643306" y="2143116"/>
            <a:ext cx="357190" cy="1588"/>
          </a:xfrm>
          <a:prstGeom prst="straightConnector1">
            <a:avLst/>
          </a:prstGeom>
          <a:ln>
            <a:tailEnd type="arrow"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7" idx="1"/>
            <a:endCxn id="6" idx="3"/>
          </p:cNvCxnSpPr>
          <p:nvPr/>
        </p:nvCxnSpPr>
        <p:spPr>
          <a:xfrm rot="10800000" flipV="1">
            <a:off x="5500694" y="1643050"/>
            <a:ext cx="428628" cy="50006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6" idx="3"/>
            <a:endCxn id="9" idx="1"/>
          </p:cNvCxnSpPr>
          <p:nvPr/>
        </p:nvCxnSpPr>
        <p:spPr>
          <a:xfrm>
            <a:off x="5500694" y="2143116"/>
            <a:ext cx="428628" cy="500066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3"/>
            <a:endCxn id="8" idx="1"/>
          </p:cNvCxnSpPr>
          <p:nvPr/>
        </p:nvCxnSpPr>
        <p:spPr>
          <a:xfrm>
            <a:off x="5500694" y="2143116"/>
            <a:ext cx="428628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6" idx="2"/>
            <a:endCxn id="10" idx="0"/>
          </p:cNvCxnSpPr>
          <p:nvPr/>
        </p:nvCxnSpPr>
        <p:spPr>
          <a:xfrm rot="5400000">
            <a:off x="4500562" y="2893215"/>
            <a:ext cx="500066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13" idx="2"/>
            <a:endCxn id="15" idx="0"/>
          </p:cNvCxnSpPr>
          <p:nvPr/>
        </p:nvCxnSpPr>
        <p:spPr>
          <a:xfrm rot="5400000">
            <a:off x="4643438" y="5393545"/>
            <a:ext cx="214314" cy="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stCxn id="13" idx="2"/>
            <a:endCxn id="14" idx="0"/>
          </p:cNvCxnSpPr>
          <p:nvPr/>
        </p:nvCxnSpPr>
        <p:spPr>
          <a:xfrm rot="5400000">
            <a:off x="3929058" y="4679165"/>
            <a:ext cx="214314" cy="1428760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13" idx="2"/>
            <a:endCxn id="16" idx="0"/>
          </p:cNvCxnSpPr>
          <p:nvPr/>
        </p:nvCxnSpPr>
        <p:spPr>
          <a:xfrm rot="16200000" flipH="1">
            <a:off x="5447115" y="4589867"/>
            <a:ext cx="214314" cy="1607355"/>
          </a:xfrm>
          <a:prstGeom prst="line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0"/>
                            </p:stCondLst>
                            <p:childTnLst>
                              <p:par>
                                <p:cTn id="8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000"/>
                            </p:stCondLst>
                            <p:childTnLst>
                              <p:par>
                                <p:cTn id="9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Клініка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1428736"/>
            <a:ext cx="5286412" cy="428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Інкубаційний період – 4-14 діб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2500306"/>
            <a:ext cx="1928826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Жовтянична форма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2428868"/>
            <a:ext cx="207170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Безжовтянична</a:t>
            </a:r>
            <a:r>
              <a:rPr lang="uk-UA" sz="2000" dirty="0" smtClean="0"/>
              <a:t> форма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429000"/>
            <a:ext cx="4286280" cy="2500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озноб, гарячка;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головний біль, запаморочення;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нудота, блювання;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марення, порушення свідомості;</a:t>
            </a:r>
          </a:p>
          <a:p>
            <a:pPr>
              <a:buFont typeface="Wingdings" pitchFamily="2" charset="2"/>
              <a:buChar char="q"/>
            </a:pPr>
            <a:r>
              <a:rPr lang="uk-UA" dirty="0" err="1">
                <a:solidFill>
                  <a:schemeClr val="tx1"/>
                </a:solidFill>
              </a:rPr>
              <a:t>м</a:t>
            </a:r>
            <a:r>
              <a:rPr lang="uk-UA" dirty="0" err="1" smtClean="0">
                <a:solidFill>
                  <a:schemeClr val="tx1"/>
                </a:solidFill>
              </a:rPr>
              <a:t>іалгії</a:t>
            </a:r>
            <a:r>
              <a:rPr lang="uk-UA" dirty="0">
                <a:solidFill>
                  <a:schemeClr val="tx1"/>
                </a:solidFill>
              </a:rPr>
              <a:t>,</a:t>
            </a:r>
            <a:r>
              <a:rPr lang="uk-UA" dirty="0" smtClean="0">
                <a:solidFill>
                  <a:schemeClr val="tx1"/>
                </a:solidFill>
              </a:rPr>
              <a:t> склерит, </a:t>
            </a:r>
            <a:r>
              <a:rPr lang="uk-UA" dirty="0" err="1" smtClean="0">
                <a:solidFill>
                  <a:schemeClr val="tx1"/>
                </a:solidFill>
              </a:rPr>
              <a:t>герпетична</a:t>
            </a:r>
            <a:r>
              <a:rPr lang="uk-UA" dirty="0" smtClean="0">
                <a:solidFill>
                  <a:schemeClr val="tx1"/>
                </a:solidFill>
              </a:rPr>
              <a:t> висипка;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</a:rPr>
              <a:t>крововиливи, кровотечі;</a:t>
            </a:r>
          </a:p>
          <a:p>
            <a:pPr>
              <a:buFont typeface="Wingdings" pitchFamily="2" charset="2"/>
              <a:buChar char="q"/>
            </a:pPr>
            <a:r>
              <a:rPr lang="uk-UA" dirty="0" err="1">
                <a:solidFill>
                  <a:schemeClr val="tx1"/>
                </a:solidFill>
              </a:rPr>
              <a:t>г</a:t>
            </a:r>
            <a:r>
              <a:rPr lang="uk-UA" dirty="0" err="1" smtClean="0">
                <a:solidFill>
                  <a:schemeClr val="tx1"/>
                </a:solidFill>
              </a:rPr>
              <a:t>епатоспленомегалія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dirty="0" err="1" smtClean="0">
                <a:solidFill>
                  <a:schemeClr val="tx1"/>
                </a:solidFill>
              </a:rPr>
              <a:t>олігоанурія</a:t>
            </a:r>
            <a:r>
              <a:rPr lang="uk-UA" dirty="0" smtClean="0">
                <a:solidFill>
                  <a:schemeClr val="tx1"/>
                </a:solidFill>
              </a:rPr>
              <a:t>;</a:t>
            </a:r>
          </a:p>
          <a:p>
            <a:pPr>
              <a:buFont typeface="Wingdings" pitchFamily="2" charset="2"/>
              <a:buChar char="q"/>
            </a:pPr>
            <a:r>
              <a:rPr lang="uk-UA" dirty="0" err="1">
                <a:solidFill>
                  <a:schemeClr val="tx1"/>
                </a:solidFill>
              </a:rPr>
              <a:t>м</a:t>
            </a:r>
            <a:r>
              <a:rPr lang="uk-UA" dirty="0" err="1" smtClean="0">
                <a:solidFill>
                  <a:schemeClr val="tx1"/>
                </a:solidFill>
              </a:rPr>
              <a:t>енінгеальні</a:t>
            </a:r>
            <a:r>
              <a:rPr lang="uk-UA" dirty="0" smtClean="0">
                <a:solidFill>
                  <a:schemeClr val="tx1"/>
                </a:solidFill>
              </a:rPr>
              <a:t> ознаки.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Ускладнення</a:t>
            </a:r>
            <a:endParaRPr lang="ru-RU" sz="5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928802"/>
            <a:ext cx="171451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Ниркова недостатність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928802"/>
            <a:ext cx="1714512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Нирково-печінкова недостатність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29190" y="1928802"/>
            <a:ext cx="1285884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Кровотечі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1928802"/>
            <a:ext cx="1785950" cy="8572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Інфекційно-токсичний шок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3500438"/>
            <a:ext cx="164307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Іридоцикліт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86446" y="4286256"/>
            <a:ext cx="1143008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Набряк мозку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357686" y="4286256"/>
            <a:ext cx="1285884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Міокардит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500438"/>
            <a:ext cx="1714512" cy="8572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Серцево-судинна недостатність</a:t>
            </a:r>
            <a:endParaRPr lang="ru-RU" dirty="0"/>
          </a:p>
        </p:txBody>
      </p:sp>
      <p:cxnSp>
        <p:nvCxnSpPr>
          <p:cNvPr id="13" name="Прямая соединительная линия 12"/>
          <p:cNvCxnSpPr>
            <a:stCxn id="7" idx="2"/>
            <a:endCxn id="8" idx="0"/>
          </p:cNvCxnSpPr>
          <p:nvPr/>
        </p:nvCxnSpPr>
        <p:spPr>
          <a:xfrm rot="5400000">
            <a:off x="7465239" y="3143248"/>
            <a:ext cx="71438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5" idx="2"/>
            <a:endCxn id="11" idx="0"/>
          </p:cNvCxnSpPr>
          <p:nvPr/>
        </p:nvCxnSpPr>
        <p:spPr>
          <a:xfrm rot="5400000">
            <a:off x="3000364" y="3143248"/>
            <a:ext cx="71438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6" idx="2"/>
            <a:endCxn id="10" idx="0"/>
          </p:cNvCxnSpPr>
          <p:nvPr/>
        </p:nvCxnSpPr>
        <p:spPr>
          <a:xfrm rot="5400000">
            <a:off x="4536281" y="3250405"/>
            <a:ext cx="1500198" cy="571504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stCxn id="6" idx="2"/>
            <a:endCxn id="9" idx="0"/>
          </p:cNvCxnSpPr>
          <p:nvPr/>
        </p:nvCxnSpPr>
        <p:spPr>
          <a:xfrm rot="16200000" flipH="1">
            <a:off x="5214942" y="3143248"/>
            <a:ext cx="1500198" cy="785818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4" idx="0"/>
          </p:cNvCxnSpPr>
          <p:nvPr/>
        </p:nvCxnSpPr>
        <p:spPr>
          <a:xfrm rot="5400000">
            <a:off x="2445537" y="-159561"/>
            <a:ext cx="785802" cy="3390924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2" idx="2"/>
            <a:endCxn id="7" idx="0"/>
          </p:cNvCxnSpPr>
          <p:nvPr/>
        </p:nvCxnSpPr>
        <p:spPr>
          <a:xfrm rot="16200000" flipH="1">
            <a:off x="5785263" y="-108364"/>
            <a:ext cx="785802" cy="3288529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" idx="2"/>
            <a:endCxn id="5" idx="0"/>
          </p:cNvCxnSpPr>
          <p:nvPr/>
        </p:nvCxnSpPr>
        <p:spPr>
          <a:xfrm rot="5400000">
            <a:off x="3552826" y="947728"/>
            <a:ext cx="785802" cy="1176346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2" idx="2"/>
            <a:endCxn id="6" idx="0"/>
          </p:cNvCxnSpPr>
          <p:nvPr/>
        </p:nvCxnSpPr>
        <p:spPr>
          <a:xfrm rot="16200000" flipH="1">
            <a:off x="4660115" y="1016785"/>
            <a:ext cx="785802" cy="1038232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500"/>
                            </p:stCondLst>
                            <p:childTnLst>
                              <p:par>
                                <p:cTn id="8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OLLEGE\PREDMET\INFEKZIA\СКОРОХОД\Атлас\Лептоспироз\Лептоспироз. Желтушная форма. 7-й день болезни. Единичные элементы геморрагической сыпи на коже живо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1998663" cy="1773237"/>
          </a:xfrm>
          <a:prstGeom prst="rect">
            <a:avLst/>
          </a:prstGeom>
          <a:noFill/>
        </p:spPr>
      </p:pic>
      <p:pic>
        <p:nvPicPr>
          <p:cNvPr id="1027" name="Picture 3" descr="D:\COLLEGE\PREDMET\INFEKZIA\СКОРОХОД\Атлас\Лептоспироз\Лептоспироз. Желтушная форма. 7-й день болезни. Иктеричность кожи и гиперемия лиц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86256"/>
            <a:ext cx="1968500" cy="2292350"/>
          </a:xfrm>
          <a:prstGeom prst="rect">
            <a:avLst/>
          </a:prstGeom>
          <a:noFill/>
        </p:spPr>
      </p:pic>
      <p:pic>
        <p:nvPicPr>
          <p:cNvPr id="1028" name="Picture 4" descr="D:\COLLEGE\PREDMET\INFEKZIA\СКОРОХОД\Атлас\Лептоспироз\Лептоспироз. Начальный период. Инъекция и иктеричность склер (кроличьи глаза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786058"/>
            <a:ext cx="3316287" cy="2468563"/>
          </a:xfrm>
          <a:prstGeom prst="rect">
            <a:avLst/>
          </a:prstGeom>
          <a:noFill/>
        </p:spPr>
      </p:pic>
      <p:sp>
        <p:nvSpPr>
          <p:cNvPr id="7" name="Прямоугольная выноска 6"/>
          <p:cNvSpPr/>
          <p:nvPr/>
        </p:nvSpPr>
        <p:spPr>
          <a:xfrm>
            <a:off x="2857488" y="1500174"/>
            <a:ext cx="4143404" cy="923330"/>
          </a:xfrm>
          <a:prstGeom prst="wedgeRectCallout">
            <a:avLst>
              <a:gd name="adj1" fmla="val -65624"/>
              <a:gd name="adj2" fmla="val 2226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Лептоспіроз. Жовтянична форма. 7-й день хвороби. Одиничні елементи </a:t>
            </a:r>
            <a:r>
              <a:rPr lang="uk-UA" dirty="0" err="1" smtClean="0"/>
              <a:t>геморагічного</a:t>
            </a:r>
            <a:r>
              <a:rPr lang="uk-UA" dirty="0" smtClean="0"/>
              <a:t> висипу на шкірі живота</a:t>
            </a:r>
            <a:endParaRPr lang="uk-UA" dirty="0"/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2143108" y="5500702"/>
            <a:ext cx="4572000" cy="923330"/>
          </a:xfrm>
          <a:prstGeom prst="wedgeRectCallout">
            <a:avLst>
              <a:gd name="adj1" fmla="val 55209"/>
              <a:gd name="adj2" fmla="val -11775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uk-UA" dirty="0" smtClean="0"/>
              <a:t>Лептоспіроз. Жовтянична форма. 7-й день хвороби. </a:t>
            </a:r>
            <a:r>
              <a:rPr lang="uk-UA" dirty="0" err="1" smtClean="0"/>
              <a:t>Іктеричність</a:t>
            </a:r>
            <a:r>
              <a:rPr lang="uk-UA" dirty="0" smtClean="0"/>
              <a:t> шкіри та гіперемія обличчя</a:t>
            </a:r>
            <a:endParaRPr lang="uk-UA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214282" y="3429000"/>
            <a:ext cx="2500330" cy="1477328"/>
          </a:xfrm>
          <a:prstGeom prst="wedgeRectCallout">
            <a:avLst>
              <a:gd name="adj1" fmla="val 66024"/>
              <a:gd name="adj2" fmla="val 17368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/>
              <a:t>Лептоспіроз</a:t>
            </a:r>
            <a:r>
              <a:rPr lang="ru-RU" dirty="0" smtClean="0"/>
              <a:t>. </a:t>
            </a:r>
            <a:r>
              <a:rPr lang="uk-UA" dirty="0" smtClean="0"/>
              <a:t>Початковий</a:t>
            </a:r>
            <a:r>
              <a:rPr lang="ru-RU" dirty="0" smtClean="0"/>
              <a:t> </a:t>
            </a:r>
            <a:r>
              <a:rPr lang="uk-UA" dirty="0" smtClean="0"/>
              <a:t>період</a:t>
            </a:r>
            <a:r>
              <a:rPr lang="ru-RU" dirty="0" smtClean="0"/>
              <a:t>. </a:t>
            </a:r>
            <a:r>
              <a:rPr lang="uk-UA" dirty="0" err="1" smtClean="0"/>
              <a:t>Ін</a:t>
            </a:r>
            <a:r>
              <a:rPr lang="en-US" dirty="0" smtClean="0"/>
              <a:t>’</a:t>
            </a:r>
            <a:r>
              <a:rPr lang="uk-UA" dirty="0" err="1" smtClean="0"/>
              <a:t>єкція</a:t>
            </a:r>
            <a:r>
              <a:rPr lang="ru-RU" dirty="0" smtClean="0"/>
              <a:t> та </a:t>
            </a:r>
            <a:r>
              <a:rPr lang="uk-UA" dirty="0" err="1" smtClean="0"/>
              <a:t>іктеричність</a:t>
            </a:r>
            <a:r>
              <a:rPr lang="ru-RU" dirty="0" smtClean="0"/>
              <a:t> склер (</a:t>
            </a:r>
            <a:r>
              <a:rPr lang="uk-UA" dirty="0" smtClean="0"/>
              <a:t>кролячі</a:t>
            </a:r>
            <a:r>
              <a:rPr lang="ru-RU" dirty="0" smtClean="0"/>
              <a:t> </a:t>
            </a:r>
            <a:r>
              <a:rPr lang="uk-UA" dirty="0" smtClean="0"/>
              <a:t>очі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000" b="1" dirty="0" smtClean="0">
                <a:ln/>
                <a:solidFill>
                  <a:schemeClr val="accent3"/>
                </a:solidFill>
              </a:rPr>
              <a:t>Діагностика</a:t>
            </a:r>
            <a:endParaRPr lang="ru-RU" sz="5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071678"/>
            <a:ext cx="2000264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Клінічні ознаки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14678" y="2071678"/>
            <a:ext cx="2357454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err="1" smtClean="0"/>
              <a:t>Бактеріоскопічний</a:t>
            </a:r>
            <a:r>
              <a:rPr lang="uk-UA" sz="2000" dirty="0" smtClean="0"/>
              <a:t> метод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2071678"/>
            <a:ext cx="2214578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Бактеріологічний метод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929066"/>
            <a:ext cx="2000264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Епідеміологічні ознаки</a:t>
            </a: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3929066"/>
            <a:ext cx="2286016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Біологічний метод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7950" y="3857628"/>
            <a:ext cx="2214578" cy="11430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Серологічний метод</a:t>
            </a:r>
          </a:p>
          <a:p>
            <a:pPr algn="ctr"/>
            <a:r>
              <a:rPr lang="uk-UA" sz="2000" dirty="0" err="1" smtClean="0"/>
              <a:t>ПЛР</a:t>
            </a:r>
            <a:endParaRPr lang="ru-RU" sz="2000" dirty="0"/>
          </a:p>
        </p:txBody>
      </p:sp>
      <p:pic>
        <p:nvPicPr>
          <p:cNvPr id="10" name="Picture 19" descr="0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3086" y="5185703"/>
            <a:ext cx="950914" cy="1672297"/>
          </a:xfrm>
          <a:prstGeom prst="rect">
            <a:avLst/>
          </a:prstGeom>
          <a:noFill/>
        </p:spPr>
      </p:pic>
      <p:pic>
        <p:nvPicPr>
          <p:cNvPr id="2050" name="Picture 2" descr="C:\Documents and Settings\Metod2\Рабочий стол\Новая папка\get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" cy="183515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ample">
  <a:themeElements>
    <a:clrScheme name="sample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5B1B1"/>
      </a:accent1>
      <a:accent2>
        <a:srgbClr val="5BACE9"/>
      </a:accent2>
      <a:accent3>
        <a:srgbClr val="FFFFFF"/>
      </a:accent3>
      <a:accent4>
        <a:srgbClr val="174578"/>
      </a:accent4>
      <a:accent5>
        <a:srgbClr val="ACD5D5"/>
      </a:accent5>
      <a:accent6>
        <a:srgbClr val="529BD3"/>
      </a:accent6>
      <a:hlink>
        <a:srgbClr val="6E71F0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4EA693"/>
        </a:accent1>
        <a:accent2>
          <a:srgbClr val="ABA755"/>
        </a:accent2>
        <a:accent3>
          <a:srgbClr val="FFFFFF"/>
        </a:accent3>
        <a:accent4>
          <a:srgbClr val="174578"/>
        </a:accent4>
        <a:accent5>
          <a:srgbClr val="B2D0C8"/>
        </a:accent5>
        <a:accent6>
          <a:srgbClr val="9B974C"/>
        </a:accent6>
        <a:hlink>
          <a:srgbClr val="3981B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24B98"/>
        </a:dk1>
        <a:lt1>
          <a:srgbClr val="FFFFFF"/>
        </a:lt1>
        <a:dk2>
          <a:srgbClr val="000000"/>
        </a:dk2>
        <a:lt2>
          <a:srgbClr val="DDDDDD"/>
        </a:lt2>
        <a:accent1>
          <a:srgbClr val="4976D1"/>
        </a:accent1>
        <a:accent2>
          <a:srgbClr val="4CB494"/>
        </a:accent2>
        <a:accent3>
          <a:srgbClr val="FFFFFF"/>
        </a:accent3>
        <a:accent4>
          <a:srgbClr val="0E3F81"/>
        </a:accent4>
        <a:accent5>
          <a:srgbClr val="B1BDE5"/>
        </a:accent5>
        <a:accent6>
          <a:srgbClr val="44A386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5B1B1"/>
        </a:accent1>
        <a:accent2>
          <a:srgbClr val="5BACE9"/>
        </a:accent2>
        <a:accent3>
          <a:srgbClr val="FFFFFF"/>
        </a:accent3>
        <a:accent4>
          <a:srgbClr val="174578"/>
        </a:accent4>
        <a:accent5>
          <a:srgbClr val="ACD5D5"/>
        </a:accent5>
        <a:accent6>
          <a:srgbClr val="529BD3"/>
        </a:accent6>
        <a:hlink>
          <a:srgbClr val="6E71F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4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5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6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8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9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cdb2004138l</Template>
  <TotalTime>140</TotalTime>
  <Words>352</Words>
  <Application>Microsoft Office PowerPoint</Application>
  <PresentationFormat>Экран (4:3)</PresentationFormat>
  <Paragraphs>94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sample</vt:lpstr>
      <vt:lpstr>Лептоспіроз</vt:lpstr>
      <vt:lpstr>Слайд 2</vt:lpstr>
      <vt:lpstr>Етіологія</vt:lpstr>
      <vt:lpstr>Епідеміологія</vt:lpstr>
      <vt:lpstr>Патогенез</vt:lpstr>
      <vt:lpstr>Клініка</vt:lpstr>
      <vt:lpstr>Ускладнення</vt:lpstr>
      <vt:lpstr>Слайд 8</vt:lpstr>
      <vt:lpstr>Діагностика</vt:lpstr>
      <vt:lpstr>Лікування</vt:lpstr>
      <vt:lpstr>Диспансеризація</vt:lpstr>
      <vt:lpstr>Профілактика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Лептоспіроз</dc:title>
  <dc:creator>Оксана</dc:creator>
  <cp:lastModifiedBy>metod2</cp:lastModifiedBy>
  <cp:revision>35</cp:revision>
  <dcterms:created xsi:type="dcterms:W3CDTF">2009-08-07T07:21:43Z</dcterms:created>
  <dcterms:modified xsi:type="dcterms:W3CDTF">2010-08-05T07:36:11Z</dcterms:modified>
</cp:coreProperties>
</file>