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6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/>
            <a:ahLst/>
            <a:cxnLst>
              <a:cxn ang="0">
                <a:pos x="434" y="356"/>
              </a:cxn>
              <a:cxn ang="0">
                <a:pos x="751" y="2"/>
              </a:cxn>
              <a:cxn ang="0">
                <a:pos x="2158" y="0"/>
              </a:cxn>
              <a:cxn ang="0">
                <a:pos x="2244" y="115"/>
              </a:cxn>
              <a:cxn ang="0">
                <a:pos x="5770" y="115"/>
              </a:cxn>
              <a:cxn ang="0">
                <a:pos x="5764" y="489"/>
              </a:cxn>
              <a:cxn ang="0">
                <a:pos x="4998" y="495"/>
              </a:cxn>
              <a:cxn ang="0">
                <a:pos x="4897" y="576"/>
              </a:cxn>
              <a:cxn ang="0">
                <a:pos x="0" y="578"/>
              </a:cxn>
              <a:cxn ang="0">
                <a:pos x="16" y="36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/>
            <a:ahLst/>
            <a:cxnLst>
              <a:cxn ang="0">
                <a:pos x="433" y="360"/>
              </a:cxn>
              <a:cxn ang="0">
                <a:pos x="767" y="3"/>
              </a:cxn>
              <a:cxn ang="0">
                <a:pos x="2152" y="0"/>
              </a:cxn>
              <a:cxn ang="0">
                <a:pos x="2228" y="113"/>
              </a:cxn>
              <a:cxn ang="0">
                <a:pos x="5766" y="113"/>
              </a:cxn>
              <a:cxn ang="0">
                <a:pos x="5766" y="442"/>
              </a:cxn>
              <a:cxn ang="0">
                <a:pos x="4968" y="442"/>
              </a:cxn>
              <a:cxn ang="0">
                <a:pos x="4880" y="531"/>
              </a:cxn>
              <a:cxn ang="0">
                <a:pos x="0" y="521"/>
              </a:cxn>
              <a:cxn ang="0">
                <a:pos x="0" y="373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D951753-3676-4742-BC3E-771E69625BFB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1EF974-A7C8-434A-A38A-D244ABF1C4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Малярія</a:t>
            </a:r>
            <a:endParaRPr lang="ru-RU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LLEGE\PREDMET\INFEKZIA\СКОРОХОД\Атлас\Малярия\Plazmodium vivax в мазке периферической кров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81635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COLLEGE\PREDMET\INFEKZIA\СКОРОХОД\Атлас\Малярия\В мазке периферической крови Plazmodium falcipa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29132"/>
            <a:ext cx="3559175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COLLEGE\PREDMET\INFEKZIA\СКОРОХОД\Атлас\Малярия\В мазке периферической крови Plazmodium malar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1785918" y="1714488"/>
            <a:ext cx="3214710" cy="923330"/>
          </a:xfrm>
          <a:prstGeom prst="wedgeRectCallout">
            <a:avLst>
              <a:gd name="adj1" fmla="val 59297"/>
              <a:gd name="adj2" fmla="val 141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Plazmodium</a:t>
            </a:r>
            <a:r>
              <a:rPr lang="ru-RU" dirty="0" smtClean="0"/>
              <a:t> </a:t>
            </a:r>
            <a:r>
              <a:rPr lang="ru-RU" dirty="0" err="1" smtClean="0"/>
              <a:t>vivax</a:t>
            </a:r>
            <a:r>
              <a:rPr lang="ru-RU" dirty="0" smtClean="0"/>
              <a:t> в мазку </a:t>
            </a:r>
            <a:r>
              <a:rPr lang="ru-RU" dirty="0" err="1" smtClean="0"/>
              <a:t>периферичної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500166" y="5715016"/>
            <a:ext cx="3714776" cy="646331"/>
          </a:xfrm>
          <a:prstGeom prst="wedgeRectCallout">
            <a:avLst>
              <a:gd name="adj1" fmla="val 55062"/>
              <a:gd name="adj2" fmla="val 17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мазку </a:t>
            </a:r>
            <a:r>
              <a:rPr lang="ru-RU" dirty="0" err="1" smtClean="0"/>
              <a:t>периферичної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Plazmodium</a:t>
            </a:r>
            <a:r>
              <a:rPr lang="ru-RU" dirty="0" smtClean="0"/>
              <a:t> </a:t>
            </a:r>
            <a:r>
              <a:rPr lang="ru-RU" dirty="0" err="1" smtClean="0"/>
              <a:t>falciparum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0298" y="3643314"/>
            <a:ext cx="2428892" cy="1200329"/>
          </a:xfrm>
          <a:prstGeom prst="wedgeRectCallout">
            <a:avLst>
              <a:gd name="adj1" fmla="val -55425"/>
              <a:gd name="adj2" fmla="val 143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мазку </a:t>
            </a:r>
            <a:r>
              <a:rPr lang="ru-RU" dirty="0" err="1" smtClean="0"/>
              <a:t>периферичної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Plazmodium</a:t>
            </a:r>
            <a:r>
              <a:rPr lang="ru-RU" dirty="0" smtClean="0"/>
              <a:t> </a:t>
            </a:r>
            <a:r>
              <a:rPr lang="ru-RU" dirty="0" err="1" smtClean="0"/>
              <a:t>malarium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Фаза ознобу: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Трясучий озноб;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гіпертермія 39-40°;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нудота, блювання;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 біль, </a:t>
            </a:r>
            <a:r>
              <a:rPr lang="uk-UA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попереку;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блідість шкіри, </a:t>
            </a:r>
            <a:r>
              <a:rPr lang="uk-UA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акроціаноз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“гусяча”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шкіра;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холодні кінцівки;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 в ділянці печінки, селезінки;</a:t>
            </a:r>
          </a:p>
          <a:p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марення.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8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8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8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8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8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48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80"/>
                            </p:stCondLst>
                            <p:childTnLst>
                              <p:par>
                                <p:cTn id="6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Фаза жару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40-41°;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блювання;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відчуття жару;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гіперемія обличчя;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сухий, обкладений білим нальотом язик;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гіпотонія;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тахікардія;</a:t>
            </a:r>
          </a:p>
          <a:p>
            <a:pPr>
              <a:buClr>
                <a:srgbClr val="FFC000"/>
              </a:buClr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глухість тонів серця.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LLEGE\PREDMET\INFEKZIA\СКОРОХОД\Атлас\Малярия\Температурные кривые. Больного тропической маляри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1346"/>
            <a:ext cx="3214710" cy="3354560"/>
          </a:xfrm>
          <a:prstGeom prst="rect">
            <a:avLst/>
          </a:prstGeom>
          <a:noFill/>
        </p:spPr>
      </p:pic>
      <p:pic>
        <p:nvPicPr>
          <p:cNvPr id="3075" name="Picture 3" descr="D:\COLLEGE\PREDMET\INFEKZIA\СКОРОХОД\Атлас\Малярия\Температурные кривые. Больного четырехдневной маляри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776142" cy="1857388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728" y="5286388"/>
            <a:ext cx="3929090" cy="715089"/>
          </a:xfrm>
          <a:prstGeom prst="wedgeRoundRectCallout">
            <a:avLst>
              <a:gd name="adj1" fmla="val 62040"/>
              <a:gd name="adj2" fmla="val 157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Температурні</a:t>
            </a:r>
            <a:r>
              <a:rPr lang="ru-RU" dirty="0" smtClean="0"/>
              <a:t> </a:t>
            </a:r>
            <a:r>
              <a:rPr lang="ru-RU" dirty="0" err="1" smtClean="0"/>
              <a:t>криві</a:t>
            </a:r>
            <a:r>
              <a:rPr lang="ru-RU" dirty="0" smtClean="0"/>
              <a:t>. Хворого </a:t>
            </a:r>
            <a:r>
              <a:rPr lang="ru-RU" dirty="0" err="1" smtClean="0"/>
              <a:t>тропічною</a:t>
            </a:r>
            <a:r>
              <a:rPr lang="ru-RU" dirty="0" smtClean="0"/>
              <a:t> </a:t>
            </a:r>
            <a:r>
              <a:rPr lang="ru-RU" dirty="0" err="1" smtClean="0"/>
              <a:t>малярією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596" y="3500438"/>
            <a:ext cx="3857652" cy="715089"/>
          </a:xfrm>
          <a:prstGeom prst="wedgeRoundRectCallout">
            <a:avLst>
              <a:gd name="adj1" fmla="val -21122"/>
              <a:gd name="adj2" fmla="val -7628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Температурні</a:t>
            </a:r>
            <a:r>
              <a:rPr lang="ru-RU" dirty="0" smtClean="0"/>
              <a:t> </a:t>
            </a:r>
            <a:r>
              <a:rPr lang="ru-RU" dirty="0" err="1" smtClean="0"/>
              <a:t>криві</a:t>
            </a:r>
            <a:r>
              <a:rPr lang="ru-RU" dirty="0" smtClean="0"/>
              <a:t>. Хворого </a:t>
            </a:r>
            <a:r>
              <a:rPr lang="ru-RU" dirty="0" err="1" smtClean="0"/>
              <a:t>четириденною</a:t>
            </a:r>
            <a:r>
              <a:rPr lang="ru-RU" dirty="0" smtClean="0"/>
              <a:t> </a:t>
            </a:r>
            <a:r>
              <a:rPr lang="ru-RU" dirty="0" err="1" smtClean="0"/>
              <a:t>малярією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Фаза потовиділення</a:t>
            </a:r>
            <a:endParaRPr lang="ru-RU" sz="45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905387"/>
          </a:xfrm>
        </p:spPr>
        <p:txBody>
          <a:bodyPr/>
          <a:lstStyle/>
          <a:p>
            <a:r>
              <a:rPr lang="uk-UA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Критичне зниження температури тіла;</a:t>
            </a:r>
          </a:p>
          <a:p>
            <a:r>
              <a:rPr lang="uk-UA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ясне потужне потовиділення;</a:t>
            </a:r>
          </a:p>
          <a:p>
            <a:r>
              <a:rPr lang="uk-UA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міцний сон.</a:t>
            </a:r>
            <a:endParaRPr lang="ru-RU" sz="4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Зміни в органах і системах</a:t>
            </a:r>
            <a:endParaRPr lang="ru-RU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71600"/>
            <a:ext cx="8501122" cy="5248275"/>
          </a:xfrm>
        </p:spPr>
        <p:txBody>
          <a:bodyPr/>
          <a:lstStyle/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Жовтяниця склер і шкіри;</a:t>
            </a:r>
          </a:p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 печінки і селезінки;</a:t>
            </a:r>
          </a:p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 працездатності;</a:t>
            </a:r>
          </a:p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слабкість;</a:t>
            </a:r>
          </a:p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 маси тіла;</a:t>
            </a:r>
          </a:p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анемія, лейкопенія, </a:t>
            </a:r>
            <a:r>
              <a:rPr lang="uk-UA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тромбоцитопенія</a:t>
            </a:r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ШОЕ;</a:t>
            </a:r>
          </a:p>
          <a:p>
            <a:r>
              <a:rPr lang="uk-UA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гіпербілірубінемія</a:t>
            </a:r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.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Ускладнення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43182"/>
            <a:ext cx="2214578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00" dirty="0" smtClean="0">
                <a:solidFill>
                  <a:schemeClr val="tx2"/>
                </a:solidFill>
              </a:rPr>
              <a:t>Малярійна кома</a:t>
            </a:r>
            <a:endParaRPr lang="ru-RU" sz="29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3429024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00" dirty="0" err="1" smtClean="0">
                <a:solidFill>
                  <a:schemeClr val="tx2"/>
                </a:solidFill>
              </a:rPr>
              <a:t>Гемоглобін-урійна</a:t>
            </a:r>
            <a:r>
              <a:rPr lang="uk-UA" sz="2900" dirty="0" smtClean="0">
                <a:solidFill>
                  <a:schemeClr val="tx2"/>
                </a:solidFill>
              </a:rPr>
              <a:t> гарячка</a:t>
            </a:r>
            <a:endParaRPr lang="ru-RU" sz="29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643182"/>
            <a:ext cx="2071702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00" dirty="0" smtClean="0">
                <a:solidFill>
                  <a:schemeClr val="tx2"/>
                </a:solidFill>
              </a:rPr>
              <a:t>Розрив селезінки</a:t>
            </a:r>
            <a:endParaRPr lang="ru-RU" sz="29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2" idx="2"/>
            <a:endCxn id="4" idx="0"/>
          </p:cNvCxnSpPr>
          <p:nvPr/>
        </p:nvCxnSpPr>
        <p:spPr>
          <a:xfrm rot="5400000">
            <a:off x="2411803" y="292484"/>
            <a:ext cx="1546219" cy="3155177"/>
          </a:xfrm>
          <a:prstGeom prst="line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2"/>
            <a:endCxn id="5" idx="0"/>
          </p:cNvCxnSpPr>
          <p:nvPr/>
        </p:nvCxnSpPr>
        <p:spPr>
          <a:xfrm rot="5400000">
            <a:off x="3108323" y="2703516"/>
            <a:ext cx="3260731" cy="47624"/>
          </a:xfrm>
          <a:prstGeom prst="line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  <a:endCxn id="6" idx="0"/>
          </p:cNvCxnSpPr>
          <p:nvPr/>
        </p:nvCxnSpPr>
        <p:spPr>
          <a:xfrm rot="16200000" flipH="1">
            <a:off x="5447917" y="411545"/>
            <a:ext cx="1546219" cy="2917053"/>
          </a:xfrm>
          <a:prstGeom prst="line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Малярійна кома</a:t>
            </a:r>
            <a:endParaRPr lang="ru-RU" sz="5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71612"/>
            <a:ext cx="8229600" cy="5048263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нестерпний головний біль;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повторне блювання;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 свідомості:</a:t>
            </a:r>
          </a:p>
          <a:p>
            <a:pPr marL="1073150" indent="-514350">
              <a:buFont typeface="+mj-lt"/>
              <a:buAutoNum type="arabicPeriod"/>
            </a:pP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сомноленція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адинамія, свідомість, відмова від контакту, інверсія сну;</a:t>
            </a:r>
          </a:p>
          <a:p>
            <a:pPr marL="1073150" indent="-51435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сопор – свідомість загальмована, рефлекси знижені, судоми,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менінгеальні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симптоми;</a:t>
            </a:r>
          </a:p>
          <a:p>
            <a:pPr marL="1073150" indent="-51435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непритомність, арефлексія.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Гемоглобінурійна</a:t>
            </a:r>
            <a:r>
              <a:rPr lang="uk-UA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гарячка</a:t>
            </a:r>
            <a:endParaRPr lang="ru-RU" sz="43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Різкий озноб;</a:t>
            </a:r>
          </a:p>
          <a:p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</a:t>
            </a:r>
            <a:r>
              <a:rPr lang="en-US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40-41°;</a:t>
            </a:r>
          </a:p>
          <a:p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 у попереку;</a:t>
            </a:r>
          </a:p>
          <a:p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Наростання жовтяниці;</a:t>
            </a:r>
          </a:p>
          <a:p>
            <a:r>
              <a:rPr lang="uk-UA" sz="33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Олігурія</a:t>
            </a:r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Темний колір сечі;</a:t>
            </a:r>
          </a:p>
          <a:p>
            <a:r>
              <a:rPr lang="uk-UA" sz="33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Гіперазотемія</a:t>
            </a:r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3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Ниркова недостатність.</a:t>
            </a:r>
            <a:endParaRPr lang="ru-RU" sz="33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Розрив селезінки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57298"/>
            <a:ext cx="8229600" cy="5262577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Різкий біль у верхніх відділах живота;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 болю у ліве плече і лопатку;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різка блідість;</a:t>
            </a:r>
          </a:p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олодний піт;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тахікардія;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гіпотонія;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“дошкоподібний”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живіт;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 симптоми подразнення очеревини.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71600"/>
            <a:ext cx="8572560" cy="5248275"/>
          </a:xfrm>
        </p:spPr>
        <p:txBody>
          <a:bodyPr/>
          <a:lstStyle/>
          <a:p>
            <a:pPr marL="0" indent="723900">
              <a:buNone/>
            </a:pPr>
            <a:r>
              <a:rPr lang="uk-UA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Малярія –</a:t>
            </a:r>
            <a:r>
              <a:rPr lang="uk-U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гостра </a:t>
            </a:r>
            <a:r>
              <a:rPr lang="uk-UA" sz="3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протозойна</a:t>
            </a:r>
            <a:r>
              <a:rPr lang="uk-UA" sz="3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антропонозна</a:t>
            </a:r>
            <a:r>
              <a:rPr lang="uk-UA" sz="3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хвороба, що спричиняється малярійними </a:t>
            </a:r>
            <a:r>
              <a:rPr lang="uk-UA" sz="3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плазмодіями</a:t>
            </a:r>
            <a:r>
              <a:rPr lang="uk-UA" sz="3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характеризується періодичними нападами гарячки, збільшенням печінки та селезінки і розвитком анемії.</a:t>
            </a:r>
            <a:endParaRPr lang="ru-RU" sz="3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Специфічна діагностика</a:t>
            </a:r>
            <a:endParaRPr lang="ru-RU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85992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Паразитоскопічний</a:t>
            </a:r>
            <a:r>
              <a:rPr lang="uk-UA" sz="2000" dirty="0" smtClean="0"/>
              <a:t> метод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285992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Серологічні обстеження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86190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Товста крапля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786190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Тонкий мазок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714752"/>
            <a:ext cx="292895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Реакція непрямої </a:t>
            </a:r>
            <a:r>
              <a:rPr lang="uk-UA" sz="2000" dirty="0" err="1" smtClean="0"/>
              <a:t>імунофлюоресценції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3643314"/>
            <a:ext cx="121444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РНГА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>
            <a:stCxn id="2" idx="2"/>
            <a:endCxn id="4" idx="0"/>
          </p:cNvCxnSpPr>
          <p:nvPr/>
        </p:nvCxnSpPr>
        <p:spPr>
          <a:xfrm rot="5400000">
            <a:off x="2965447" y="488938"/>
            <a:ext cx="1189029" cy="24050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5" idx="0"/>
          </p:cNvCxnSpPr>
          <p:nvPr/>
        </p:nvCxnSpPr>
        <p:spPr>
          <a:xfrm rot="16200000" flipH="1">
            <a:off x="5269322" y="590140"/>
            <a:ext cx="1189029" cy="2202673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  <a:endCxn id="6" idx="0"/>
          </p:cNvCxnSpPr>
          <p:nvPr/>
        </p:nvCxnSpPr>
        <p:spPr>
          <a:xfrm rot="5400000">
            <a:off x="1446588" y="2875356"/>
            <a:ext cx="714380" cy="110728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  <a:endCxn id="7" idx="0"/>
          </p:cNvCxnSpPr>
          <p:nvPr/>
        </p:nvCxnSpPr>
        <p:spPr>
          <a:xfrm rot="16200000" flipH="1">
            <a:off x="2411000" y="3018231"/>
            <a:ext cx="714380" cy="82153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8" idx="0"/>
          </p:cNvCxnSpPr>
          <p:nvPr/>
        </p:nvCxnSpPr>
        <p:spPr>
          <a:xfrm rot="5400000">
            <a:off x="6000760" y="2750339"/>
            <a:ext cx="642942" cy="128588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2"/>
            <a:endCxn id="9" idx="0"/>
          </p:cNvCxnSpPr>
          <p:nvPr/>
        </p:nvCxnSpPr>
        <p:spPr>
          <a:xfrm rot="16200000" flipH="1">
            <a:off x="7286644" y="2750339"/>
            <a:ext cx="571504" cy="121444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21" descr="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357826"/>
            <a:ext cx="769938" cy="1295400"/>
          </a:xfrm>
          <a:prstGeom prst="rect">
            <a:avLst/>
          </a:prstGeom>
          <a:noFill/>
        </p:spPr>
      </p:pic>
      <p:pic>
        <p:nvPicPr>
          <p:cNvPr id="16" name="Picture 19" descr="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1000108"/>
            <a:ext cx="7366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Лікування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32"/>
                <a:gridCol w="3657568"/>
              </a:tblGrid>
              <a:tr h="296864">
                <a:tc rowSpan="4">
                  <a:txBody>
                    <a:bodyPr/>
                    <a:lstStyle/>
                    <a:p>
                      <a:pPr algn="ctr"/>
                      <a:r>
                        <a:rPr lang="uk-UA" sz="3000" dirty="0" err="1" smtClean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Етіотропне</a:t>
                      </a:r>
                      <a:endParaRPr lang="ru-RU" sz="3000" b="0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делагіл</a:t>
                      </a:r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хінгамін</a:t>
                      </a:r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хлорохін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тримахін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тетрациклін, </a:t>
                      </a:r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доксициклін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сульфаніламіди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rowSpan="10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Патогенетичне</a:t>
                      </a:r>
                      <a:endParaRPr lang="ru-RU" sz="3000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дезінтоксикація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глікокортикостероїди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серцево-судинні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сечогінні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антигістамінні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вітаміни групи С, В, рутин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препарати заліза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гепатопротектори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гемотрансфузії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гемосорбція гемодіаліз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rowSpan="4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Симптоматичне</a:t>
                      </a:r>
                      <a:endParaRPr lang="ru-RU" sz="3000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жарознижуючі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знеболювальні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заспокійливі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протисудомні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3929058" y="1428736"/>
            <a:ext cx="1143008" cy="42862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9058" y="1857364"/>
            <a:ext cx="1143008" cy="42862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29058" y="1714488"/>
            <a:ext cx="1143008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9058" y="1857364"/>
            <a:ext cx="1143008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250529" y="3036091"/>
            <a:ext cx="1000132" cy="78581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036215" y="4250537"/>
            <a:ext cx="1357322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57686" y="3214686"/>
            <a:ext cx="785818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179091" y="4107661"/>
            <a:ext cx="1071570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357686" y="3500438"/>
            <a:ext cx="785818" cy="42862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4357686" y="3929066"/>
            <a:ext cx="785818" cy="78581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357686" y="3857628"/>
            <a:ext cx="785818" cy="7143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357686" y="3929066"/>
            <a:ext cx="785818" cy="50006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357686" y="3929066"/>
            <a:ext cx="785818" cy="21431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429124" y="5643578"/>
            <a:ext cx="714380" cy="42862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29124" y="6072206"/>
            <a:ext cx="642942" cy="50006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429124" y="5929330"/>
            <a:ext cx="642942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9124" y="6072206"/>
            <a:ext cx="714380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4143372" y="2857496"/>
            <a:ext cx="1214446" cy="78581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Picture 22" descr="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285860"/>
            <a:ext cx="1222375" cy="1295400"/>
          </a:xfrm>
          <a:prstGeom prst="rect">
            <a:avLst/>
          </a:prstGeom>
          <a:noFill/>
        </p:spPr>
      </p:pic>
      <p:pic>
        <p:nvPicPr>
          <p:cNvPr id="23" name="Picture 20" descr="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88629">
            <a:off x="339268" y="5744845"/>
            <a:ext cx="720725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Профілактика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85860"/>
            <a:ext cx="8229600" cy="5334015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uk-UA" sz="1600" b="0" dirty="0" smtClean="0"/>
              <a:t>раннє виявлення, ізоляція хворих;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дезінсекція;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використання захисного одягу, репелентів;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виписка хворих після триразового </a:t>
            </a:r>
            <a:r>
              <a:rPr lang="uk-UA" sz="1600" b="0" dirty="0" err="1" smtClean="0"/>
              <a:t>паразитоскопічного</a:t>
            </a:r>
            <a:r>
              <a:rPr lang="uk-UA" sz="1600" b="0" dirty="0" smtClean="0"/>
              <a:t> обстеження;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диспансеризація </a:t>
            </a:r>
            <a:r>
              <a:rPr lang="uk-UA" sz="1600" b="0" dirty="0" err="1" smtClean="0"/>
              <a:t>реконвалесцентів</a:t>
            </a:r>
            <a:r>
              <a:rPr lang="uk-UA" sz="1600" b="0" dirty="0" smtClean="0"/>
              <a:t>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дбайлива стерилізація </a:t>
            </a:r>
            <a:r>
              <a:rPr lang="uk-UA" sz="1600" b="0" dirty="0" err="1" smtClean="0"/>
              <a:t>медінструментарію</a:t>
            </a:r>
            <a:r>
              <a:rPr lang="uk-UA" sz="1600" b="0" dirty="0" smtClean="0"/>
              <a:t>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санітарна охорона території;</a:t>
            </a:r>
          </a:p>
          <a:p>
            <a:pPr>
              <a:buClr>
                <a:srgbClr val="FFFF00"/>
              </a:buClr>
            </a:pPr>
            <a:r>
              <a:rPr lang="uk-UA" sz="1600" b="0" dirty="0" err="1" smtClean="0"/>
              <a:t>хіміопрофілактика</a:t>
            </a:r>
            <a:r>
              <a:rPr lang="uk-UA" sz="1600" b="0" dirty="0" smtClean="0"/>
              <a:t> від'їжджаючим і прибулим із ендемічних зон;</a:t>
            </a:r>
          </a:p>
          <a:p>
            <a:pPr>
              <a:buClr>
                <a:srgbClr val="FFFF00"/>
              </a:buClr>
            </a:pPr>
            <a:r>
              <a:rPr lang="uk-UA" sz="1600" b="0" dirty="0" smtClean="0"/>
              <a:t>обов'язкова обстеження контингентів хворих:</a:t>
            </a:r>
          </a:p>
          <a:p>
            <a:pPr marL="889000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600" b="0" dirty="0" smtClean="0"/>
              <a:t>з гарячкою 5 днів і більше;</a:t>
            </a:r>
          </a:p>
          <a:p>
            <a:pPr marL="889000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600" b="0" dirty="0" smtClean="0"/>
              <a:t>з гарячкою, які хворіли на малярію;</a:t>
            </a:r>
          </a:p>
          <a:p>
            <a:pPr marL="889000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600" b="0" dirty="0" smtClean="0"/>
              <a:t>з гарячкою, які повернулись з ендемічних зон, протягом 2 років після повернення;</a:t>
            </a:r>
          </a:p>
          <a:p>
            <a:pPr marL="889000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600" b="0" dirty="0" smtClean="0"/>
              <a:t>з </a:t>
            </a:r>
            <a:r>
              <a:rPr lang="uk-UA" sz="1600" b="0" dirty="0" err="1" smtClean="0"/>
              <a:t>гепатоспленомегалією</a:t>
            </a:r>
            <a:r>
              <a:rPr lang="uk-UA" sz="1600" b="0" dirty="0" smtClean="0"/>
              <a:t>, анемією невідомої етіології;</a:t>
            </a:r>
          </a:p>
          <a:p>
            <a:pPr marL="889000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600" b="0" dirty="0" smtClean="0"/>
              <a:t>при підвищенні </a:t>
            </a:r>
            <a:r>
              <a:rPr lang="en-US" sz="1600" b="0" dirty="0" smtClean="0"/>
              <a:t>t</a:t>
            </a:r>
            <a:r>
              <a:rPr lang="uk-UA" sz="1600" b="0" dirty="0" smtClean="0"/>
              <a:t> тіла в найближчі 3 місяці після переливання крові;</a:t>
            </a:r>
          </a:p>
          <a:p>
            <a:pPr marL="889000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600" b="0" dirty="0" smtClean="0"/>
              <a:t>у сільській місцевості з високою ймовірністю поширення в сезон передачі з гарячковою реакцією;</a:t>
            </a:r>
          </a:p>
          <a:p>
            <a:pPr marL="268288" indent="-268288" defTabSz="534988">
              <a:buClr>
                <a:srgbClr val="FFFF00"/>
              </a:buClr>
            </a:pPr>
            <a:r>
              <a:rPr lang="uk-UA" sz="1600" b="0" dirty="0" smtClean="0"/>
              <a:t>санітарно-освітня робота.</a:t>
            </a:r>
          </a:p>
          <a:p>
            <a:endParaRPr lang="uk-UA" sz="1600" b="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Етіологія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7715304" cy="428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– малярійний плазмодій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71744"/>
            <a:ext cx="1857388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Plasmodium </a:t>
            </a:r>
            <a:r>
              <a:rPr lang="en-US" sz="2000" dirty="0" err="1" smtClean="0"/>
              <a:t>vivax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571744"/>
            <a:ext cx="1785950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Plasmodium </a:t>
            </a:r>
            <a:r>
              <a:rPr lang="en-US" sz="2000" dirty="0" err="1" smtClean="0"/>
              <a:t>malariae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571744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Plasmodium </a:t>
            </a:r>
            <a:r>
              <a:rPr lang="en-US" sz="2000" dirty="0" err="1" smtClean="0"/>
              <a:t>falciparum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571744"/>
            <a:ext cx="1785950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Plasmodium </a:t>
            </a:r>
            <a:r>
              <a:rPr lang="en-US" sz="2000" dirty="0" err="1" smtClean="0"/>
              <a:t>ovale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357694"/>
            <a:ext cx="1785950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Викликає 3-денну малярію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4357694"/>
            <a:ext cx="1785950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Викликає 4-денну малярію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4357694"/>
            <a:ext cx="2071702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Викликає тропічну малярію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4357694"/>
            <a:ext cx="1785950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Викликає </a:t>
            </a:r>
            <a:r>
              <a:rPr lang="uk-UA" sz="2000" dirty="0" err="1" smtClean="0"/>
              <a:t>овале-малярію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>
            <a:stCxn id="4" idx="2"/>
            <a:endCxn id="5" idx="0"/>
          </p:cNvCxnSpPr>
          <p:nvPr/>
        </p:nvCxnSpPr>
        <p:spPr>
          <a:xfrm rot="5400000">
            <a:off x="2678893" y="535761"/>
            <a:ext cx="642942" cy="342902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 rot="5400000">
            <a:off x="3732604" y="1589472"/>
            <a:ext cx="642942" cy="132160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7" idx="0"/>
          </p:cNvCxnSpPr>
          <p:nvPr/>
        </p:nvCxnSpPr>
        <p:spPr>
          <a:xfrm rot="16200000" flipH="1">
            <a:off x="4804173" y="1839504"/>
            <a:ext cx="642942" cy="821537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  <a:endCxn id="8" idx="0"/>
          </p:cNvCxnSpPr>
          <p:nvPr/>
        </p:nvCxnSpPr>
        <p:spPr>
          <a:xfrm rot="16200000" flipH="1">
            <a:off x="5947181" y="696496"/>
            <a:ext cx="642942" cy="310755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2"/>
            <a:endCxn id="9" idx="0"/>
          </p:cNvCxnSpPr>
          <p:nvPr/>
        </p:nvCxnSpPr>
        <p:spPr>
          <a:xfrm rot="5400000">
            <a:off x="767927" y="3839769"/>
            <a:ext cx="1000132" cy="35719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2"/>
            <a:endCxn id="10" idx="0"/>
          </p:cNvCxnSpPr>
          <p:nvPr/>
        </p:nvCxnSpPr>
        <p:spPr>
          <a:xfrm rot="5400000">
            <a:off x="2893207" y="3857628"/>
            <a:ext cx="1000132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7" idx="2"/>
            <a:endCxn id="11" idx="0"/>
          </p:cNvCxnSpPr>
          <p:nvPr/>
        </p:nvCxnSpPr>
        <p:spPr>
          <a:xfrm rot="5400000">
            <a:off x="5036347" y="3857628"/>
            <a:ext cx="1000132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2"/>
            <a:endCxn id="12" idx="0"/>
          </p:cNvCxnSpPr>
          <p:nvPr/>
        </p:nvCxnSpPr>
        <p:spPr>
          <a:xfrm rot="5400000">
            <a:off x="7322363" y="3857628"/>
            <a:ext cx="1000132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Цикли розвитку плазмодія</a:t>
            </a:r>
            <a:endParaRPr lang="ru-RU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71612"/>
            <a:ext cx="2000264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Статевий</a:t>
            </a:r>
          </a:p>
          <a:p>
            <a:pPr algn="ctr"/>
            <a:r>
              <a:rPr lang="uk-UA" sz="2000" dirty="0" err="1" smtClean="0"/>
              <a:t>спорогонія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428736"/>
            <a:ext cx="2000264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Безстатевий</a:t>
            </a:r>
          </a:p>
          <a:p>
            <a:pPr algn="ctr"/>
            <a:r>
              <a:rPr lang="uk-UA" sz="2000" dirty="0" smtClean="0"/>
              <a:t>шизогонія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14620"/>
            <a:ext cx="2428892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 організмі самок комарів роду </a:t>
            </a:r>
            <a:r>
              <a:rPr lang="en-US" sz="2000" dirty="0" smtClean="0"/>
              <a:t>Anopheles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500306"/>
            <a:ext cx="2428892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 організмі людини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071942"/>
            <a:ext cx="1428760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шлунок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4071942"/>
            <a:ext cx="1643074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Слинні залози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714752"/>
            <a:ext cx="1500198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Тканинна фаза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714752"/>
            <a:ext cx="2286016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Еритроцитарна</a:t>
            </a:r>
            <a:r>
              <a:rPr lang="uk-UA" sz="2000" dirty="0" smtClean="0"/>
              <a:t> фаза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4643446"/>
            <a:ext cx="1214446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печінка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4643446"/>
            <a:ext cx="1500198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селезінка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5643578"/>
            <a:ext cx="150019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10-40 діб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4643446"/>
            <a:ext cx="1857356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еритроцити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5643578"/>
            <a:ext cx="2000264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48-72 години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>
            <a:stCxn id="2" idx="2"/>
            <a:endCxn id="5" idx="0"/>
          </p:cNvCxnSpPr>
          <p:nvPr/>
        </p:nvCxnSpPr>
        <p:spPr>
          <a:xfrm rot="5400000">
            <a:off x="3036885" y="-154004"/>
            <a:ext cx="474649" cy="2976582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2"/>
            <a:endCxn id="6" idx="0"/>
          </p:cNvCxnSpPr>
          <p:nvPr/>
        </p:nvCxnSpPr>
        <p:spPr>
          <a:xfrm rot="16200000" flipH="1">
            <a:off x="5858686" y="777"/>
            <a:ext cx="331773" cy="252414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2"/>
            <a:endCxn id="7" idx="0"/>
          </p:cNvCxnSpPr>
          <p:nvPr/>
        </p:nvCxnSpPr>
        <p:spPr>
          <a:xfrm rot="5400000">
            <a:off x="1607323" y="2536025"/>
            <a:ext cx="35719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  <a:endCxn id="8" idx="0"/>
          </p:cNvCxnSpPr>
          <p:nvPr/>
        </p:nvCxnSpPr>
        <p:spPr>
          <a:xfrm rot="5400000">
            <a:off x="7143768" y="2357430"/>
            <a:ext cx="285752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2"/>
            <a:endCxn id="9" idx="0"/>
          </p:cNvCxnSpPr>
          <p:nvPr/>
        </p:nvCxnSpPr>
        <p:spPr>
          <a:xfrm rot="5400000">
            <a:off x="1178695" y="3464719"/>
            <a:ext cx="428628" cy="78581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2"/>
            <a:endCxn id="10" idx="0"/>
          </p:cNvCxnSpPr>
          <p:nvPr/>
        </p:nvCxnSpPr>
        <p:spPr>
          <a:xfrm rot="16200000" flipH="1">
            <a:off x="2196686" y="3232545"/>
            <a:ext cx="428628" cy="1250165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2"/>
            <a:endCxn id="11" idx="0"/>
          </p:cNvCxnSpPr>
          <p:nvPr/>
        </p:nvCxnSpPr>
        <p:spPr>
          <a:xfrm rot="5400000">
            <a:off x="6268653" y="2696761"/>
            <a:ext cx="285752" cy="1750231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8" idx="2"/>
            <a:endCxn id="12" idx="0"/>
          </p:cNvCxnSpPr>
          <p:nvPr/>
        </p:nvCxnSpPr>
        <p:spPr>
          <a:xfrm rot="16200000" flipH="1">
            <a:off x="7393801" y="3321843"/>
            <a:ext cx="285752" cy="50006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2"/>
            <a:endCxn id="13" idx="0"/>
          </p:cNvCxnSpPr>
          <p:nvPr/>
        </p:nvCxnSpPr>
        <p:spPr>
          <a:xfrm rot="5400000">
            <a:off x="4964909" y="4071942"/>
            <a:ext cx="285752" cy="85725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1" idx="2"/>
            <a:endCxn id="14" idx="0"/>
          </p:cNvCxnSpPr>
          <p:nvPr/>
        </p:nvCxnSpPr>
        <p:spPr>
          <a:xfrm rot="16200000" flipH="1">
            <a:off x="5750727" y="4143380"/>
            <a:ext cx="285752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2" idx="2"/>
            <a:endCxn id="17" idx="0"/>
          </p:cNvCxnSpPr>
          <p:nvPr/>
        </p:nvCxnSpPr>
        <p:spPr>
          <a:xfrm rot="16200000" flipH="1">
            <a:off x="7750983" y="4393421"/>
            <a:ext cx="285752" cy="21429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3" idx="2"/>
            <a:endCxn id="16" idx="0"/>
          </p:cNvCxnSpPr>
          <p:nvPr/>
        </p:nvCxnSpPr>
        <p:spPr>
          <a:xfrm rot="16200000" flipH="1">
            <a:off x="4786314" y="5179231"/>
            <a:ext cx="357190" cy="57150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4" idx="2"/>
            <a:endCxn id="16" idx="0"/>
          </p:cNvCxnSpPr>
          <p:nvPr/>
        </p:nvCxnSpPr>
        <p:spPr>
          <a:xfrm rot="5400000">
            <a:off x="5572132" y="4964917"/>
            <a:ext cx="357190" cy="1000132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7" idx="2"/>
            <a:endCxn id="18" idx="0"/>
          </p:cNvCxnSpPr>
          <p:nvPr/>
        </p:nvCxnSpPr>
        <p:spPr>
          <a:xfrm rot="5400000">
            <a:off x="7750983" y="5393553"/>
            <a:ext cx="357190" cy="14286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2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2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2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2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2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2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2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2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2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2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2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42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2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42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92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42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92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42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92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42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92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000" b="1" dirty="0" smtClean="0">
                <a:ln/>
                <a:solidFill>
                  <a:schemeClr val="accent3"/>
                </a:solidFill>
              </a:rPr>
              <a:t>Епідеміологія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1571636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857364"/>
            <a:ext cx="1428760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Хвора людина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785926"/>
            <a:ext cx="2143140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Паразитоносій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1428760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Механізм передачі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500438"/>
            <a:ext cx="2143140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Трансмісивний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500438"/>
            <a:ext cx="2428892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Парентеральний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3500438"/>
            <a:ext cx="2071670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Вертикальний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929198"/>
            <a:ext cx="1500198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Імунітет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929198"/>
            <a:ext cx="2571768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Типоспецифічний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4929198"/>
            <a:ext cx="1571636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Нестійкий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4" idx="3"/>
            <a:endCxn id="5" idx="1"/>
          </p:cNvCxnSpPr>
          <p:nvPr/>
        </p:nvCxnSpPr>
        <p:spPr>
          <a:xfrm>
            <a:off x="1928794" y="2250273"/>
            <a:ext cx="35719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464580" y="2750339"/>
            <a:ext cx="3357588" cy="3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5" idx="0"/>
          </p:cNvCxnSpPr>
          <p:nvPr/>
        </p:nvCxnSpPr>
        <p:spPr>
          <a:xfrm rot="10800000" flipV="1">
            <a:off x="3000364" y="1500174"/>
            <a:ext cx="1143008" cy="35719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0"/>
          </p:cNvCxnSpPr>
          <p:nvPr/>
        </p:nvCxnSpPr>
        <p:spPr>
          <a:xfrm>
            <a:off x="4143372" y="1500174"/>
            <a:ext cx="2643206" cy="285752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7" idx="3"/>
            <a:endCxn id="8" idx="1"/>
          </p:cNvCxnSpPr>
          <p:nvPr/>
        </p:nvCxnSpPr>
        <p:spPr>
          <a:xfrm>
            <a:off x="1643042" y="3893347"/>
            <a:ext cx="214314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8" idx="0"/>
          </p:cNvCxnSpPr>
          <p:nvPr/>
        </p:nvCxnSpPr>
        <p:spPr>
          <a:xfrm rot="10800000" flipV="1">
            <a:off x="2928926" y="2786058"/>
            <a:ext cx="1214446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9" idx="0"/>
          </p:cNvCxnSpPr>
          <p:nvPr/>
        </p:nvCxnSpPr>
        <p:spPr>
          <a:xfrm>
            <a:off x="4143372" y="2786058"/>
            <a:ext cx="1428760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0" idx="0"/>
          </p:cNvCxnSpPr>
          <p:nvPr/>
        </p:nvCxnSpPr>
        <p:spPr>
          <a:xfrm>
            <a:off x="4143372" y="2786058"/>
            <a:ext cx="3821917" cy="71438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1" idx="3"/>
            <a:endCxn id="12" idx="1"/>
          </p:cNvCxnSpPr>
          <p:nvPr/>
        </p:nvCxnSpPr>
        <p:spPr>
          <a:xfrm>
            <a:off x="1714480" y="5322107"/>
            <a:ext cx="1000132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2" idx="0"/>
          </p:cNvCxnSpPr>
          <p:nvPr/>
        </p:nvCxnSpPr>
        <p:spPr>
          <a:xfrm rot="5400000">
            <a:off x="3821901" y="4607727"/>
            <a:ext cx="500066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3" idx="0"/>
          </p:cNvCxnSpPr>
          <p:nvPr/>
        </p:nvCxnSpPr>
        <p:spPr>
          <a:xfrm>
            <a:off x="4143372" y="4429132"/>
            <a:ext cx="3500462" cy="50006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33400"/>
            <a:ext cx="7391400" cy="563563"/>
          </a:xfrm>
        </p:spPr>
        <p:txBody>
          <a:bodyPr/>
          <a:lstStyle/>
          <a:p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Епідеміологія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COLLEGE\PREDMET\INFEKZIA\СКОРОХОД\Атлас\Малярия\Комар рода Anopheles, переносчик маляр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75657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571501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Комар роду </a:t>
            </a:r>
            <a:r>
              <a:rPr lang="ru-RU" sz="2400" dirty="0" err="1" smtClean="0">
                <a:solidFill>
                  <a:schemeClr val="tx2"/>
                </a:solidFill>
              </a:rPr>
              <a:t>Anopheles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перенощик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малярії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Патогенез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1643074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Плазмодій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357298"/>
            <a:ext cx="1143008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Кров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357298"/>
            <a:ext cx="1714512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Печінка, селезінка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357298"/>
            <a:ext cx="1785950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Еритроцити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357430"/>
            <a:ext cx="2143140" cy="4286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Запальні зміни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143248"/>
            <a:ext cx="2143140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Збільшення розмірів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214554"/>
            <a:ext cx="2786082" cy="5000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руйнування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857496"/>
            <a:ext cx="2786082" cy="8572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Вихід у кров паразитів і продуктів їх метаболізму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857628"/>
            <a:ext cx="2786082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Підвищення проникності судин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572008"/>
            <a:ext cx="2786082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Подразнення центру терморегуляції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5286388"/>
            <a:ext cx="2786082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Розлади </a:t>
            </a:r>
            <a:r>
              <a:rPr lang="uk-UA" dirty="0" err="1" smtClean="0"/>
              <a:t>мікроциркуляції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6000768"/>
            <a:ext cx="2786082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Пригнічення функції кісткового мозку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5214950"/>
            <a:ext cx="2286016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анемія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5715016"/>
            <a:ext cx="2286016" cy="357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лейкопенія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6286520"/>
            <a:ext cx="2286016" cy="357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тромбоцитопенія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4" idx="3"/>
            <a:endCxn id="5" idx="1"/>
          </p:cNvCxnSpPr>
          <p:nvPr/>
        </p:nvCxnSpPr>
        <p:spPr>
          <a:xfrm>
            <a:off x="2000232" y="1678769"/>
            <a:ext cx="428628" cy="1588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3"/>
            <a:endCxn id="6" idx="1"/>
          </p:cNvCxnSpPr>
          <p:nvPr/>
        </p:nvCxnSpPr>
        <p:spPr>
          <a:xfrm>
            <a:off x="3571868" y="1678769"/>
            <a:ext cx="500066" cy="1588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  <a:endCxn id="7" idx="1"/>
          </p:cNvCxnSpPr>
          <p:nvPr/>
        </p:nvCxnSpPr>
        <p:spPr>
          <a:xfrm>
            <a:off x="5786446" y="1678769"/>
            <a:ext cx="857256" cy="1588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  <a:endCxn id="8" idx="0"/>
          </p:cNvCxnSpPr>
          <p:nvPr/>
        </p:nvCxnSpPr>
        <p:spPr>
          <a:xfrm rot="5400000">
            <a:off x="4750595" y="2178835"/>
            <a:ext cx="357190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8" idx="2"/>
            <a:endCxn id="9" idx="0"/>
          </p:cNvCxnSpPr>
          <p:nvPr/>
        </p:nvCxnSpPr>
        <p:spPr>
          <a:xfrm rot="5400000">
            <a:off x="4750595" y="2964653"/>
            <a:ext cx="357190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7" idx="2"/>
            <a:endCxn id="10" idx="0"/>
          </p:cNvCxnSpPr>
          <p:nvPr/>
        </p:nvCxnSpPr>
        <p:spPr>
          <a:xfrm rot="5400000">
            <a:off x="7429520" y="2107397"/>
            <a:ext cx="214314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0" idx="2"/>
            <a:endCxn id="11" idx="0"/>
          </p:cNvCxnSpPr>
          <p:nvPr/>
        </p:nvCxnSpPr>
        <p:spPr>
          <a:xfrm rot="5400000">
            <a:off x="7465239" y="2786058"/>
            <a:ext cx="142876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1" idx="2"/>
            <a:endCxn id="12" idx="0"/>
          </p:cNvCxnSpPr>
          <p:nvPr/>
        </p:nvCxnSpPr>
        <p:spPr>
          <a:xfrm rot="5400000">
            <a:off x="7465239" y="3786190"/>
            <a:ext cx="142876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2" idx="2"/>
            <a:endCxn id="13" idx="0"/>
          </p:cNvCxnSpPr>
          <p:nvPr/>
        </p:nvCxnSpPr>
        <p:spPr>
          <a:xfrm rot="5400000">
            <a:off x="7465239" y="4500570"/>
            <a:ext cx="142876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3" idx="2"/>
            <a:endCxn id="14" idx="0"/>
          </p:cNvCxnSpPr>
          <p:nvPr/>
        </p:nvCxnSpPr>
        <p:spPr>
          <a:xfrm rot="5400000">
            <a:off x="7465239" y="5214950"/>
            <a:ext cx="142876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4" idx="2"/>
            <a:endCxn id="15" idx="0"/>
          </p:cNvCxnSpPr>
          <p:nvPr/>
        </p:nvCxnSpPr>
        <p:spPr>
          <a:xfrm rot="5400000">
            <a:off x="7465239" y="5929330"/>
            <a:ext cx="142876" cy="158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16" idx="3"/>
            <a:endCxn id="15" idx="1"/>
          </p:cNvCxnSpPr>
          <p:nvPr/>
        </p:nvCxnSpPr>
        <p:spPr>
          <a:xfrm>
            <a:off x="5286380" y="5357826"/>
            <a:ext cx="857256" cy="964413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17" idx="3"/>
            <a:endCxn id="15" idx="1"/>
          </p:cNvCxnSpPr>
          <p:nvPr/>
        </p:nvCxnSpPr>
        <p:spPr>
          <a:xfrm>
            <a:off x="5286380" y="5893611"/>
            <a:ext cx="857256" cy="428628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18" idx="3"/>
            <a:endCxn id="15" idx="1"/>
          </p:cNvCxnSpPr>
          <p:nvPr/>
        </p:nvCxnSpPr>
        <p:spPr>
          <a:xfrm flipV="1">
            <a:off x="5286380" y="6322239"/>
            <a:ext cx="857256" cy="142876"/>
          </a:xfrm>
          <a:prstGeom prst="line">
            <a:avLst/>
          </a:prstGeom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Клініка</a:t>
            </a:r>
            <a:endParaRPr lang="ru-RU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571612"/>
            <a:ext cx="6000792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Інкубаційний період – 10-40 діб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786058"/>
            <a:ext cx="3286148" cy="10001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Малярійний напад </a:t>
            </a:r>
          </a:p>
          <a:p>
            <a:pPr algn="ctr"/>
            <a:r>
              <a:rPr lang="uk-UA" sz="2500" dirty="0" smtClean="0"/>
              <a:t>стадії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929198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Озноб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929198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Жар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4929198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Піт</a:t>
            </a:r>
            <a:endParaRPr lang="ru-RU" sz="2500" dirty="0"/>
          </a:p>
        </p:txBody>
      </p:sp>
      <p:cxnSp>
        <p:nvCxnSpPr>
          <p:cNvPr id="10" name="Прямая соединительная линия 9"/>
          <p:cNvCxnSpPr>
            <a:stCxn id="5" idx="2"/>
            <a:endCxn id="6" idx="0"/>
          </p:cNvCxnSpPr>
          <p:nvPr/>
        </p:nvCxnSpPr>
        <p:spPr>
          <a:xfrm rot="5400000">
            <a:off x="2589596" y="2803918"/>
            <a:ext cx="1143008" cy="3107553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2"/>
            <a:endCxn id="7" idx="0"/>
          </p:cNvCxnSpPr>
          <p:nvPr/>
        </p:nvCxnSpPr>
        <p:spPr>
          <a:xfrm rot="5400000">
            <a:off x="4125513" y="4339835"/>
            <a:ext cx="1143008" cy="35719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2"/>
            <a:endCxn id="8" idx="0"/>
          </p:cNvCxnSpPr>
          <p:nvPr/>
        </p:nvCxnSpPr>
        <p:spPr>
          <a:xfrm rot="16200000" flipH="1">
            <a:off x="5625710" y="2875355"/>
            <a:ext cx="1143008" cy="2964677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23900">
              <a:buNone/>
            </a:pPr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Продромальний період 2-3 доби:</a:t>
            </a:r>
          </a:p>
          <a:p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слабкість, розбитість;</a:t>
            </a:r>
          </a:p>
          <a:p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погіршення сну, апетиту;</a:t>
            </a:r>
          </a:p>
          <a:p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 біль;</a:t>
            </a:r>
          </a:p>
          <a:p>
            <a:r>
              <a:rPr lang="uk-UA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міалгії</a:t>
            </a:r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артралгії.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sample 1">
    <a:dk1>
      <a:srgbClr val="9966FF"/>
    </a:dk1>
    <a:lt1>
      <a:srgbClr val="B6D1F6"/>
    </a:lt1>
    <a:dk2>
      <a:srgbClr val="660066"/>
    </a:dk2>
    <a:lt2>
      <a:srgbClr val="FFFFFF"/>
    </a:lt2>
    <a:accent1>
      <a:srgbClr val="6699FF"/>
    </a:accent1>
    <a:accent2>
      <a:srgbClr val="35C7B6"/>
    </a:accent2>
    <a:accent3>
      <a:srgbClr val="B8AAB8"/>
    </a:accent3>
    <a:accent4>
      <a:srgbClr val="9BB2D2"/>
    </a:accent4>
    <a:accent5>
      <a:srgbClr val="B8CAFF"/>
    </a:accent5>
    <a:accent6>
      <a:srgbClr val="2FB4A5"/>
    </a:accent6>
    <a:hlink>
      <a:srgbClr val="FFCC99"/>
    </a:hlink>
    <a:folHlink>
      <a:srgbClr val="CCCC00"/>
    </a:folHlink>
  </a:clrScheme>
</a:themeOverride>
</file>

<file path=ppt/theme/themeOverride1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5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6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8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8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341</TotalTime>
  <Words>598</Words>
  <Application>Microsoft Office PowerPoint</Application>
  <PresentationFormat>Экран (4:3)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sample</vt:lpstr>
      <vt:lpstr>Малярія</vt:lpstr>
      <vt:lpstr>Слайд 2</vt:lpstr>
      <vt:lpstr>Етіологія</vt:lpstr>
      <vt:lpstr>Цикли розвитку плазмодія</vt:lpstr>
      <vt:lpstr>Епідеміологія</vt:lpstr>
      <vt:lpstr>Епідеміологія</vt:lpstr>
      <vt:lpstr>Патогенез</vt:lpstr>
      <vt:lpstr>Клініка</vt:lpstr>
      <vt:lpstr>Слайд 9</vt:lpstr>
      <vt:lpstr>Слайд 10</vt:lpstr>
      <vt:lpstr>Фаза ознобу:</vt:lpstr>
      <vt:lpstr>Фаза жару</vt:lpstr>
      <vt:lpstr>Слайд 13</vt:lpstr>
      <vt:lpstr>Фаза потовиділення</vt:lpstr>
      <vt:lpstr>Зміни в органах і системах</vt:lpstr>
      <vt:lpstr>Ускладнення</vt:lpstr>
      <vt:lpstr>Малярійна кома</vt:lpstr>
      <vt:lpstr>Гемоглобінурійна гарячка</vt:lpstr>
      <vt:lpstr>Розрив селезінки</vt:lpstr>
      <vt:lpstr>Специфічна діагностика</vt:lpstr>
      <vt:lpstr>Лікування</vt:lpstr>
      <vt:lpstr>Профілактика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Малярія</dc:title>
  <dc:creator>Admin</dc:creator>
  <cp:lastModifiedBy>Sveta</cp:lastModifiedBy>
  <cp:revision>60</cp:revision>
  <dcterms:created xsi:type="dcterms:W3CDTF">2009-07-28T09:32:20Z</dcterms:created>
  <dcterms:modified xsi:type="dcterms:W3CDTF">2013-08-19T06:12:50Z</dcterms:modified>
</cp:coreProperties>
</file>