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Override8.xml" ContentType="application/vnd.openxmlformats-officedocument.themeOverride+xml"/>
  <Default Extension="png" ContentType="image/png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Override6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58" r:id="rId5"/>
    <p:sldId id="259" r:id="rId6"/>
    <p:sldId id="260" r:id="rId7"/>
    <p:sldId id="277" r:id="rId8"/>
    <p:sldId id="278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6" r:id="rId18"/>
    <p:sldId id="279" r:id="rId19"/>
    <p:sldId id="270" r:id="rId20"/>
    <p:sldId id="271" r:id="rId21"/>
    <p:sldId id="272" r:id="rId22"/>
    <p:sldId id="273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0" name="Rectangle 78"/>
          <p:cNvSpPr>
            <a:spLocks noChangeArrowheads="1"/>
          </p:cNvSpPr>
          <p:nvPr/>
        </p:nvSpPr>
        <p:spPr bwMode="gray">
          <a:xfrm rot="5400000">
            <a:off x="7904162" y="1163638"/>
            <a:ext cx="2098675" cy="38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5451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057400"/>
            <a:ext cx="5791200" cy="16986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990975"/>
            <a:ext cx="5791200" cy="45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886200" y="5715000"/>
            <a:ext cx="1612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Verdana" pitchFamily="34" charset="0"/>
              </a:rPr>
              <a:t>LOGO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 rot="421294">
            <a:off x="971550" y="692150"/>
            <a:ext cx="1871663" cy="1944688"/>
            <a:chOff x="521" y="482"/>
            <a:chExt cx="1134" cy="1142"/>
          </a:xfrm>
        </p:grpSpPr>
        <p:sp>
          <p:nvSpPr>
            <p:cNvPr id="3104" name="Oval 32"/>
            <p:cNvSpPr>
              <a:spLocks noChangeArrowheads="1"/>
            </p:cNvSpPr>
            <p:nvPr userDrawn="1"/>
          </p:nvSpPr>
          <p:spPr bwMode="gray">
            <a:xfrm rot="-128649">
              <a:off x="851" y="811"/>
              <a:ext cx="479" cy="49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33"/>
            <p:cNvGrpSpPr>
              <a:grpSpLocks/>
            </p:cNvGrpSpPr>
            <p:nvPr userDrawn="1"/>
          </p:nvGrpSpPr>
          <p:grpSpPr bwMode="auto">
            <a:xfrm rot="56277">
              <a:off x="1311" y="1224"/>
              <a:ext cx="266" cy="218"/>
              <a:chOff x="3452" y="878"/>
              <a:chExt cx="402" cy="342"/>
            </a:xfrm>
          </p:grpSpPr>
          <p:sp>
            <p:nvSpPr>
              <p:cNvPr id="3106" name="Oval 34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7" name="Oval 35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8" name="Oval 36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37"/>
            <p:cNvGrpSpPr>
              <a:grpSpLocks/>
            </p:cNvGrpSpPr>
            <p:nvPr userDrawn="1"/>
          </p:nvGrpSpPr>
          <p:grpSpPr bwMode="auto">
            <a:xfrm rot="-23983151">
              <a:off x="1390" y="942"/>
              <a:ext cx="265" cy="219"/>
              <a:chOff x="3452" y="878"/>
              <a:chExt cx="402" cy="342"/>
            </a:xfrm>
          </p:grpSpPr>
          <p:sp>
            <p:nvSpPr>
              <p:cNvPr id="3110" name="Oval 38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1" name="Oval 39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2" name="Oval 40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41"/>
            <p:cNvGrpSpPr>
              <a:grpSpLocks/>
            </p:cNvGrpSpPr>
            <p:nvPr userDrawn="1"/>
          </p:nvGrpSpPr>
          <p:grpSpPr bwMode="auto">
            <a:xfrm rot="-4925197">
              <a:off x="1293" y="630"/>
              <a:ext cx="257" cy="226"/>
              <a:chOff x="3452" y="878"/>
              <a:chExt cx="402" cy="342"/>
            </a:xfrm>
          </p:grpSpPr>
          <p:sp>
            <p:nvSpPr>
              <p:cNvPr id="3114" name="Oval 42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5" name="Oval 43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6" name="Oval 44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45"/>
            <p:cNvGrpSpPr>
              <a:grpSpLocks/>
            </p:cNvGrpSpPr>
            <p:nvPr userDrawn="1"/>
          </p:nvGrpSpPr>
          <p:grpSpPr bwMode="auto">
            <a:xfrm rot="3149186">
              <a:off x="985" y="1383"/>
              <a:ext cx="257" cy="226"/>
              <a:chOff x="3452" y="878"/>
              <a:chExt cx="402" cy="342"/>
            </a:xfrm>
          </p:grpSpPr>
          <p:sp>
            <p:nvSpPr>
              <p:cNvPr id="3118" name="Oval 46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9" name="Oval 47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0" name="Oval 48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" name="Group 49"/>
            <p:cNvGrpSpPr>
              <a:grpSpLocks/>
            </p:cNvGrpSpPr>
            <p:nvPr userDrawn="1"/>
          </p:nvGrpSpPr>
          <p:grpSpPr bwMode="auto">
            <a:xfrm rot="-29276986">
              <a:off x="966" y="498"/>
              <a:ext cx="257" cy="226"/>
              <a:chOff x="3452" y="878"/>
              <a:chExt cx="402" cy="342"/>
            </a:xfrm>
          </p:grpSpPr>
          <p:sp>
            <p:nvSpPr>
              <p:cNvPr id="3122" name="Oval 50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3" name="Oval 51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4" name="Oval 52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" name="Group 53"/>
            <p:cNvGrpSpPr>
              <a:grpSpLocks/>
            </p:cNvGrpSpPr>
            <p:nvPr userDrawn="1"/>
          </p:nvGrpSpPr>
          <p:grpSpPr bwMode="auto">
            <a:xfrm rot="-10348150">
              <a:off x="628" y="649"/>
              <a:ext cx="266" cy="219"/>
              <a:chOff x="3452" y="878"/>
              <a:chExt cx="402" cy="342"/>
            </a:xfrm>
          </p:grpSpPr>
          <p:sp>
            <p:nvSpPr>
              <p:cNvPr id="3126" name="Oval 54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7" name="Oval 55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8" name="Oval 56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" name="Group 57"/>
            <p:cNvGrpSpPr>
              <a:grpSpLocks/>
            </p:cNvGrpSpPr>
            <p:nvPr userDrawn="1"/>
          </p:nvGrpSpPr>
          <p:grpSpPr bwMode="auto">
            <a:xfrm rot="-34593241">
              <a:off x="521" y="973"/>
              <a:ext cx="265" cy="218"/>
              <a:chOff x="3452" y="878"/>
              <a:chExt cx="402" cy="342"/>
            </a:xfrm>
          </p:grpSpPr>
          <p:sp>
            <p:nvSpPr>
              <p:cNvPr id="3130" name="Oval 58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1" name="Oval 59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2" name="Oval 60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" name="Group 61"/>
            <p:cNvGrpSpPr>
              <a:grpSpLocks/>
            </p:cNvGrpSpPr>
            <p:nvPr userDrawn="1"/>
          </p:nvGrpSpPr>
          <p:grpSpPr bwMode="auto">
            <a:xfrm rot="-15320246">
              <a:off x="654" y="1263"/>
              <a:ext cx="257" cy="226"/>
              <a:chOff x="3452" y="878"/>
              <a:chExt cx="402" cy="342"/>
            </a:xfrm>
          </p:grpSpPr>
          <p:sp>
            <p:nvSpPr>
              <p:cNvPr id="3134" name="Oval 62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5" name="Oval 63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6" name="Oval 64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137" name="Rectangle 65"/>
          <p:cNvSpPr>
            <a:spLocks noChangeArrowheads="1"/>
          </p:cNvSpPr>
          <p:nvPr/>
        </p:nvSpPr>
        <p:spPr bwMode="gray">
          <a:xfrm>
            <a:off x="457200" y="0"/>
            <a:ext cx="7620000" cy="304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2431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6664325" y="-7938"/>
            <a:ext cx="2098675" cy="3127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0" name="Rectangle 68"/>
          <p:cNvSpPr>
            <a:spLocks noChangeArrowheads="1"/>
          </p:cNvSpPr>
          <p:nvPr/>
        </p:nvSpPr>
        <p:spPr bwMode="gray">
          <a:xfrm rot="10800000">
            <a:off x="2549525" y="6553200"/>
            <a:ext cx="6230938" cy="3175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1" name="Rectangle 69"/>
          <p:cNvSpPr>
            <a:spLocks noChangeArrowheads="1"/>
          </p:cNvSpPr>
          <p:nvPr/>
        </p:nvSpPr>
        <p:spPr bwMode="gray">
          <a:xfrm>
            <a:off x="8763000" y="-7938"/>
            <a:ext cx="381000" cy="31432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2431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2" name="Rectangle 70"/>
          <p:cNvSpPr>
            <a:spLocks noChangeArrowheads="1"/>
          </p:cNvSpPr>
          <p:nvPr/>
        </p:nvSpPr>
        <p:spPr bwMode="gray">
          <a:xfrm>
            <a:off x="457200" y="6554788"/>
            <a:ext cx="2098675" cy="3175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36471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3" name="Rectangle 71"/>
          <p:cNvSpPr>
            <a:spLocks noChangeArrowheads="1"/>
          </p:cNvSpPr>
          <p:nvPr/>
        </p:nvSpPr>
        <p:spPr bwMode="gray">
          <a:xfrm>
            <a:off x="0" y="6553200"/>
            <a:ext cx="457200" cy="3190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4" name="Rectangle 72"/>
          <p:cNvSpPr>
            <a:spLocks noChangeArrowheads="1"/>
          </p:cNvSpPr>
          <p:nvPr/>
        </p:nvSpPr>
        <p:spPr bwMode="gray">
          <a:xfrm>
            <a:off x="0" y="0"/>
            <a:ext cx="457200" cy="304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5" name="Rectangle 73"/>
          <p:cNvSpPr>
            <a:spLocks noChangeArrowheads="1"/>
          </p:cNvSpPr>
          <p:nvPr/>
        </p:nvSpPr>
        <p:spPr bwMode="gray">
          <a:xfrm rot="5400000">
            <a:off x="-2213769" y="2510631"/>
            <a:ext cx="4876800" cy="4651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6" name="Rectangle 74"/>
          <p:cNvSpPr>
            <a:spLocks noChangeArrowheads="1"/>
          </p:cNvSpPr>
          <p:nvPr/>
        </p:nvSpPr>
        <p:spPr bwMode="gray">
          <a:xfrm rot="5400000">
            <a:off x="-575469" y="5520531"/>
            <a:ext cx="1600200" cy="4651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7" name="Rectangle 75"/>
          <p:cNvSpPr>
            <a:spLocks noChangeArrowheads="1"/>
          </p:cNvSpPr>
          <p:nvPr/>
        </p:nvSpPr>
        <p:spPr bwMode="ltGray">
          <a:xfrm>
            <a:off x="8769350" y="6538913"/>
            <a:ext cx="374650" cy="327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882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8" name="Rectangle 76"/>
          <p:cNvSpPr>
            <a:spLocks noChangeArrowheads="1"/>
          </p:cNvSpPr>
          <p:nvPr/>
        </p:nvSpPr>
        <p:spPr bwMode="gray">
          <a:xfrm rot="5400000">
            <a:off x="6557962" y="3967163"/>
            <a:ext cx="4791075" cy="381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9" name="Rectangle 77"/>
          <p:cNvSpPr>
            <a:spLocks noChangeArrowheads="1"/>
          </p:cNvSpPr>
          <p:nvPr/>
        </p:nvSpPr>
        <p:spPr bwMode="gray">
          <a:xfrm>
            <a:off x="8763000" y="1752600"/>
            <a:ext cx="381000" cy="1524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2549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52" name="Line 80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4" name="Line 82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5" name="Line 83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6" name="Line 84"/>
          <p:cNvSpPr>
            <a:spLocks noChangeShapeType="1"/>
          </p:cNvSpPr>
          <p:nvPr/>
        </p:nvSpPr>
        <p:spPr bwMode="auto">
          <a:xfrm flipH="1">
            <a:off x="0" y="4953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7" name="Line 85"/>
          <p:cNvSpPr>
            <a:spLocks noChangeShapeType="1"/>
          </p:cNvSpPr>
          <p:nvPr/>
        </p:nvSpPr>
        <p:spPr bwMode="auto">
          <a:xfrm>
            <a:off x="8763000" y="1752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8" name="Line 86"/>
          <p:cNvSpPr>
            <a:spLocks noChangeShapeType="1"/>
          </p:cNvSpPr>
          <p:nvPr/>
        </p:nvSpPr>
        <p:spPr bwMode="auto">
          <a:xfrm>
            <a:off x="8763000" y="190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9" name="Line 87"/>
          <p:cNvSpPr>
            <a:spLocks noChangeShapeType="1"/>
          </p:cNvSpPr>
          <p:nvPr/>
        </p:nvSpPr>
        <p:spPr bwMode="auto">
          <a:xfrm>
            <a:off x="2543175" y="655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60" name="Line 88"/>
          <p:cNvSpPr>
            <a:spLocks noChangeShapeType="1"/>
          </p:cNvSpPr>
          <p:nvPr/>
        </p:nvSpPr>
        <p:spPr bwMode="auto">
          <a:xfrm flipV="1">
            <a:off x="6672263" y="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864C44-D4B1-4918-B2D8-706A7C7DB5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0BE641E-131B-4BE7-8709-F68986D2DD5E}" type="datetimeFigureOut">
              <a:rPr lang="ru-RU" smtClean="0"/>
              <a:pPr/>
              <a:t>05.08.2010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2238"/>
            <a:ext cx="2005012" cy="6027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22238"/>
            <a:ext cx="5865813" cy="6027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864C44-D4B1-4918-B2D8-706A7C7DB5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0BE641E-131B-4BE7-8709-F68986D2DD5E}" type="datetimeFigureOut">
              <a:rPr lang="ru-RU" smtClean="0"/>
              <a:pPr/>
              <a:t>05.08.2010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22238"/>
            <a:ext cx="6705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228725"/>
            <a:ext cx="8023225" cy="492125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5791200" y="6248400"/>
            <a:ext cx="2895600" cy="3349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429000" y="6338888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AB864C44-D4B1-4918-B2D8-706A7C7DB5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3246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E0BE641E-131B-4BE7-8709-F68986D2DD5E}" type="datetimeFigureOut">
              <a:rPr lang="ru-RU" smtClean="0"/>
              <a:pPr/>
              <a:t>05.08.2010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864C44-D4B1-4918-B2D8-706A7C7DB5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0BE641E-131B-4BE7-8709-F68986D2DD5E}" type="datetimeFigureOut">
              <a:rPr lang="ru-RU" smtClean="0"/>
              <a:pPr/>
              <a:t>05.08.2010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864C44-D4B1-4918-B2D8-706A7C7DB5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0BE641E-131B-4BE7-8709-F68986D2DD5E}" type="datetimeFigureOut">
              <a:rPr lang="ru-RU" smtClean="0"/>
              <a:pPr/>
              <a:t>05.08.2010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228725"/>
            <a:ext cx="3935413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97413" y="1228725"/>
            <a:ext cx="3935412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864C44-D4B1-4918-B2D8-706A7C7DB5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0BE641E-131B-4BE7-8709-F68986D2DD5E}" type="datetimeFigureOut">
              <a:rPr lang="ru-RU" smtClean="0"/>
              <a:pPr/>
              <a:t>05.08.2010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864C44-D4B1-4918-B2D8-706A7C7DB5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0BE641E-131B-4BE7-8709-F68986D2DD5E}" type="datetimeFigureOut">
              <a:rPr lang="ru-RU" smtClean="0"/>
              <a:pPr/>
              <a:t>05.08.2010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864C44-D4B1-4918-B2D8-706A7C7DB5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0BE641E-131B-4BE7-8709-F68986D2DD5E}" type="datetimeFigureOut">
              <a:rPr lang="ru-RU" smtClean="0"/>
              <a:pPr/>
              <a:t>05.08.2010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864C44-D4B1-4918-B2D8-706A7C7DB5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0BE641E-131B-4BE7-8709-F68986D2DD5E}" type="datetimeFigureOut">
              <a:rPr lang="ru-RU" smtClean="0"/>
              <a:pPr/>
              <a:t>05.08.2010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864C44-D4B1-4918-B2D8-706A7C7DB5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0BE641E-131B-4BE7-8709-F68986D2DD5E}" type="datetimeFigureOut">
              <a:rPr lang="ru-RU" smtClean="0"/>
              <a:pPr/>
              <a:t>05.08.2010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864C44-D4B1-4918-B2D8-706A7C7DB5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0BE641E-131B-4BE7-8709-F68986D2DD5E}" type="datetimeFigureOut">
              <a:rPr lang="ru-RU" smtClean="0"/>
              <a:pPr/>
              <a:t>05.08.2010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Rectangle 69"/>
          <p:cNvSpPr>
            <a:spLocks noChangeArrowheads="1"/>
          </p:cNvSpPr>
          <p:nvPr/>
        </p:nvSpPr>
        <p:spPr bwMode="gray">
          <a:xfrm>
            <a:off x="457200" y="0"/>
            <a:ext cx="8477250" cy="76835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228725"/>
            <a:ext cx="8023225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791200" y="6248400"/>
            <a:ext cx="28956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429000" y="633888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B864C44-D4B1-4918-B2D8-706A7C7DB5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0" y="0"/>
            <a:ext cx="457200" cy="7683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0" y="762000"/>
            <a:ext cx="457200" cy="152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0" y="914400"/>
            <a:ext cx="457200" cy="419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42353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gray">
          <a:xfrm>
            <a:off x="0" y="5105400"/>
            <a:ext cx="457200" cy="15446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gray">
          <a:xfrm>
            <a:off x="0" y="6656388"/>
            <a:ext cx="457200" cy="2095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457200" y="6650038"/>
            <a:ext cx="1304925" cy="2159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752600" y="6650038"/>
            <a:ext cx="7391400" cy="2159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5451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8777288" y="6656388"/>
            <a:ext cx="366712" cy="2095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470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gray">
          <a:xfrm>
            <a:off x="8769350" y="6019800"/>
            <a:ext cx="374650" cy="6429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gray">
          <a:xfrm>
            <a:off x="8763000" y="914400"/>
            <a:ext cx="381000" cy="51054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1373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0" name="Rectangle 66"/>
          <p:cNvSpPr>
            <a:spLocks noChangeArrowheads="1"/>
          </p:cNvSpPr>
          <p:nvPr/>
        </p:nvSpPr>
        <p:spPr bwMode="gray">
          <a:xfrm>
            <a:off x="8763000" y="762000"/>
            <a:ext cx="381000" cy="1524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gray">
          <a:xfrm>
            <a:off x="8770938" y="0"/>
            <a:ext cx="373062" cy="762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2" name="Rectangle 68"/>
          <p:cNvSpPr>
            <a:spLocks noChangeArrowheads="1"/>
          </p:cNvSpPr>
          <p:nvPr/>
        </p:nvSpPr>
        <p:spPr bwMode="gray">
          <a:xfrm>
            <a:off x="457200" y="762000"/>
            <a:ext cx="8315325" cy="1524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122238"/>
            <a:ext cx="6705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grpSp>
        <p:nvGrpSpPr>
          <p:cNvPr id="2" name="Group 104"/>
          <p:cNvGrpSpPr>
            <a:grpSpLocks/>
          </p:cNvGrpSpPr>
          <p:nvPr/>
        </p:nvGrpSpPr>
        <p:grpSpPr bwMode="auto">
          <a:xfrm>
            <a:off x="8002588" y="69850"/>
            <a:ext cx="657225" cy="636588"/>
            <a:chOff x="5041" y="44"/>
            <a:chExt cx="414" cy="401"/>
          </a:xfrm>
        </p:grpSpPr>
        <p:sp>
          <p:nvSpPr>
            <p:cNvPr id="1129" name="Oval 105"/>
            <p:cNvSpPr>
              <a:spLocks noChangeArrowheads="1"/>
            </p:cNvSpPr>
            <p:nvPr userDrawn="1"/>
          </p:nvSpPr>
          <p:spPr bwMode="gray">
            <a:xfrm rot="149948">
              <a:off x="5161" y="161"/>
              <a:ext cx="175" cy="170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106"/>
            <p:cNvGrpSpPr>
              <a:grpSpLocks/>
            </p:cNvGrpSpPr>
            <p:nvPr userDrawn="1"/>
          </p:nvGrpSpPr>
          <p:grpSpPr bwMode="auto">
            <a:xfrm rot="334874">
              <a:off x="5321" y="313"/>
              <a:ext cx="98" cy="75"/>
              <a:chOff x="3452" y="878"/>
              <a:chExt cx="402" cy="342"/>
            </a:xfrm>
          </p:grpSpPr>
          <p:sp>
            <p:nvSpPr>
              <p:cNvPr id="1131" name="Oval 107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2" name="Oval 108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3" name="Oval 109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110"/>
            <p:cNvGrpSpPr>
              <a:grpSpLocks/>
            </p:cNvGrpSpPr>
            <p:nvPr userDrawn="1"/>
          </p:nvGrpSpPr>
          <p:grpSpPr bwMode="auto">
            <a:xfrm rot="-23704554">
              <a:off x="5358" y="218"/>
              <a:ext cx="97" cy="75"/>
              <a:chOff x="3452" y="878"/>
              <a:chExt cx="402" cy="342"/>
            </a:xfrm>
          </p:grpSpPr>
          <p:sp>
            <p:nvSpPr>
              <p:cNvPr id="1135" name="Oval 111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" name="Oval 112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" name="Oval 113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114"/>
            <p:cNvGrpSpPr>
              <a:grpSpLocks/>
            </p:cNvGrpSpPr>
            <p:nvPr userDrawn="1"/>
          </p:nvGrpSpPr>
          <p:grpSpPr bwMode="auto">
            <a:xfrm rot="-4646600">
              <a:off x="5335" y="107"/>
              <a:ext cx="88" cy="82"/>
              <a:chOff x="3452" y="878"/>
              <a:chExt cx="402" cy="342"/>
            </a:xfrm>
          </p:grpSpPr>
          <p:sp>
            <p:nvSpPr>
              <p:cNvPr id="1139" name="Oval 115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0" name="Oval 116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1" name="Oval 117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118"/>
            <p:cNvGrpSpPr>
              <a:grpSpLocks/>
            </p:cNvGrpSpPr>
            <p:nvPr userDrawn="1"/>
          </p:nvGrpSpPr>
          <p:grpSpPr bwMode="auto">
            <a:xfrm rot="2913403">
              <a:off x="5210" y="359"/>
              <a:ext cx="88" cy="83"/>
              <a:chOff x="3452" y="878"/>
              <a:chExt cx="402" cy="342"/>
            </a:xfrm>
          </p:grpSpPr>
          <p:sp>
            <p:nvSpPr>
              <p:cNvPr id="1143" name="Oval 119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4" name="Oval 120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5" name="Oval 121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" name="Group 122"/>
            <p:cNvGrpSpPr>
              <a:grpSpLocks/>
            </p:cNvGrpSpPr>
            <p:nvPr userDrawn="1"/>
          </p:nvGrpSpPr>
          <p:grpSpPr bwMode="auto">
            <a:xfrm rot="-29488389">
              <a:off x="5212" y="46"/>
              <a:ext cx="88" cy="83"/>
              <a:chOff x="3452" y="878"/>
              <a:chExt cx="402" cy="342"/>
            </a:xfrm>
          </p:grpSpPr>
          <p:sp>
            <p:nvSpPr>
              <p:cNvPr id="1147" name="Oval 123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" name="Oval 124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9" name="Oval 125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" name="Group 126"/>
            <p:cNvGrpSpPr>
              <a:grpSpLocks/>
            </p:cNvGrpSpPr>
            <p:nvPr userDrawn="1"/>
          </p:nvGrpSpPr>
          <p:grpSpPr bwMode="auto">
            <a:xfrm rot="-10069553">
              <a:off x="5089" y="95"/>
              <a:ext cx="97" cy="76"/>
              <a:chOff x="3452" y="878"/>
              <a:chExt cx="402" cy="342"/>
            </a:xfrm>
          </p:grpSpPr>
          <p:sp>
            <p:nvSpPr>
              <p:cNvPr id="1151" name="Oval 127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2" name="Oval 128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3" name="Oval 129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" name="Group 130"/>
            <p:cNvGrpSpPr>
              <a:grpSpLocks/>
            </p:cNvGrpSpPr>
            <p:nvPr userDrawn="1"/>
          </p:nvGrpSpPr>
          <p:grpSpPr bwMode="auto">
            <a:xfrm rot="-34314642">
              <a:off x="5041" y="204"/>
              <a:ext cx="97" cy="75"/>
              <a:chOff x="3452" y="878"/>
              <a:chExt cx="402" cy="342"/>
            </a:xfrm>
          </p:grpSpPr>
          <p:sp>
            <p:nvSpPr>
              <p:cNvPr id="1155" name="Oval 131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6" name="Oval 132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7" name="Oval 133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" name="Group 134"/>
            <p:cNvGrpSpPr>
              <a:grpSpLocks/>
            </p:cNvGrpSpPr>
            <p:nvPr userDrawn="1"/>
          </p:nvGrpSpPr>
          <p:grpSpPr bwMode="auto">
            <a:xfrm rot="-15041649">
              <a:off x="5085" y="304"/>
              <a:ext cx="88" cy="82"/>
              <a:chOff x="3452" y="878"/>
              <a:chExt cx="402" cy="342"/>
            </a:xfrm>
          </p:grpSpPr>
          <p:sp>
            <p:nvSpPr>
              <p:cNvPr id="1159" name="Oval 135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0" name="Oval 136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1" name="Oval 137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162" name="Rectangle 13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3246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fld id="{E0BE641E-131B-4BE7-8709-F68986D2DD5E}" type="datetimeFigureOut">
              <a:rPr lang="ru-RU" smtClean="0"/>
              <a:pPr/>
              <a:t>05.08.2010</a:t>
            </a:fld>
            <a:endParaRPr lang="ru-RU"/>
          </a:p>
        </p:txBody>
      </p:sp>
      <p:sp>
        <p:nvSpPr>
          <p:cNvPr id="1175" name="Line 151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6" name="Line 15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7" name="Line 153"/>
          <p:cNvSpPr>
            <a:spLocks noChangeShapeType="1"/>
          </p:cNvSpPr>
          <p:nvPr/>
        </p:nvSpPr>
        <p:spPr bwMode="auto">
          <a:xfrm>
            <a:off x="0" y="66484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8" name="Line 154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9" name="Line 15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1" name="Line 157"/>
          <p:cNvSpPr>
            <a:spLocks noChangeShapeType="1"/>
          </p:cNvSpPr>
          <p:nvPr/>
        </p:nvSpPr>
        <p:spPr bwMode="auto">
          <a:xfrm flipH="1">
            <a:off x="0" y="510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2" name="Line 158"/>
          <p:cNvSpPr>
            <a:spLocks noChangeShapeType="1"/>
          </p:cNvSpPr>
          <p:nvPr/>
        </p:nvSpPr>
        <p:spPr bwMode="auto">
          <a:xfrm>
            <a:off x="1752600" y="6648450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3" name="Line 159"/>
          <p:cNvSpPr>
            <a:spLocks noChangeShapeType="1"/>
          </p:cNvSpPr>
          <p:nvPr/>
        </p:nvSpPr>
        <p:spPr bwMode="auto">
          <a:xfrm>
            <a:off x="8763000" y="6019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5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Менінгококова хвороба</a:t>
            </a:r>
            <a:endParaRPr lang="ru-RU" sz="50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2238"/>
            <a:ext cx="8286808" cy="563562"/>
          </a:xfrm>
        </p:spPr>
        <p:txBody>
          <a:bodyPr/>
          <a:lstStyle/>
          <a:p>
            <a:pPr algn="ctr"/>
            <a:r>
              <a:rPr lang="uk-UA" sz="35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Менінгококцемія</a:t>
            </a:r>
            <a:r>
              <a:rPr lang="uk-UA" sz="35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(сепсис)</a:t>
            </a:r>
            <a:endParaRPr lang="ru-RU" sz="3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358246" cy="5214974"/>
          </a:xfrm>
        </p:spPr>
        <p:txBody>
          <a:bodyPr numCol="1"/>
          <a:lstStyle/>
          <a:p>
            <a:r>
              <a:rPr lang="uk-UA" dirty="0" smtClean="0"/>
              <a:t>Бурхливий початок, озноб, лихоманка;</a:t>
            </a:r>
          </a:p>
          <a:p>
            <a:r>
              <a:rPr lang="uk-UA" dirty="0" smtClean="0"/>
              <a:t>симптоми інтоксикації;</a:t>
            </a:r>
          </a:p>
          <a:p>
            <a:r>
              <a:rPr lang="uk-UA" dirty="0" smtClean="0"/>
              <a:t>блідість, ціаноз шкіри;</a:t>
            </a:r>
          </a:p>
          <a:p>
            <a:r>
              <a:rPr lang="uk-UA" dirty="0" err="1" smtClean="0"/>
              <a:t>геморагічна</a:t>
            </a:r>
            <a:r>
              <a:rPr lang="uk-UA" dirty="0" smtClean="0"/>
              <a:t> екзантема;</a:t>
            </a:r>
          </a:p>
          <a:p>
            <a:r>
              <a:rPr lang="uk-UA" dirty="0" err="1" smtClean="0"/>
              <a:t>геморагічні</a:t>
            </a:r>
            <a:r>
              <a:rPr lang="uk-UA" dirty="0" smtClean="0"/>
              <a:t> артрити;</a:t>
            </a:r>
          </a:p>
          <a:p>
            <a:r>
              <a:rPr lang="uk-UA" dirty="0" err="1" smtClean="0"/>
              <a:t>геморагічні</a:t>
            </a:r>
            <a:r>
              <a:rPr lang="uk-UA" dirty="0" smtClean="0"/>
              <a:t> ірити, </a:t>
            </a:r>
            <a:r>
              <a:rPr lang="uk-UA" dirty="0" err="1" smtClean="0"/>
              <a:t>іридоциліти</a:t>
            </a:r>
            <a:r>
              <a:rPr lang="uk-UA" dirty="0" smtClean="0"/>
              <a:t>;</a:t>
            </a:r>
          </a:p>
          <a:p>
            <a:r>
              <a:rPr lang="uk-UA" dirty="0" smtClean="0"/>
              <a:t>крововиливи в міокард, ендокард, легені;</a:t>
            </a:r>
          </a:p>
          <a:p>
            <a:r>
              <a:rPr lang="uk-UA" dirty="0" smtClean="0"/>
              <a:t>кровотечі;</a:t>
            </a:r>
          </a:p>
          <a:p>
            <a:r>
              <a:rPr lang="uk-UA" dirty="0" smtClean="0"/>
              <a:t>лейкоцитоз </a:t>
            </a:r>
            <a:r>
              <a:rPr lang="uk-UA" dirty="0" smtClean="0">
                <a:sym typeface="Wingdings 3"/>
              </a:rPr>
              <a:t> ШОЕ, </a:t>
            </a:r>
            <a:r>
              <a:rPr lang="uk-UA" dirty="0" err="1" smtClean="0">
                <a:sym typeface="Wingdings 3"/>
              </a:rPr>
              <a:t>тромбоцитопенія</a:t>
            </a:r>
            <a:r>
              <a:rPr lang="ru-RU" dirty="0" smtClean="0">
                <a:sym typeface="Wingdings 3"/>
              </a:rPr>
              <a:t>.</a:t>
            </a:r>
            <a:endParaRPr lang="uk-UA" dirty="0" smtClean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2238"/>
            <a:ext cx="8358246" cy="563562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5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Ознаки </a:t>
            </a:r>
            <a:r>
              <a:rPr lang="uk-UA" sz="35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геморагічної</a:t>
            </a:r>
            <a:r>
              <a:rPr lang="uk-UA" sz="35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екзантеми</a:t>
            </a:r>
            <a:endParaRPr lang="ru-RU" sz="35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28725"/>
            <a:ext cx="8286808" cy="4921250"/>
          </a:xfrm>
        </p:spPr>
        <p:txBody>
          <a:bodyPr/>
          <a:lstStyle/>
          <a:p>
            <a:r>
              <a:rPr lang="uk-UA" sz="3200" dirty="0" smtClean="0"/>
              <a:t>багряно-фіолетовий колір;</a:t>
            </a:r>
          </a:p>
          <a:p>
            <a:r>
              <a:rPr lang="uk-UA" sz="3200" dirty="0" smtClean="0"/>
              <a:t>має неправильну </a:t>
            </a:r>
            <a:r>
              <a:rPr lang="uk-UA" sz="3200" dirty="0" err="1" smtClean="0"/>
              <a:t>“зірчасту”</a:t>
            </a:r>
            <a:r>
              <a:rPr lang="uk-UA" sz="3200" dirty="0" smtClean="0"/>
              <a:t> форму;</a:t>
            </a:r>
          </a:p>
          <a:p>
            <a:r>
              <a:rPr lang="uk-UA" sz="3200" dirty="0" smtClean="0"/>
              <a:t>щільна на дотик;</a:t>
            </a:r>
          </a:p>
          <a:p>
            <a:r>
              <a:rPr lang="uk-UA" sz="3200" dirty="0" smtClean="0"/>
              <a:t>має різні розміри;</a:t>
            </a:r>
          </a:p>
          <a:p>
            <a:r>
              <a:rPr lang="uk-UA" sz="3200" dirty="0" smtClean="0"/>
              <a:t>схильна до зливання;</a:t>
            </a:r>
          </a:p>
          <a:p>
            <a:r>
              <a:rPr lang="uk-UA" sz="3200" dirty="0" err="1" smtClean="0"/>
              <a:t>некротизується</a:t>
            </a:r>
            <a:r>
              <a:rPr lang="uk-UA" sz="3200" dirty="0" smtClean="0"/>
              <a:t> у центрі;</a:t>
            </a:r>
          </a:p>
          <a:p>
            <a:r>
              <a:rPr lang="uk-UA" sz="3200" dirty="0" smtClean="0"/>
              <a:t>після відторгнення некротичних мас залишає глибокі рубці. </a:t>
            </a:r>
            <a:endParaRPr lang="ru-RU" sz="32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2238"/>
            <a:ext cx="8072494" cy="563562"/>
          </a:xfrm>
        </p:spPr>
        <p:txBody>
          <a:bodyPr/>
          <a:lstStyle/>
          <a:p>
            <a:pPr algn="ctr"/>
            <a:r>
              <a:rPr lang="uk-UA" sz="4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Менінгоковий</a:t>
            </a:r>
            <a:r>
              <a:rPr lang="uk-UA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менінгіт</a:t>
            </a:r>
            <a:endParaRPr lang="ru-RU" sz="4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000108"/>
            <a:ext cx="8023225" cy="5572164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uk-UA" sz="2500" dirty="0" smtClean="0"/>
              <a:t>Раптовий початок;</a:t>
            </a:r>
          </a:p>
          <a:p>
            <a:r>
              <a:rPr lang="uk-UA" sz="2500" dirty="0" smtClean="0"/>
              <a:t>гарячка</a:t>
            </a:r>
          </a:p>
          <a:p>
            <a:r>
              <a:rPr lang="uk-UA" sz="2500" dirty="0" smtClean="0"/>
              <a:t>нестерпний головний біль   ТРІАДА</a:t>
            </a:r>
          </a:p>
          <a:p>
            <a:r>
              <a:rPr lang="uk-UA" sz="2500" dirty="0" smtClean="0"/>
              <a:t>блювання</a:t>
            </a:r>
          </a:p>
          <a:p>
            <a:r>
              <a:rPr lang="uk-UA" sz="2500" dirty="0" smtClean="0"/>
              <a:t>загальна </a:t>
            </a:r>
            <a:r>
              <a:rPr lang="uk-UA" sz="2500" dirty="0" err="1" smtClean="0"/>
              <a:t>гіперестазія</a:t>
            </a:r>
            <a:r>
              <a:rPr lang="uk-UA" sz="2500" dirty="0" smtClean="0"/>
              <a:t>;</a:t>
            </a:r>
          </a:p>
          <a:p>
            <a:r>
              <a:rPr lang="uk-UA" sz="2500" dirty="0" smtClean="0"/>
              <a:t>судоми;</a:t>
            </a:r>
          </a:p>
          <a:p>
            <a:r>
              <a:rPr lang="uk-UA" sz="2500" dirty="0" smtClean="0"/>
              <a:t>позитивні </a:t>
            </a:r>
            <a:r>
              <a:rPr lang="uk-UA" sz="2500" dirty="0" err="1" smtClean="0"/>
              <a:t>менінгеальні</a:t>
            </a:r>
            <a:r>
              <a:rPr lang="uk-UA" sz="2500" dirty="0" smtClean="0"/>
              <a:t> симптоми</a:t>
            </a:r>
          </a:p>
          <a:p>
            <a:endParaRPr lang="uk-UA" sz="2500" dirty="0" smtClean="0"/>
          </a:p>
          <a:p>
            <a:r>
              <a:rPr lang="uk-UA" sz="2500" dirty="0" smtClean="0"/>
              <a:t>порушення свідомості, марення;</a:t>
            </a:r>
          </a:p>
          <a:p>
            <a:r>
              <a:rPr lang="uk-UA" sz="2500" dirty="0" err="1" smtClean="0"/>
              <a:t>менінгеальна</a:t>
            </a:r>
            <a:r>
              <a:rPr lang="uk-UA" sz="2500" dirty="0" smtClean="0"/>
              <a:t> поза;</a:t>
            </a:r>
          </a:p>
          <a:p>
            <a:r>
              <a:rPr lang="uk-UA" sz="2500" dirty="0" smtClean="0"/>
              <a:t>зміни в лікворі;</a:t>
            </a:r>
          </a:p>
          <a:p>
            <a:r>
              <a:rPr lang="uk-UA" sz="2500" dirty="0" smtClean="0"/>
              <a:t>лейкоцитоз, збільшення ШОЕ.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 bwMode="gray">
          <a:xfrm>
            <a:off x="571472" y="1142984"/>
            <a:ext cx="807249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1" u="none" strike="noStrike" kern="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Правая фигурная скобка 27"/>
          <p:cNvSpPr/>
          <p:nvPr/>
        </p:nvSpPr>
        <p:spPr>
          <a:xfrm>
            <a:off x="5286380" y="1571612"/>
            <a:ext cx="357190" cy="1285884"/>
          </a:xfrm>
          <a:prstGeom prst="rightBrace">
            <a:avLst>
              <a:gd name="adj1" fmla="val 44389"/>
              <a:gd name="adj2" fmla="val 50000"/>
            </a:avLst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928662" y="4286256"/>
          <a:ext cx="750099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6215"/>
                <a:gridCol w="1428760"/>
                <a:gridCol w="22860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Ригідність потиличних</a:t>
                      </a:r>
                      <a:r>
                        <a:rPr lang="uk-UA" baseline="0" dirty="0" smtClean="0"/>
                        <a:t> м'язів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Керніга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Брудзинського</a:t>
                      </a:r>
                      <a:endParaRPr lang="ru-RU" b="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2" name="Прямая соединительная линия 31"/>
          <p:cNvCxnSpPr/>
          <p:nvPr/>
        </p:nvCxnSpPr>
        <p:spPr>
          <a:xfrm rot="10800000" flipV="1">
            <a:off x="2928926" y="4143380"/>
            <a:ext cx="1357322" cy="214314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786314" y="4143380"/>
            <a:ext cx="642942" cy="214314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429256" y="4143380"/>
            <a:ext cx="1571636" cy="214314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5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5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5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5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95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450"/>
                            </p:stCondLst>
                            <p:childTnLst>
                              <p:par>
                                <p:cTn id="4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450"/>
                            </p:stCondLst>
                            <p:childTnLst>
                              <p:par>
                                <p:cTn id="5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450"/>
                            </p:stCondLst>
                            <p:childTnLst>
                              <p:par>
                                <p:cTn id="6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450"/>
                            </p:stCondLst>
                            <p:childTnLst>
                              <p:par>
                                <p:cTn id="7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450"/>
                            </p:stCondLst>
                            <p:childTnLst>
                              <p:par>
                                <p:cTn id="8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950"/>
                            </p:stCondLst>
                            <p:childTnLst>
                              <p:par>
                                <p:cTn id="8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450"/>
                            </p:stCondLst>
                            <p:childTnLst>
                              <p:par>
                                <p:cTn id="9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950"/>
                            </p:stCondLst>
                            <p:childTnLst>
                              <p:par>
                                <p:cTn id="9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2238"/>
            <a:ext cx="8358246" cy="563562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50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Ускладнення</a:t>
            </a:r>
            <a:endParaRPr lang="ru-RU" sz="50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358246" cy="5715040"/>
          </a:xfrm>
        </p:spPr>
        <p:txBody>
          <a:bodyPr/>
          <a:lstStyle/>
          <a:p>
            <a:pPr marL="0" indent="446088">
              <a:buNone/>
            </a:pPr>
            <a:endParaRPr lang="ru-RU" sz="1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1785926"/>
            <a:ext cx="2286016" cy="121444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Набряк і набухання головного мозку</a:t>
            </a:r>
            <a:endParaRPr lang="ru-RU" sz="2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928926" y="1785926"/>
            <a:ext cx="1857388" cy="121444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Інфекційно-токсичний шок</a:t>
            </a:r>
            <a:endParaRPr lang="ru-RU" sz="2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072066" y="1785926"/>
            <a:ext cx="1785950" cy="121444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Синдром ДВЗ крові</a:t>
            </a:r>
            <a:endParaRPr lang="ru-RU" sz="2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14348" y="4143380"/>
            <a:ext cx="2286016" cy="10715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Парези паралічі</a:t>
            </a:r>
            <a:endParaRPr lang="ru-RU" sz="20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357554" y="4143380"/>
            <a:ext cx="2857520" cy="10715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Гостра недостатність надниркових залоз</a:t>
            </a:r>
            <a:endParaRPr lang="ru-RU" sz="20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572264" y="4143380"/>
            <a:ext cx="2071702" cy="10715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Гостра ниркова недостатність</a:t>
            </a:r>
            <a:endParaRPr lang="ru-RU" sz="20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000892" y="1785926"/>
            <a:ext cx="1643074" cy="121444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Енцефаліт</a:t>
            </a:r>
            <a:endParaRPr lang="ru-RU" sz="2000" dirty="0"/>
          </a:p>
        </p:txBody>
      </p:sp>
      <p:cxnSp>
        <p:nvCxnSpPr>
          <p:cNvPr id="33" name="Прямая соединительная линия 32"/>
          <p:cNvCxnSpPr>
            <a:endCxn id="19" idx="0"/>
          </p:cNvCxnSpPr>
          <p:nvPr/>
        </p:nvCxnSpPr>
        <p:spPr>
          <a:xfrm rot="10800000" flipV="1">
            <a:off x="1643042" y="928670"/>
            <a:ext cx="3214712" cy="857256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endCxn id="20" idx="0"/>
          </p:cNvCxnSpPr>
          <p:nvPr/>
        </p:nvCxnSpPr>
        <p:spPr>
          <a:xfrm rot="10800000" flipV="1">
            <a:off x="3857620" y="928672"/>
            <a:ext cx="1000132" cy="857254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endCxn id="22" idx="0"/>
          </p:cNvCxnSpPr>
          <p:nvPr/>
        </p:nvCxnSpPr>
        <p:spPr>
          <a:xfrm>
            <a:off x="4857752" y="928670"/>
            <a:ext cx="1107289" cy="857256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endCxn id="29" idx="0"/>
          </p:cNvCxnSpPr>
          <p:nvPr/>
        </p:nvCxnSpPr>
        <p:spPr>
          <a:xfrm>
            <a:off x="4857752" y="928670"/>
            <a:ext cx="2964677" cy="857256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16200000" flipH="1">
            <a:off x="3286116" y="2500306"/>
            <a:ext cx="3214710" cy="71438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endCxn id="24" idx="0"/>
          </p:cNvCxnSpPr>
          <p:nvPr/>
        </p:nvCxnSpPr>
        <p:spPr>
          <a:xfrm rot="10800000" flipV="1">
            <a:off x="1857356" y="3071810"/>
            <a:ext cx="3071834" cy="1071570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endCxn id="27" idx="0"/>
          </p:cNvCxnSpPr>
          <p:nvPr/>
        </p:nvCxnSpPr>
        <p:spPr>
          <a:xfrm>
            <a:off x="4929190" y="3071810"/>
            <a:ext cx="2678925" cy="1071570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12" presetClass="entr" presetSubtype="4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8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8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8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8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8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98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48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98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8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98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48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98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48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0" grpId="0" animBg="1"/>
      <p:bldP spid="22" grpId="0" animBg="1"/>
      <p:bldP spid="24" grpId="0" animBg="1"/>
      <p:bldP spid="25" grpId="0" animBg="1"/>
      <p:bldP spid="27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2238"/>
            <a:ext cx="8358246" cy="5635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9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Набряк і набухання головного мозку</a:t>
            </a:r>
            <a:endParaRPr lang="ru-RU" sz="29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358246" cy="5572164"/>
          </a:xfrm>
        </p:spPr>
        <p:txBody>
          <a:bodyPr/>
          <a:lstStyle/>
          <a:p>
            <a:pPr marL="0" indent="446088"/>
            <a:r>
              <a:rPr lang="uk-UA" sz="3000" dirty="0" smtClean="0"/>
              <a:t>Різкий головний біль;</a:t>
            </a:r>
          </a:p>
          <a:p>
            <a:pPr marL="0" indent="446088"/>
            <a:r>
              <a:rPr lang="uk-UA" sz="3000" dirty="0" smtClean="0"/>
              <a:t>блювання фонтаном;</a:t>
            </a:r>
          </a:p>
          <a:p>
            <a:pPr marL="0" indent="446088"/>
            <a:r>
              <a:rPr lang="uk-UA" sz="3000" dirty="0" smtClean="0"/>
              <a:t>послаблення зору (туман, пелена перед очима);</a:t>
            </a:r>
          </a:p>
          <a:p>
            <a:pPr marL="0" indent="446088"/>
            <a:r>
              <a:rPr lang="uk-UA" sz="3000" dirty="0" smtClean="0"/>
              <a:t>ціаноз обличчя;</a:t>
            </a:r>
          </a:p>
          <a:p>
            <a:pPr marL="0" indent="446088"/>
            <a:r>
              <a:rPr lang="uk-UA" sz="3000" dirty="0" smtClean="0"/>
              <a:t>звуження зіниць;</a:t>
            </a:r>
          </a:p>
          <a:p>
            <a:pPr marL="0" indent="446088"/>
            <a:r>
              <a:rPr lang="uk-UA" sz="3000" dirty="0" smtClean="0"/>
              <a:t>судоми;</a:t>
            </a:r>
          </a:p>
          <a:p>
            <a:pPr marL="0" indent="446088"/>
            <a:r>
              <a:rPr lang="uk-UA" sz="3000" dirty="0" smtClean="0"/>
              <a:t>збудження або депресія;</a:t>
            </a:r>
          </a:p>
          <a:p>
            <a:pPr marL="0" indent="446088"/>
            <a:r>
              <a:rPr lang="uk-UA" sz="3000" dirty="0" smtClean="0"/>
              <a:t>гикавка; </a:t>
            </a:r>
          </a:p>
          <a:p>
            <a:pPr marL="0" indent="446088"/>
            <a:r>
              <a:rPr lang="uk-UA" sz="3000" dirty="0" smtClean="0"/>
              <a:t>задишка, розлади дихання.</a:t>
            </a:r>
            <a:endParaRPr lang="ru-RU" sz="30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4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4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4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4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4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4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4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4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4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2238"/>
            <a:ext cx="8286808" cy="563562"/>
          </a:xfrm>
        </p:spPr>
        <p:txBody>
          <a:bodyPr/>
          <a:lstStyle/>
          <a:p>
            <a:pPr algn="ctr"/>
            <a:r>
              <a:rPr lang="uk-UA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Інфекційно-токсичний шок</a:t>
            </a:r>
            <a:endParaRPr lang="ru-RU"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928671"/>
          <a:ext cx="8001056" cy="557216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67684"/>
                <a:gridCol w="6633372"/>
              </a:tblGrid>
              <a:tr h="1943306"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І стадія</a:t>
                      </a:r>
                      <a:endParaRPr lang="ru-RU" b="0" dirty="0"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700" b="0" dirty="0" smtClean="0"/>
                        <a:t>тяжкий загальний стан;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700" b="0" dirty="0" err="1" smtClean="0"/>
                        <a:t>гіперестезія</a:t>
                      </a:r>
                      <a:r>
                        <a:rPr lang="uk-UA" sz="1700" b="0" dirty="0" smtClean="0"/>
                        <a:t>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700" b="0" dirty="0" smtClean="0"/>
                        <a:t>біль</a:t>
                      </a:r>
                      <a:r>
                        <a:rPr lang="uk-UA" sz="1700" b="0" baseline="0" dirty="0" smtClean="0"/>
                        <a:t> у животі, </a:t>
                      </a:r>
                      <a:r>
                        <a:rPr lang="uk-UA" sz="1700" b="0" baseline="0" dirty="0" err="1" smtClean="0"/>
                        <a:t>міалгії</a:t>
                      </a:r>
                      <a:r>
                        <a:rPr lang="uk-UA" sz="1700" b="0" baseline="0" dirty="0" smtClean="0"/>
                        <a:t>, артралгії;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700" b="0" baseline="0" dirty="0" smtClean="0"/>
                        <a:t>збудження;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700" b="0" baseline="0" dirty="0" err="1" smtClean="0"/>
                        <a:t>акроціаноз</a:t>
                      </a:r>
                      <a:r>
                        <a:rPr lang="uk-UA" sz="1700" b="0" baseline="0" dirty="0" smtClean="0"/>
                        <a:t>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700" b="0" baseline="0" dirty="0" err="1" smtClean="0"/>
                        <a:t>геморагічна</a:t>
                      </a:r>
                      <a:r>
                        <a:rPr lang="uk-UA" sz="1700" b="0" baseline="0" dirty="0" smtClean="0"/>
                        <a:t> висипка, некроз;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700" b="0" baseline="0" dirty="0" smtClean="0"/>
                        <a:t>тахікардія, </a:t>
                      </a:r>
                      <a:r>
                        <a:rPr lang="uk-UA" sz="1700" b="0" baseline="0" dirty="0" smtClean="0">
                          <a:sym typeface="Wingdings 3"/>
                        </a:rPr>
                        <a:t>АТ.</a:t>
                      </a:r>
                      <a:endParaRPr lang="ru-RU" sz="1700" b="0" dirty="0"/>
                    </a:p>
                  </a:txBody>
                  <a:tcPr/>
                </a:tc>
              </a:tr>
              <a:tr h="1148317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ІІ стадія</a:t>
                      </a:r>
                      <a:endParaRPr lang="ru-RU" dirty="0"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700" dirty="0" smtClean="0"/>
                        <a:t>загальмованість;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700" dirty="0" smtClean="0"/>
                        <a:t>блідість шкіри, ціаноз;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700" dirty="0" smtClean="0"/>
                        <a:t>тахікардія, зниження АТ;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700" dirty="0" smtClean="0"/>
                        <a:t>зниження </a:t>
                      </a:r>
                      <a:r>
                        <a:rPr lang="en-US" sz="1700" dirty="0" smtClean="0"/>
                        <a:t>t</a:t>
                      </a:r>
                      <a:r>
                        <a:rPr lang="uk-UA" sz="1700" dirty="0" smtClean="0"/>
                        <a:t> тіла.</a:t>
                      </a:r>
                    </a:p>
                  </a:txBody>
                  <a:tcPr/>
                </a:tc>
              </a:tr>
              <a:tr h="2480539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ІІІ стадія</a:t>
                      </a:r>
                      <a:endParaRPr lang="ru-RU" dirty="0"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700" dirty="0" smtClean="0"/>
                        <a:t>ціаноз;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700" dirty="0" smtClean="0"/>
                        <a:t>гіпотермія;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700" dirty="0" err="1" smtClean="0"/>
                        <a:t>гіпоестезія</a:t>
                      </a:r>
                      <a:r>
                        <a:rPr lang="uk-UA" sz="1700" dirty="0" smtClean="0"/>
                        <a:t>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700" dirty="0" err="1" smtClean="0"/>
                        <a:t>олігоанурія</a:t>
                      </a:r>
                      <a:r>
                        <a:rPr lang="uk-UA" sz="1700" dirty="0" smtClean="0"/>
                        <a:t>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700" dirty="0" smtClean="0"/>
                        <a:t>різке зниження АТ, глухість</a:t>
                      </a:r>
                      <a:r>
                        <a:rPr lang="uk-UA" sz="1700" baseline="0" dirty="0" smtClean="0"/>
                        <a:t> тонів серця, ниткоподібний пульс;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700" baseline="0" dirty="0" smtClean="0"/>
                        <a:t>марення;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700" baseline="0" dirty="0" smtClean="0"/>
                        <a:t>судоми;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700" baseline="0" dirty="0" smtClean="0"/>
                        <a:t>втрата свідомості.</a:t>
                      </a:r>
                      <a:endParaRPr lang="uk-UA" sz="17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2238"/>
            <a:ext cx="8358246" cy="563562"/>
          </a:xfrm>
        </p:spPr>
        <p:txBody>
          <a:bodyPr/>
          <a:lstStyle/>
          <a:p>
            <a:pPr algn="ctr"/>
            <a:r>
              <a:rPr lang="uk-UA" sz="4000" dirty="0" smtClean="0"/>
              <a:t>Діагностика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214422"/>
            <a:ext cx="1285884" cy="7143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Клінічні ознаки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4214818"/>
            <a:ext cx="2286016" cy="7143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Бактеріоскопічне</a:t>
            </a:r>
            <a:r>
              <a:rPr lang="uk-UA" dirty="0" smtClean="0"/>
              <a:t> дослідження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29454" y="1142984"/>
            <a:ext cx="1714512" cy="7143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Серологічне дослідження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4214818"/>
            <a:ext cx="2143140" cy="7143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Бактеріологічне дослідження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2643182"/>
            <a:ext cx="1714512" cy="7143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Епіданамнез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5214950"/>
            <a:ext cx="1643074" cy="121444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слиз з носоглотки;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кров;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ліквор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29256" y="2643182"/>
            <a:ext cx="1785950" cy="64294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Біохімічне дослідження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57620" y="5214950"/>
            <a:ext cx="2571768" cy="121447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кров;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ліквор;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слиз з носоглотки;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елементи висипки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15206" y="2000240"/>
            <a:ext cx="1143008" cy="7143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РНГА </a:t>
            </a:r>
          </a:p>
          <a:p>
            <a:pPr algn="ctr"/>
            <a:r>
              <a:rPr lang="uk-UA" dirty="0" smtClean="0"/>
              <a:t>ІФА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86446" y="3429000"/>
            <a:ext cx="1143008" cy="64294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ліквор</a:t>
            </a:r>
          </a:p>
        </p:txBody>
      </p:sp>
      <p:cxnSp>
        <p:nvCxnSpPr>
          <p:cNvPr id="15" name="Прямая соединительная линия 14"/>
          <p:cNvCxnSpPr>
            <a:endCxn id="4" idx="0"/>
          </p:cNvCxnSpPr>
          <p:nvPr/>
        </p:nvCxnSpPr>
        <p:spPr>
          <a:xfrm rot="10800000" flipV="1">
            <a:off x="1214414" y="785794"/>
            <a:ext cx="3214710" cy="428628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6" idx="0"/>
          </p:cNvCxnSpPr>
          <p:nvPr/>
        </p:nvCxnSpPr>
        <p:spPr>
          <a:xfrm>
            <a:off x="4429124" y="785794"/>
            <a:ext cx="3357586" cy="357190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8" idx="0"/>
          </p:cNvCxnSpPr>
          <p:nvPr/>
        </p:nvCxnSpPr>
        <p:spPr>
          <a:xfrm rot="10800000" flipV="1">
            <a:off x="1928794" y="785794"/>
            <a:ext cx="2571768" cy="1857388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10" idx="0"/>
          </p:cNvCxnSpPr>
          <p:nvPr/>
        </p:nvCxnSpPr>
        <p:spPr>
          <a:xfrm rot="16200000" flipH="1">
            <a:off x="4482702" y="803653"/>
            <a:ext cx="1857388" cy="1821669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5" idx="0"/>
          </p:cNvCxnSpPr>
          <p:nvPr/>
        </p:nvCxnSpPr>
        <p:spPr>
          <a:xfrm rot="5400000">
            <a:off x="1857356" y="1571612"/>
            <a:ext cx="3429024" cy="1857388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7" idx="0"/>
          </p:cNvCxnSpPr>
          <p:nvPr/>
        </p:nvCxnSpPr>
        <p:spPr>
          <a:xfrm rot="16200000" flipH="1">
            <a:off x="3107521" y="2178835"/>
            <a:ext cx="3429024" cy="642942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6" idx="2"/>
            <a:endCxn id="12" idx="0"/>
          </p:cNvCxnSpPr>
          <p:nvPr/>
        </p:nvCxnSpPr>
        <p:spPr>
          <a:xfrm rot="5400000">
            <a:off x="7715272" y="1928802"/>
            <a:ext cx="142876" cy="1588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0" idx="2"/>
            <a:endCxn id="13" idx="0"/>
          </p:cNvCxnSpPr>
          <p:nvPr/>
        </p:nvCxnSpPr>
        <p:spPr>
          <a:xfrm rot="16200000" flipH="1">
            <a:off x="6268652" y="3339702"/>
            <a:ext cx="142876" cy="35719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5" idx="2"/>
            <a:endCxn id="9" idx="0"/>
          </p:cNvCxnSpPr>
          <p:nvPr/>
        </p:nvCxnSpPr>
        <p:spPr>
          <a:xfrm rot="5400000">
            <a:off x="2482439" y="5054215"/>
            <a:ext cx="285752" cy="35719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7" idx="2"/>
            <a:endCxn id="11" idx="0"/>
          </p:cNvCxnSpPr>
          <p:nvPr/>
        </p:nvCxnSpPr>
        <p:spPr>
          <a:xfrm rot="5400000">
            <a:off x="5000628" y="5072074"/>
            <a:ext cx="285752" cy="1588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D:\COLLEGE\PREDMET\INFEKZIA\СКОРОХОД\Атлас\Менингококковая инфекция\Исследование на эховазоскопе больного менингитом. Диагностическо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3449637" cy="2706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D:\COLLEGE\PREDMET\INFEKZIA\СКОРОХОД\Атлас\Менингококковая инфекция\Исследование на эховазоскопе больного менингитом. Перед эндолюмбальной пункцие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000504"/>
            <a:ext cx="3413125" cy="260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4071934" y="1214422"/>
            <a:ext cx="4000528" cy="1021556"/>
          </a:xfrm>
          <a:prstGeom prst="wedgeRoundRectCallout">
            <a:avLst>
              <a:gd name="adj1" fmla="val -53516"/>
              <a:gd name="adj2" fmla="val 1556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эховазоскопі</a:t>
            </a:r>
            <a:r>
              <a:rPr lang="ru-RU" dirty="0" smtClean="0"/>
              <a:t> хворого на </a:t>
            </a:r>
            <a:r>
              <a:rPr lang="ru-RU" dirty="0" err="1" smtClean="0"/>
              <a:t>менінгіт</a:t>
            </a:r>
            <a:r>
              <a:rPr lang="ru-RU" dirty="0" smtClean="0"/>
              <a:t>. </a:t>
            </a:r>
            <a:r>
              <a:rPr lang="ru-RU" dirty="0" err="1" smtClean="0"/>
              <a:t>Діагностичне</a:t>
            </a:r>
            <a:endParaRPr lang="ru-RU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071538" y="5000636"/>
            <a:ext cx="3857652" cy="1021556"/>
          </a:xfrm>
          <a:prstGeom prst="wedgeRoundRectCallout">
            <a:avLst>
              <a:gd name="adj1" fmla="val 60106"/>
              <a:gd name="adj2" fmla="val 1883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Дослідження</a:t>
            </a:r>
            <a:r>
              <a:rPr lang="ru-RU" dirty="0" smtClean="0"/>
              <a:t> на </a:t>
            </a:r>
            <a:r>
              <a:rPr lang="ru-RU" dirty="0" err="1" smtClean="0"/>
              <a:t>эховазоскопі</a:t>
            </a:r>
            <a:r>
              <a:rPr lang="ru-RU" dirty="0" smtClean="0"/>
              <a:t> хворого на </a:t>
            </a:r>
            <a:r>
              <a:rPr lang="ru-RU" dirty="0" err="1" smtClean="0"/>
              <a:t>менінгіт</a:t>
            </a:r>
            <a:r>
              <a:rPr lang="ru-RU" dirty="0" smtClean="0"/>
              <a:t>. </a:t>
            </a:r>
            <a:r>
              <a:rPr lang="ru-RU" dirty="0" smtClean="0"/>
              <a:t>Перед </a:t>
            </a:r>
            <a:r>
              <a:rPr lang="ru-RU" dirty="0" err="1" smtClean="0"/>
              <a:t>ендолюмбальною</a:t>
            </a:r>
            <a:r>
              <a:rPr lang="ru-RU" dirty="0" smtClean="0"/>
              <a:t> </a:t>
            </a:r>
            <a:r>
              <a:rPr lang="ru-RU" dirty="0" err="1" smtClean="0"/>
              <a:t>пункцією</a:t>
            </a:r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COLLEGE\PREDMET\INFEKZIA\СКОРОХОД\Атлас\Менингококковая инфекция\Эндолюмбальная пункция у больного менингитом.  Получение ликво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67200"/>
            <a:ext cx="3432175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19" name="Picture 3" descr="D:\COLLEGE\PREDMET\INFEKZIA\СКОРОХОД\Атлас\Менингококковая инфекция\Эндолюмбальная пункция у больного менингитом. Больной уложен на правый бок, ноги подтянуты и прижаты к животу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2287" y="2285992"/>
            <a:ext cx="3541713" cy="2693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0" name="Picture 4" descr="D:\COLLEGE\PREDMET\INFEKZIA\СКОРОХОД\Атлас\Менингококковая инфекция\Эндолюмбальная пункция у больного менингитом. прокол после обезболиван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395663" cy="257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Овальная выноска 6"/>
          <p:cNvSpPr/>
          <p:nvPr/>
        </p:nvSpPr>
        <p:spPr>
          <a:xfrm>
            <a:off x="3357554" y="5143512"/>
            <a:ext cx="4786346" cy="1298377"/>
          </a:xfrm>
          <a:prstGeom prst="wedgeEllipseCallout">
            <a:avLst>
              <a:gd name="adj1" fmla="val -48528"/>
              <a:gd name="adj2" fmla="val 5992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Ендолюмбальна</a:t>
            </a:r>
            <a:r>
              <a:rPr lang="ru-RU" dirty="0" smtClean="0"/>
              <a:t> </a:t>
            </a:r>
            <a:r>
              <a:rPr lang="ru-RU" dirty="0" err="1" smtClean="0"/>
              <a:t>пункція</a:t>
            </a:r>
            <a:r>
              <a:rPr lang="ru-RU" dirty="0" smtClean="0"/>
              <a:t> </a:t>
            </a:r>
            <a:r>
              <a:rPr lang="ru-RU" dirty="0" smtClean="0"/>
              <a:t>у </a:t>
            </a:r>
            <a:r>
              <a:rPr lang="ru-RU" dirty="0" smtClean="0"/>
              <a:t>хворого </a:t>
            </a:r>
            <a:r>
              <a:rPr lang="ru-RU" dirty="0" err="1" smtClean="0"/>
              <a:t>менінгітом</a:t>
            </a:r>
            <a:r>
              <a:rPr lang="ru-RU" dirty="0" smtClean="0"/>
              <a:t>. 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ліквора</a:t>
            </a:r>
            <a:endParaRPr lang="ru-RU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357158" y="2714620"/>
            <a:ext cx="5143504" cy="1298377"/>
          </a:xfrm>
          <a:prstGeom prst="wedgeEllipseCallout">
            <a:avLst>
              <a:gd name="adj1" fmla="val 50387"/>
              <a:gd name="adj2" fmla="val 6117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Хворий</a:t>
            </a:r>
            <a:r>
              <a:rPr lang="ru-RU" dirty="0" smtClean="0"/>
              <a:t> </a:t>
            </a:r>
            <a:r>
              <a:rPr lang="ru-RU" dirty="0" err="1" smtClean="0"/>
              <a:t>укладений</a:t>
            </a:r>
            <a:r>
              <a:rPr lang="ru-RU" dirty="0" smtClean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правий</a:t>
            </a:r>
            <a:r>
              <a:rPr lang="ru-RU" dirty="0" smtClean="0"/>
              <a:t> </a:t>
            </a:r>
            <a:r>
              <a:rPr lang="ru-RU" dirty="0" err="1" smtClean="0"/>
              <a:t>бік</a:t>
            </a:r>
            <a:r>
              <a:rPr lang="ru-RU" dirty="0" smtClean="0"/>
              <a:t>, ноги </a:t>
            </a:r>
            <a:r>
              <a:rPr lang="ru-RU" dirty="0" err="1" smtClean="0"/>
              <a:t>підтягнуті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притиснуті</a:t>
            </a:r>
            <a:r>
              <a:rPr lang="ru-RU" dirty="0" smtClean="0"/>
              <a:t> до живота</a:t>
            </a:r>
            <a:endParaRPr lang="ru-RU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3571868" y="642918"/>
            <a:ext cx="2857520" cy="908864"/>
          </a:xfrm>
          <a:prstGeom prst="wedgeEllipseCallout">
            <a:avLst>
              <a:gd name="adj1" fmla="val -54550"/>
              <a:gd name="adj2" fmla="val 6863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Прокол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знеболювання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Лікування</a:t>
            </a:r>
            <a:endParaRPr lang="ru-RU" sz="5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1071546"/>
            <a:ext cx="2857520" cy="5715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dirty="0" smtClean="0"/>
              <a:t>1. </a:t>
            </a:r>
            <a:r>
              <a:rPr lang="uk-UA" sz="3000" dirty="0" err="1" smtClean="0"/>
              <a:t>Етіотропне</a:t>
            </a:r>
            <a:endParaRPr lang="ru-RU" sz="3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571744"/>
            <a:ext cx="1785950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Антибіотики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3929066"/>
            <a:ext cx="2357454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Сульфаніламіди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2571744"/>
            <a:ext cx="2071702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Імуноглобулін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3929066"/>
            <a:ext cx="2286016" cy="20002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dirty="0" smtClean="0"/>
              <a:t>Полоскання антисептиками: фурацилін, </a:t>
            </a:r>
            <a:r>
              <a:rPr lang="uk-UA" sz="2000" dirty="0" err="1" smtClean="0"/>
              <a:t>хлорфіліпт</a:t>
            </a:r>
            <a:r>
              <a:rPr lang="uk-UA" sz="2000" dirty="0" smtClean="0"/>
              <a:t>, калію перманганат.</a:t>
            </a:r>
            <a:endParaRPr lang="ru-RU" sz="2000" dirty="0"/>
          </a:p>
        </p:txBody>
      </p:sp>
      <p:cxnSp>
        <p:nvCxnSpPr>
          <p:cNvPr id="11" name="Прямая соединительная линия 10"/>
          <p:cNvCxnSpPr>
            <a:stCxn id="4" idx="2"/>
            <a:endCxn id="6" idx="0"/>
          </p:cNvCxnSpPr>
          <p:nvPr/>
        </p:nvCxnSpPr>
        <p:spPr>
          <a:xfrm rot="5400000">
            <a:off x="2518158" y="517902"/>
            <a:ext cx="928694" cy="3178991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4" idx="2"/>
            <a:endCxn id="7" idx="0"/>
          </p:cNvCxnSpPr>
          <p:nvPr/>
        </p:nvCxnSpPr>
        <p:spPr>
          <a:xfrm rot="5400000">
            <a:off x="2375282" y="1732348"/>
            <a:ext cx="2286016" cy="2107421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4" idx="2"/>
            <a:endCxn id="9" idx="0"/>
          </p:cNvCxnSpPr>
          <p:nvPr/>
        </p:nvCxnSpPr>
        <p:spPr>
          <a:xfrm rot="16200000" flipH="1">
            <a:off x="4036215" y="2178835"/>
            <a:ext cx="2286016" cy="1214446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4" idx="2"/>
            <a:endCxn id="8" idx="0"/>
          </p:cNvCxnSpPr>
          <p:nvPr/>
        </p:nvCxnSpPr>
        <p:spPr>
          <a:xfrm rot="16200000" flipH="1">
            <a:off x="5518553" y="696496"/>
            <a:ext cx="928694" cy="2821801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4" descr="0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214290"/>
            <a:ext cx="1638300" cy="109696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86808" cy="5715040"/>
          </a:xfrm>
        </p:spPr>
        <p:txBody>
          <a:bodyPr/>
          <a:lstStyle/>
          <a:p>
            <a:pPr marL="0" indent="534988"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Менінгококова хвороба –</a:t>
            </a:r>
            <a:r>
              <a:rPr lang="uk-UA" dirty="0" smtClean="0"/>
              <a:t> гостре інфекційне захворювання, з переважним враженням м'яких оболонок головного і спинного мозку і перебігає у вигляді </a:t>
            </a:r>
            <a:r>
              <a:rPr lang="uk-UA" dirty="0" err="1" smtClean="0"/>
              <a:t>назофарингіту</a:t>
            </a:r>
            <a:r>
              <a:rPr lang="uk-UA" dirty="0" smtClean="0"/>
              <a:t>, менінгіту та менінгококового сепсису.</a:t>
            </a:r>
          </a:p>
          <a:p>
            <a:pPr marL="0" indent="0" algn="ctr">
              <a:buNone/>
            </a:pPr>
            <a:r>
              <a:rPr lang="uk-UA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Етіологія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643446"/>
            <a:ext cx="1357322" cy="9286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Збудник менінгокок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4643446"/>
            <a:ext cx="1428760" cy="9286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err="1" smtClean="0"/>
              <a:t>Гр</a:t>
            </a:r>
            <a:r>
              <a:rPr lang="uk-UA" sz="1600" dirty="0" smtClean="0"/>
              <a:t> – </a:t>
            </a:r>
          </a:p>
          <a:p>
            <a:pPr algn="ctr"/>
            <a:r>
              <a:rPr lang="uk-UA" sz="1600" dirty="0" smtClean="0"/>
              <a:t>виділяє ендотоксин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4643446"/>
            <a:ext cx="1357322" cy="9286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Має </a:t>
            </a:r>
            <a:r>
              <a:rPr lang="uk-UA" sz="1600" dirty="0" err="1" smtClean="0"/>
              <a:t>бобовидну</a:t>
            </a:r>
            <a:r>
              <a:rPr lang="uk-UA" sz="1600" dirty="0" smtClean="0"/>
              <a:t> форму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4643446"/>
            <a:ext cx="1285884" cy="9286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Нестійкий у довкіллі</a:t>
            </a:r>
            <a:endParaRPr lang="ru-RU" sz="1600" dirty="0"/>
          </a:p>
        </p:txBody>
      </p:sp>
      <p:cxnSp>
        <p:nvCxnSpPr>
          <p:cNvPr id="13" name="Прямая соединительная линия 12"/>
          <p:cNvCxnSpPr>
            <a:endCxn id="4" idx="0"/>
          </p:cNvCxnSpPr>
          <p:nvPr/>
        </p:nvCxnSpPr>
        <p:spPr>
          <a:xfrm rot="10800000" flipV="1">
            <a:off x="1178696" y="4071942"/>
            <a:ext cx="2464611" cy="571504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5" idx="0"/>
          </p:cNvCxnSpPr>
          <p:nvPr/>
        </p:nvCxnSpPr>
        <p:spPr>
          <a:xfrm rot="10800000" flipV="1">
            <a:off x="3000364" y="4143380"/>
            <a:ext cx="928694" cy="500066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6" idx="0"/>
          </p:cNvCxnSpPr>
          <p:nvPr/>
        </p:nvCxnSpPr>
        <p:spPr>
          <a:xfrm rot="16200000" flipH="1">
            <a:off x="4268390" y="4375555"/>
            <a:ext cx="500064" cy="35717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7" idx="0"/>
          </p:cNvCxnSpPr>
          <p:nvPr/>
        </p:nvCxnSpPr>
        <p:spPr>
          <a:xfrm>
            <a:off x="5143504" y="4143380"/>
            <a:ext cx="928694" cy="500066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4" idx="3"/>
            <a:endCxn id="5" idx="1"/>
          </p:cNvCxnSpPr>
          <p:nvPr/>
        </p:nvCxnSpPr>
        <p:spPr>
          <a:xfrm>
            <a:off x="1857356" y="5107793"/>
            <a:ext cx="428628" cy="1588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6929454" y="4643446"/>
            <a:ext cx="1714512" cy="9286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Чутливий до високих </a:t>
            </a:r>
            <a:r>
              <a:rPr lang="en-US" sz="1600" dirty="0" smtClean="0"/>
              <a:t>t</a:t>
            </a:r>
            <a:r>
              <a:rPr lang="uk-UA" sz="1600" dirty="0" smtClean="0"/>
              <a:t> </a:t>
            </a:r>
            <a:r>
              <a:rPr lang="uk-UA" sz="1600" dirty="0" err="1" smtClean="0"/>
              <a:t>дезрозчинів</a:t>
            </a:r>
            <a:r>
              <a:rPr lang="uk-UA" sz="1600" dirty="0" smtClean="0"/>
              <a:t> УФО</a:t>
            </a:r>
            <a:endParaRPr lang="ru-RU" sz="1600" dirty="0"/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5500694" y="4143380"/>
            <a:ext cx="2214578" cy="500066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84"/>
          <p:cNvSpPr/>
          <p:nvPr/>
        </p:nvSpPr>
        <p:spPr>
          <a:xfrm>
            <a:off x="500034" y="5929330"/>
            <a:ext cx="1357322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Neisseria</a:t>
            </a:r>
            <a:r>
              <a:rPr lang="en-US" sz="1600" dirty="0" smtClean="0"/>
              <a:t> meningitis</a:t>
            </a:r>
            <a:endParaRPr lang="ru-RU" sz="1600" dirty="0"/>
          </a:p>
        </p:txBody>
      </p:sp>
      <p:cxnSp>
        <p:nvCxnSpPr>
          <p:cNvPr id="87" name="Прямая соединительная линия 86"/>
          <p:cNvCxnSpPr>
            <a:stCxn id="4" idx="2"/>
            <a:endCxn id="85" idx="0"/>
          </p:cNvCxnSpPr>
          <p:nvPr/>
        </p:nvCxnSpPr>
        <p:spPr>
          <a:xfrm rot="5400000">
            <a:off x="1000100" y="5750735"/>
            <a:ext cx="357190" cy="1588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38" grpId="0" animBg="1"/>
      <p:bldP spid="8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Лікування</a:t>
            </a:r>
            <a:endParaRPr lang="ru-RU" sz="5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071546"/>
            <a:ext cx="8023225" cy="5357850"/>
          </a:xfrm>
        </p:spPr>
        <p:txBody>
          <a:bodyPr/>
          <a:lstStyle/>
          <a:p>
            <a:pPr algn="ctr">
              <a:buNone/>
            </a:pPr>
            <a:r>
              <a:rPr lang="uk-UA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2. Патогенетичне</a:t>
            </a:r>
          </a:p>
          <a:p>
            <a:pPr algn="ctr">
              <a:buNone/>
            </a:pPr>
            <a:endParaRPr lang="uk-UA" sz="2500" dirty="0" smtClean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uk-UA" sz="2000" dirty="0" smtClean="0"/>
              <a:t>глюкозо-сольові, </a:t>
            </a:r>
            <a:r>
              <a:rPr lang="uk-UA" sz="2000" dirty="0" err="1" smtClean="0"/>
              <a:t>полііонні</a:t>
            </a:r>
            <a:r>
              <a:rPr lang="uk-UA" sz="2000" dirty="0" smtClean="0"/>
              <a:t> розчини;</a:t>
            </a:r>
          </a:p>
          <a:p>
            <a:r>
              <a:rPr lang="uk-UA" sz="2000" dirty="0" smtClean="0"/>
              <a:t>Плазма, альбумін;</a:t>
            </a:r>
          </a:p>
          <a:p>
            <a:r>
              <a:rPr lang="uk-UA" sz="2000" dirty="0" smtClean="0"/>
              <a:t>вітаміни В, С, рутин;</a:t>
            </a:r>
          </a:p>
          <a:p>
            <a:r>
              <a:rPr lang="uk-UA" sz="2000" dirty="0" err="1" smtClean="0"/>
              <a:t>глюкокортикостероїдні</a:t>
            </a:r>
            <a:r>
              <a:rPr lang="uk-UA" sz="2000" dirty="0" smtClean="0"/>
              <a:t>: преднізолон, </a:t>
            </a:r>
            <a:r>
              <a:rPr lang="uk-UA" sz="2000" dirty="0" err="1" smtClean="0"/>
              <a:t>дексаметазон</a:t>
            </a:r>
            <a:r>
              <a:rPr lang="uk-UA" sz="2000" dirty="0" smtClean="0"/>
              <a:t>;</a:t>
            </a:r>
          </a:p>
          <a:p>
            <a:r>
              <a:rPr lang="uk-UA" sz="2000" dirty="0" smtClean="0"/>
              <a:t>для покращення тканинного обміну: </a:t>
            </a:r>
            <a:r>
              <a:rPr lang="uk-UA" sz="2000" dirty="0" err="1" smtClean="0"/>
              <a:t>рибоксин</a:t>
            </a:r>
            <a:r>
              <a:rPr lang="uk-UA" sz="2000" dirty="0" smtClean="0"/>
              <a:t>, АТФ;</a:t>
            </a:r>
          </a:p>
          <a:p>
            <a:r>
              <a:rPr lang="uk-UA" sz="2000" dirty="0" smtClean="0"/>
              <a:t>сечогінні: </a:t>
            </a:r>
            <a:r>
              <a:rPr lang="uk-UA" sz="2000" dirty="0" err="1" smtClean="0"/>
              <a:t>фуросемід</a:t>
            </a:r>
            <a:r>
              <a:rPr lang="uk-UA" sz="2000" dirty="0" smtClean="0"/>
              <a:t>, </a:t>
            </a:r>
            <a:r>
              <a:rPr lang="uk-UA" sz="2000" dirty="0" err="1" smtClean="0"/>
              <a:t>лазикс</a:t>
            </a:r>
            <a:r>
              <a:rPr lang="uk-UA" sz="2000" dirty="0" smtClean="0"/>
              <a:t>, </a:t>
            </a:r>
            <a:r>
              <a:rPr lang="uk-UA" sz="2000" dirty="0" err="1" smtClean="0"/>
              <a:t>маніт</a:t>
            </a:r>
            <a:r>
              <a:rPr lang="uk-UA" sz="2000" dirty="0" smtClean="0"/>
              <a:t>, сечовина, манітол;</a:t>
            </a:r>
          </a:p>
          <a:p>
            <a:r>
              <a:rPr lang="uk-UA" sz="2000" dirty="0" smtClean="0"/>
              <a:t>інгібітори </a:t>
            </a:r>
            <a:r>
              <a:rPr lang="uk-UA" sz="2000" dirty="0" err="1" smtClean="0"/>
              <a:t>протеаз</a:t>
            </a:r>
            <a:r>
              <a:rPr lang="uk-UA" sz="2000" dirty="0" smtClean="0"/>
              <a:t> – </a:t>
            </a:r>
            <a:r>
              <a:rPr lang="uk-UA" sz="2000" dirty="0" err="1" smtClean="0"/>
              <a:t>контрикал</a:t>
            </a:r>
            <a:r>
              <a:rPr lang="uk-UA" sz="2000" dirty="0" smtClean="0"/>
              <a:t>, </a:t>
            </a:r>
            <a:r>
              <a:rPr lang="uk-UA" sz="2000" dirty="0" err="1" smtClean="0"/>
              <a:t>трасілол</a:t>
            </a:r>
            <a:r>
              <a:rPr lang="uk-UA" sz="2000" dirty="0" smtClean="0"/>
              <a:t>, </a:t>
            </a:r>
            <a:r>
              <a:rPr lang="uk-UA" sz="2000" dirty="0" err="1" smtClean="0"/>
              <a:t>гордокс</a:t>
            </a:r>
            <a:r>
              <a:rPr lang="uk-UA" sz="2000" dirty="0" smtClean="0"/>
              <a:t>;</a:t>
            </a:r>
          </a:p>
          <a:p>
            <a:r>
              <a:rPr lang="uk-UA" sz="2000" dirty="0" smtClean="0"/>
              <a:t>для усунення ацидозу – 4% р-н натрію гідрокарбонату;</a:t>
            </a:r>
          </a:p>
          <a:p>
            <a:r>
              <a:rPr lang="uk-UA" sz="2000" dirty="0" smtClean="0"/>
              <a:t>десенсибілізуючі – </a:t>
            </a:r>
            <a:r>
              <a:rPr lang="uk-UA" sz="2000" dirty="0" err="1" smtClean="0"/>
              <a:t>діазолін</a:t>
            </a:r>
            <a:r>
              <a:rPr lang="uk-UA" sz="2000" dirty="0" smtClean="0"/>
              <a:t>, </a:t>
            </a:r>
            <a:r>
              <a:rPr lang="uk-UA" sz="2000" dirty="0" err="1" smtClean="0"/>
              <a:t>піпольфен</a:t>
            </a:r>
            <a:r>
              <a:rPr lang="uk-UA" sz="2000" dirty="0" smtClean="0"/>
              <a:t>;</a:t>
            </a:r>
          </a:p>
          <a:p>
            <a:r>
              <a:rPr lang="uk-UA" sz="2000" dirty="0" err="1" smtClean="0"/>
              <a:t>дезагреганти</a:t>
            </a:r>
            <a:r>
              <a:rPr lang="uk-UA" sz="2000" dirty="0" smtClean="0"/>
              <a:t>: </a:t>
            </a:r>
            <a:r>
              <a:rPr lang="uk-UA" sz="2000" dirty="0" err="1" smtClean="0"/>
              <a:t>курантил</a:t>
            </a:r>
            <a:r>
              <a:rPr lang="uk-UA" sz="2000" dirty="0" smtClean="0"/>
              <a:t>, </a:t>
            </a:r>
            <a:r>
              <a:rPr lang="uk-UA" sz="2000" dirty="0" err="1" smtClean="0"/>
              <a:t>діпірідамол</a:t>
            </a:r>
            <a:r>
              <a:rPr lang="uk-UA" sz="2000" dirty="0" smtClean="0"/>
              <a:t>, </a:t>
            </a:r>
            <a:r>
              <a:rPr lang="uk-UA" sz="2000" dirty="0" err="1" smtClean="0"/>
              <a:t>трентал</a:t>
            </a:r>
            <a:r>
              <a:rPr lang="uk-UA" sz="2000" dirty="0" smtClean="0"/>
              <a:t>;</a:t>
            </a:r>
          </a:p>
          <a:p>
            <a:r>
              <a:rPr lang="uk-UA" sz="2000" dirty="0" err="1" smtClean="0"/>
              <a:t>ангіопротектори</a:t>
            </a:r>
            <a:r>
              <a:rPr lang="uk-UA" sz="2000" dirty="0" smtClean="0"/>
              <a:t>: </a:t>
            </a:r>
            <a:r>
              <a:rPr lang="uk-UA" sz="2000" dirty="0" err="1" smtClean="0"/>
              <a:t>дицинон</a:t>
            </a:r>
            <a:r>
              <a:rPr lang="uk-UA" sz="2000" dirty="0" smtClean="0"/>
              <a:t>, </a:t>
            </a:r>
            <a:r>
              <a:rPr lang="uk-UA" sz="2000" dirty="0" err="1" smtClean="0"/>
              <a:t>етамзилат</a:t>
            </a:r>
            <a:r>
              <a:rPr lang="uk-UA" sz="2000" dirty="0" smtClean="0"/>
              <a:t>;</a:t>
            </a:r>
          </a:p>
          <a:p>
            <a:r>
              <a:rPr lang="uk-UA" sz="2000" dirty="0" err="1" smtClean="0"/>
              <a:t>імуномодулятори</a:t>
            </a:r>
            <a:r>
              <a:rPr lang="uk-UA" sz="2000" dirty="0" smtClean="0"/>
              <a:t>: </a:t>
            </a:r>
            <a:r>
              <a:rPr lang="uk-UA" sz="2000" dirty="0" err="1" smtClean="0"/>
              <a:t>нуклеїнат</a:t>
            </a:r>
            <a:r>
              <a:rPr lang="uk-UA" sz="2000" dirty="0" smtClean="0"/>
              <a:t>, </a:t>
            </a:r>
            <a:r>
              <a:rPr lang="uk-UA" sz="2000" dirty="0" err="1" smtClean="0"/>
              <a:t>імунал</a:t>
            </a:r>
            <a:r>
              <a:rPr lang="uk-UA" sz="2000" dirty="0" smtClean="0"/>
              <a:t>.</a:t>
            </a:r>
          </a:p>
          <a:p>
            <a:pPr algn="just"/>
            <a:endParaRPr lang="ru-RU" dirty="0"/>
          </a:p>
        </p:txBody>
      </p:sp>
      <p:pic>
        <p:nvPicPr>
          <p:cNvPr id="4" name="Picture 20" descr="0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021026">
            <a:off x="500034" y="428604"/>
            <a:ext cx="720725" cy="12954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00"/>
                            </p:stCondLst>
                            <p:childTnLst>
                              <p:par>
                                <p:cTn id="3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0"/>
                            </p:stCondLst>
                            <p:childTnLst>
                              <p:par>
                                <p:cTn id="4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900"/>
                            </p:stCondLst>
                            <p:childTnLst>
                              <p:par>
                                <p:cTn id="4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400"/>
                            </p:stCondLst>
                            <p:childTnLst>
                              <p:par>
                                <p:cTn id="5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900"/>
                            </p:stCondLst>
                            <p:childTnLst>
                              <p:par>
                                <p:cTn id="5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400"/>
                            </p:stCondLst>
                            <p:childTnLst>
                              <p:par>
                                <p:cTn id="6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900"/>
                            </p:stCondLst>
                            <p:childTnLst>
                              <p:par>
                                <p:cTn id="6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400"/>
                            </p:stCondLst>
                            <p:childTnLst>
                              <p:par>
                                <p:cTn id="7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Лікування</a:t>
            </a:r>
            <a:endParaRPr lang="ru-RU" sz="5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142984"/>
            <a:ext cx="8023225" cy="5357850"/>
          </a:xfrm>
        </p:spPr>
        <p:txBody>
          <a:bodyPr/>
          <a:lstStyle/>
          <a:p>
            <a:pPr algn="ctr">
              <a:buNone/>
            </a:pPr>
            <a:r>
              <a:rPr lang="uk-UA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3. Симптоматичне</a:t>
            </a:r>
          </a:p>
          <a:p>
            <a:r>
              <a:rPr lang="uk-UA" dirty="0" smtClean="0"/>
              <a:t>жарознижуючі, знеболюючі;</a:t>
            </a:r>
          </a:p>
          <a:p>
            <a:r>
              <a:rPr lang="uk-UA" dirty="0" smtClean="0"/>
              <a:t>нейролептики – </a:t>
            </a:r>
            <a:r>
              <a:rPr lang="uk-UA" dirty="0" err="1" smtClean="0"/>
              <a:t>сибазон</a:t>
            </a:r>
            <a:r>
              <a:rPr lang="uk-UA" dirty="0" smtClean="0"/>
              <a:t>, </a:t>
            </a:r>
            <a:r>
              <a:rPr lang="uk-UA" dirty="0" err="1" smtClean="0"/>
              <a:t>реланіум</a:t>
            </a:r>
            <a:r>
              <a:rPr lang="uk-UA" dirty="0" smtClean="0"/>
              <a:t>, натрію </a:t>
            </a:r>
            <a:r>
              <a:rPr lang="uk-UA" dirty="0" err="1" smtClean="0"/>
              <a:t>оксибутират</a:t>
            </a:r>
            <a:r>
              <a:rPr lang="uk-UA" dirty="0" smtClean="0"/>
              <a:t>;</a:t>
            </a:r>
          </a:p>
          <a:p>
            <a:r>
              <a:rPr lang="uk-UA" dirty="0" smtClean="0"/>
              <a:t>прозерин, дибазол, стрихнін (при парезах);</a:t>
            </a:r>
          </a:p>
          <a:p>
            <a:r>
              <a:rPr lang="uk-UA" dirty="0" err="1" smtClean="0"/>
              <a:t>нафтизин</a:t>
            </a:r>
            <a:r>
              <a:rPr lang="uk-UA" dirty="0" smtClean="0"/>
              <a:t>, галазолін </a:t>
            </a:r>
            <a:r>
              <a:rPr lang="uk-UA" dirty="0" err="1" smtClean="0"/>
              <a:t>інтраназально</a:t>
            </a:r>
            <a:r>
              <a:rPr lang="uk-UA" dirty="0" smtClean="0"/>
              <a:t>;</a:t>
            </a:r>
          </a:p>
          <a:p>
            <a:r>
              <a:rPr lang="uk-UA" dirty="0" smtClean="0"/>
              <a:t>розчин магнію сульфату 25%;</a:t>
            </a:r>
          </a:p>
          <a:p>
            <a:r>
              <a:rPr lang="uk-UA" dirty="0" smtClean="0"/>
              <a:t>догляд за шкірою, ротовою порожниною, очима;</a:t>
            </a:r>
          </a:p>
          <a:p>
            <a:r>
              <a:rPr lang="uk-UA" dirty="0" smtClean="0"/>
              <a:t>УФО, ультразвук.</a:t>
            </a:r>
          </a:p>
          <a:p>
            <a:endParaRPr lang="ru-RU" dirty="0"/>
          </a:p>
        </p:txBody>
      </p:sp>
      <p:pic>
        <p:nvPicPr>
          <p:cNvPr id="4" name="Picture 17" descr="0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5286388"/>
            <a:ext cx="1077913" cy="12954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Профілактика</a:t>
            </a:r>
            <a:endParaRPr lang="ru-RU" sz="5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928670"/>
            <a:ext cx="8023225" cy="5715040"/>
          </a:xfrm>
        </p:spPr>
        <p:txBody>
          <a:bodyPr/>
          <a:lstStyle/>
          <a:p>
            <a:r>
              <a:rPr lang="uk-UA" sz="2000" dirty="0" smtClean="0"/>
              <a:t>раннє виявлення;</a:t>
            </a:r>
          </a:p>
          <a:p>
            <a:r>
              <a:rPr lang="uk-UA" sz="2000" dirty="0" smtClean="0"/>
              <a:t>ізоляція;</a:t>
            </a:r>
          </a:p>
          <a:p>
            <a:r>
              <a:rPr lang="uk-UA" sz="2000" dirty="0" smtClean="0"/>
              <a:t>надання термінового повідомлення в СЕС;</a:t>
            </a:r>
          </a:p>
          <a:p>
            <a:r>
              <a:rPr lang="uk-UA" sz="2000" dirty="0" smtClean="0"/>
              <a:t>заходи в осередках;</a:t>
            </a:r>
          </a:p>
          <a:p>
            <a:r>
              <a:rPr lang="uk-UA" sz="2000" dirty="0" smtClean="0"/>
              <a:t>виявлення і санація бактеріоносіїв;</a:t>
            </a:r>
          </a:p>
          <a:p>
            <a:r>
              <a:rPr lang="uk-UA" sz="2000" dirty="0" smtClean="0"/>
              <a:t>санація вогнищ хронічної інфекції;</a:t>
            </a:r>
          </a:p>
          <a:p>
            <a:r>
              <a:rPr lang="uk-UA" sz="2000" dirty="0" smtClean="0"/>
              <a:t>використання марлевих масок;</a:t>
            </a:r>
          </a:p>
          <a:p>
            <a:r>
              <a:rPr lang="uk-UA" sz="2000" dirty="0" smtClean="0"/>
              <a:t>імунізація;</a:t>
            </a:r>
          </a:p>
          <a:p>
            <a:r>
              <a:rPr lang="uk-UA" sz="2000" dirty="0" smtClean="0"/>
              <a:t>підвищення неспецифічної резистентності організму;</a:t>
            </a:r>
          </a:p>
          <a:p>
            <a:r>
              <a:rPr lang="uk-UA" sz="2000" dirty="0" smtClean="0"/>
              <a:t>виписка </a:t>
            </a:r>
            <a:r>
              <a:rPr lang="uk-UA" sz="2000" dirty="0" err="1" smtClean="0"/>
              <a:t>реконвалесцентів</a:t>
            </a:r>
            <a:r>
              <a:rPr lang="uk-UA" sz="2000" dirty="0" smtClean="0"/>
              <a:t> після бактеріологічного обстеження;</a:t>
            </a:r>
          </a:p>
          <a:p>
            <a:r>
              <a:rPr lang="uk-UA" sz="2000" dirty="0" smtClean="0"/>
              <a:t>карантинні заходи;</a:t>
            </a:r>
          </a:p>
          <a:p>
            <a:r>
              <a:rPr lang="uk-UA" sz="2000" dirty="0" smtClean="0"/>
              <a:t>дотримання санітарно-гігієнічного режиму: вологе прибирання, провітрювання, УФО, кварц;</a:t>
            </a:r>
          </a:p>
          <a:p>
            <a:r>
              <a:rPr lang="uk-UA" sz="2000" dirty="0" smtClean="0"/>
              <a:t>особиста гігієна;</a:t>
            </a:r>
          </a:p>
          <a:p>
            <a:r>
              <a:rPr lang="uk-UA" sz="2000" dirty="0" smtClean="0"/>
              <a:t>санітарно-освітня робота.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00"/>
                            </p:stCondLst>
                            <p:childTnLst>
                              <p:par>
                                <p:cTn id="2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00"/>
                            </p:stCondLst>
                            <p:childTnLst>
                              <p:par>
                                <p:cTn id="2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100"/>
                            </p:stCondLst>
                            <p:childTnLst>
                              <p:par>
                                <p:cTn id="4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600"/>
                            </p:stCondLst>
                            <p:childTnLst>
                              <p:par>
                                <p:cTn id="5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100"/>
                            </p:stCondLst>
                            <p:childTnLst>
                              <p:par>
                                <p:cTn id="6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600"/>
                            </p:stCondLst>
                            <p:childTnLst>
                              <p:par>
                                <p:cTn id="6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100"/>
                            </p:stCondLst>
                            <p:childTnLst>
                              <p:par>
                                <p:cTn id="7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600"/>
                            </p:stCondLst>
                            <p:childTnLst>
                              <p:par>
                                <p:cTn id="8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100"/>
                            </p:stCondLst>
                            <p:childTnLst>
                              <p:par>
                                <p:cTn id="9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600"/>
                            </p:stCondLst>
                            <p:childTnLst>
                              <p:par>
                                <p:cTn id="10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100"/>
                            </p:stCondLst>
                            <p:childTnLst>
                              <p:par>
                                <p:cTn id="10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600"/>
                            </p:stCondLst>
                            <p:childTnLst>
                              <p:par>
                                <p:cTn id="11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Заходи в осередках</a:t>
            </a:r>
            <a:endParaRPr lang="ru-RU" sz="4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28724"/>
            <a:ext cx="8023225" cy="5200671"/>
          </a:xfrm>
        </p:spPr>
        <p:txBody>
          <a:bodyPr/>
          <a:lstStyle/>
          <a:p>
            <a:pPr algn="ctr">
              <a:buNone/>
            </a:pPr>
            <a:r>
              <a:rPr lang="uk-UA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НАКАЗ МОЗ УКРАЇНИ №858</a:t>
            </a:r>
          </a:p>
          <a:p>
            <a:r>
              <a:rPr lang="uk-UA" sz="2600" dirty="0" smtClean="0"/>
              <a:t>нагляд протягом 10 діб;</a:t>
            </a:r>
          </a:p>
          <a:p>
            <a:r>
              <a:rPr lang="uk-UA" sz="2600" dirty="0" smtClean="0"/>
              <a:t>бактеріологічне обстеження контактних;</a:t>
            </a:r>
          </a:p>
          <a:p>
            <a:r>
              <a:rPr lang="uk-UA" sz="2600" dirty="0" smtClean="0"/>
              <a:t>термометрія;</a:t>
            </a:r>
          </a:p>
          <a:p>
            <a:r>
              <a:rPr lang="uk-UA" sz="2600" dirty="0" smtClean="0"/>
              <a:t>визначення скарг;</a:t>
            </a:r>
          </a:p>
          <a:p>
            <a:r>
              <a:rPr lang="uk-UA" sz="2600" dirty="0" smtClean="0"/>
              <a:t>огляд ЛОР;</a:t>
            </a:r>
          </a:p>
          <a:p>
            <a:r>
              <a:rPr lang="uk-UA" sz="2600" dirty="0" smtClean="0"/>
              <a:t>огляд слизових оболонок;</a:t>
            </a:r>
          </a:p>
          <a:p>
            <a:r>
              <a:rPr lang="uk-UA" sz="2600" dirty="0" smtClean="0"/>
              <a:t>введення імуноглобуліну;</a:t>
            </a:r>
          </a:p>
          <a:p>
            <a:r>
              <a:rPr lang="uk-UA" sz="2600" dirty="0" smtClean="0"/>
              <a:t>ізоляція і санація виявлених носіїв; санітарно-освітня робота серед контактних.</a:t>
            </a:r>
            <a:endParaRPr lang="ru-RU" sz="26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COLLEGE\PREDMET\INFEKZIA\СКОРОХОД\Атлас\Менингококковая инфекция\Нейссерия (окраска по Граму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142984"/>
            <a:ext cx="4789204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000232" y="5357826"/>
            <a:ext cx="56436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Нейсерія</a:t>
            </a:r>
            <a:endParaRPr lang="ru-RU" sz="3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3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(</a:t>
            </a:r>
            <a:r>
              <a:rPr lang="ru-RU" sz="3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колір</a:t>
            </a:r>
            <a:r>
              <a:rPr lang="ru-RU" sz="3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за </a:t>
            </a:r>
            <a:r>
              <a:rPr lang="ru-RU" sz="3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Грамом</a:t>
            </a:r>
            <a:r>
              <a:rPr lang="ru-RU" sz="3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)</a:t>
            </a:r>
            <a:endParaRPr lang="ru-RU" sz="3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img13.nnm.ru/2/b/2/0/f/6f7468af5dd02e4905298835e6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3" y="0"/>
            <a:ext cx="1071538" cy="16244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2238"/>
            <a:ext cx="8358246" cy="563562"/>
          </a:xfrm>
        </p:spPr>
        <p:txBody>
          <a:bodyPr/>
          <a:lstStyle/>
          <a:p>
            <a:pPr algn="ctr"/>
            <a:r>
              <a:rPr lang="uk-UA" sz="5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Епідеміологія</a:t>
            </a:r>
            <a:endParaRPr lang="ru-RU" sz="50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500174"/>
            <a:ext cx="1357322" cy="85725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Джерело інфекції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1500174"/>
            <a:ext cx="1285884" cy="85725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Хворий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6512" y="1643050"/>
            <a:ext cx="1928826" cy="85725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Бактеріонісій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3286124"/>
            <a:ext cx="1500198" cy="85725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Механізм передачі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43240" y="3286124"/>
            <a:ext cx="1857388" cy="85725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Повітряно-краплинний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5072074"/>
            <a:ext cx="2143140" cy="85725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Сезонність зимово-осіння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86512" y="5072074"/>
            <a:ext cx="1571636" cy="85725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Імунітет нестійкий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3394067" y="2678901"/>
            <a:ext cx="3785420" cy="794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4" idx="3"/>
            <a:endCxn id="5" idx="1"/>
          </p:cNvCxnSpPr>
          <p:nvPr/>
        </p:nvCxnSpPr>
        <p:spPr>
          <a:xfrm>
            <a:off x="2000232" y="1928802"/>
            <a:ext cx="1000132" cy="1588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5" idx="0"/>
          </p:cNvCxnSpPr>
          <p:nvPr/>
        </p:nvCxnSpPr>
        <p:spPr>
          <a:xfrm rot="10800000" flipV="1">
            <a:off x="3643306" y="1000108"/>
            <a:ext cx="1643074" cy="500066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6" idx="0"/>
          </p:cNvCxnSpPr>
          <p:nvPr/>
        </p:nvCxnSpPr>
        <p:spPr>
          <a:xfrm>
            <a:off x="5286380" y="1000108"/>
            <a:ext cx="1964545" cy="642942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9" idx="3"/>
            <a:endCxn id="10" idx="1"/>
          </p:cNvCxnSpPr>
          <p:nvPr/>
        </p:nvCxnSpPr>
        <p:spPr>
          <a:xfrm>
            <a:off x="2285984" y="3714752"/>
            <a:ext cx="857256" cy="1588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endCxn id="10" idx="0"/>
          </p:cNvCxnSpPr>
          <p:nvPr/>
        </p:nvCxnSpPr>
        <p:spPr>
          <a:xfrm rot="10800000" flipV="1">
            <a:off x="4071934" y="2786058"/>
            <a:ext cx="1214446" cy="500066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endCxn id="13" idx="0"/>
          </p:cNvCxnSpPr>
          <p:nvPr/>
        </p:nvCxnSpPr>
        <p:spPr>
          <a:xfrm rot="10800000" flipV="1">
            <a:off x="1857356" y="4572008"/>
            <a:ext cx="3429024" cy="500066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endCxn id="14" idx="0"/>
          </p:cNvCxnSpPr>
          <p:nvPr/>
        </p:nvCxnSpPr>
        <p:spPr>
          <a:xfrm>
            <a:off x="5286380" y="4572008"/>
            <a:ext cx="1785950" cy="500066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3286116" y="5072074"/>
            <a:ext cx="2071702" cy="86678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Періодичність спалахів </a:t>
            </a:r>
          </a:p>
          <a:p>
            <a:pPr algn="ctr"/>
            <a:r>
              <a:rPr lang="uk-U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10-15 років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9" name="Прямая соединительная линия 58"/>
          <p:cNvCxnSpPr>
            <a:endCxn id="43" idx="0"/>
          </p:cNvCxnSpPr>
          <p:nvPr/>
        </p:nvCxnSpPr>
        <p:spPr>
          <a:xfrm rot="10800000" flipV="1">
            <a:off x="4321968" y="4572008"/>
            <a:ext cx="964413" cy="500066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 descr="http://xage.ru/admin/attaches/052009/sneeze-spe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2714620"/>
            <a:ext cx="1904990" cy="190499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9" grpId="0" animBg="1"/>
      <p:bldP spid="10" grpId="0" animBg="1"/>
      <p:bldP spid="13" grpId="0" animBg="1"/>
      <p:bldP spid="14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2238"/>
            <a:ext cx="8286808" cy="563562"/>
          </a:xfrm>
        </p:spPr>
        <p:txBody>
          <a:bodyPr/>
          <a:lstStyle/>
          <a:p>
            <a:pPr algn="ctr"/>
            <a:r>
              <a:rPr lang="uk-UA" sz="45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Патогенез</a:t>
            </a:r>
            <a:endParaRPr lang="ru-RU" sz="45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14422"/>
            <a:ext cx="8215370" cy="49212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071546"/>
            <a:ext cx="1643074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Менінгокок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1071546"/>
            <a:ext cx="1643074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Слизова оболонка носоглотки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1071546"/>
            <a:ext cx="1571636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Кров, </a:t>
            </a:r>
            <a:r>
              <a:rPr lang="uk-UA" sz="1600" dirty="0" err="1" smtClean="0"/>
              <a:t>бактеріємія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2285992"/>
            <a:ext cx="1857388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Запальні зміни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29454" y="1071546"/>
            <a:ext cx="1643074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Через </a:t>
            </a:r>
            <a:r>
              <a:rPr lang="uk-UA" sz="1600" dirty="0" err="1" smtClean="0"/>
              <a:t>ГЕБ</a:t>
            </a:r>
            <a:r>
              <a:rPr lang="uk-UA" sz="1600" dirty="0" smtClean="0"/>
              <a:t> у ЦНС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3071810"/>
            <a:ext cx="1857388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err="1" smtClean="0"/>
              <a:t>Назофарингіт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628" y="2285992"/>
            <a:ext cx="1214446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Сепсис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2214554"/>
            <a:ext cx="2000264" cy="39290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uk-UA" sz="1500" dirty="0" smtClean="0"/>
              <a:t>подразнення м'якої мозкової оболонки;</a:t>
            </a:r>
          </a:p>
          <a:p>
            <a:pPr>
              <a:buFont typeface="Arial" pitchFamily="34" charset="0"/>
              <a:buChar char="•"/>
            </a:pPr>
            <a:r>
              <a:rPr lang="uk-UA" sz="1500" dirty="0" err="1" smtClean="0"/>
              <a:t>гіперпродукція</a:t>
            </a:r>
            <a:r>
              <a:rPr lang="uk-UA" sz="1500" dirty="0" smtClean="0"/>
              <a:t> ліквору;</a:t>
            </a:r>
          </a:p>
          <a:p>
            <a:pPr>
              <a:buFont typeface="Arial" pitchFamily="34" charset="0"/>
              <a:buChar char="•"/>
            </a:pPr>
            <a:r>
              <a:rPr lang="uk-UA" sz="1500" dirty="0" smtClean="0"/>
              <a:t>порушення </a:t>
            </a:r>
            <a:r>
              <a:rPr lang="uk-UA" sz="1500" dirty="0" err="1" smtClean="0"/>
              <a:t>мікроциркуляції</a:t>
            </a:r>
            <a:r>
              <a:rPr lang="uk-UA" sz="1500" dirty="0" smtClean="0"/>
              <a:t> в мозкових і оболонкових судинах;</a:t>
            </a:r>
          </a:p>
          <a:p>
            <a:pPr>
              <a:buFont typeface="Arial" pitchFamily="34" charset="0"/>
              <a:buChar char="•"/>
            </a:pPr>
            <a:r>
              <a:rPr lang="uk-UA" sz="1500" dirty="0" smtClean="0"/>
              <a:t>набряк-набухання мозку. Подразнення оболонок мозку і корінців черепних і спинномозкових нервів.</a:t>
            </a:r>
            <a:endParaRPr lang="ru-RU" sz="15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43438" y="3000372"/>
            <a:ext cx="1928826" cy="21431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uk-UA" sz="1600" dirty="0" smtClean="0"/>
              <a:t>розлади гомеостазу;</a:t>
            </a:r>
          </a:p>
          <a:p>
            <a:pPr>
              <a:buFont typeface="Arial" pitchFamily="34" charset="0"/>
              <a:buChar char="•"/>
            </a:pPr>
            <a:r>
              <a:rPr lang="uk-UA" sz="1600" dirty="0" smtClean="0"/>
              <a:t>крововиливу у шкіру і внутрішні органи;</a:t>
            </a:r>
          </a:p>
          <a:p>
            <a:pPr>
              <a:buFont typeface="Arial" pitchFamily="34" charset="0"/>
              <a:buChar char="•"/>
            </a:pPr>
            <a:r>
              <a:rPr lang="uk-UA" sz="1600" dirty="0" smtClean="0"/>
              <a:t>ІТШ;</a:t>
            </a:r>
          </a:p>
          <a:p>
            <a:pPr>
              <a:buFont typeface="Arial" pitchFamily="34" charset="0"/>
              <a:buChar char="•"/>
            </a:pPr>
            <a:r>
              <a:rPr lang="uk-UA" sz="1600" dirty="0" err="1" smtClean="0"/>
              <a:t>ДВЗ-синдром</a:t>
            </a:r>
            <a:endParaRPr lang="uk-UA" sz="1600" dirty="0" smtClean="0"/>
          </a:p>
        </p:txBody>
      </p:sp>
      <p:cxnSp>
        <p:nvCxnSpPr>
          <p:cNvPr id="17" name="Прямая со стрелкой 16"/>
          <p:cNvCxnSpPr>
            <a:stCxn id="4" idx="3"/>
            <a:endCxn id="5" idx="1"/>
          </p:cNvCxnSpPr>
          <p:nvPr/>
        </p:nvCxnSpPr>
        <p:spPr>
          <a:xfrm>
            <a:off x="2357422" y="1535893"/>
            <a:ext cx="428628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3"/>
            <a:endCxn id="6" idx="1"/>
          </p:cNvCxnSpPr>
          <p:nvPr/>
        </p:nvCxnSpPr>
        <p:spPr>
          <a:xfrm>
            <a:off x="4429124" y="1535893"/>
            <a:ext cx="357190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6" idx="3"/>
            <a:endCxn id="8" idx="1"/>
          </p:cNvCxnSpPr>
          <p:nvPr/>
        </p:nvCxnSpPr>
        <p:spPr>
          <a:xfrm>
            <a:off x="6357950" y="1535893"/>
            <a:ext cx="571504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5" idx="2"/>
            <a:endCxn id="7" idx="0"/>
          </p:cNvCxnSpPr>
          <p:nvPr/>
        </p:nvCxnSpPr>
        <p:spPr>
          <a:xfrm rot="16200000" flipH="1">
            <a:off x="3482570" y="2125256"/>
            <a:ext cx="285752" cy="35719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6" idx="2"/>
            <a:endCxn id="10" idx="0"/>
          </p:cNvCxnSpPr>
          <p:nvPr/>
        </p:nvCxnSpPr>
        <p:spPr>
          <a:xfrm rot="16200000" flipH="1">
            <a:off x="5447115" y="2125256"/>
            <a:ext cx="285752" cy="35719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7" idx="2"/>
            <a:endCxn id="9" idx="0"/>
          </p:cNvCxnSpPr>
          <p:nvPr/>
        </p:nvCxnSpPr>
        <p:spPr>
          <a:xfrm rot="5400000">
            <a:off x="3464711" y="2893215"/>
            <a:ext cx="357190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10" idx="2"/>
            <a:endCxn id="15" idx="0"/>
          </p:cNvCxnSpPr>
          <p:nvPr/>
        </p:nvCxnSpPr>
        <p:spPr>
          <a:xfrm rot="5400000">
            <a:off x="5464975" y="2857496"/>
            <a:ext cx="285752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>
            <a:stCxn id="8" idx="2"/>
            <a:endCxn id="14" idx="0"/>
          </p:cNvCxnSpPr>
          <p:nvPr/>
        </p:nvCxnSpPr>
        <p:spPr>
          <a:xfrm rot="16200000" flipH="1">
            <a:off x="7661693" y="2089537"/>
            <a:ext cx="214314" cy="35719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Клініка</a:t>
            </a:r>
            <a:endParaRPr lang="ru-RU" sz="5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14422"/>
            <a:ext cx="8023225" cy="5343547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err="1" smtClean="0"/>
              <a:t>Інкубайційний</a:t>
            </a:r>
            <a:r>
              <a:rPr lang="uk-UA" dirty="0" smtClean="0"/>
              <a:t> період 2 – 10 діб</a:t>
            </a:r>
          </a:p>
          <a:p>
            <a:pPr algn="ctr">
              <a:buNone/>
            </a:pPr>
            <a:endParaRPr lang="uk-UA" dirty="0"/>
          </a:p>
          <a:p>
            <a:pPr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2571744"/>
            <a:ext cx="2571768" cy="64294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Локалізовані форми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071942"/>
            <a:ext cx="1500198" cy="64294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err="1" smtClean="0">
                <a:solidFill>
                  <a:schemeClr val="tx1"/>
                </a:solidFill>
              </a:rPr>
              <a:t>Носійство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4071942"/>
            <a:ext cx="2000264" cy="64294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err="1" smtClean="0">
                <a:solidFill>
                  <a:schemeClr val="tx1"/>
                </a:solidFill>
              </a:rPr>
              <a:t>Назофарингіт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4071942"/>
            <a:ext cx="2428892" cy="64294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err="1" smtClean="0">
                <a:solidFill>
                  <a:schemeClr val="tx1"/>
                </a:solidFill>
              </a:rPr>
              <a:t>Менінгококцемія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2500306"/>
            <a:ext cx="2571768" cy="64294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err="1" smtClean="0">
                <a:solidFill>
                  <a:schemeClr val="tx1"/>
                </a:solidFill>
              </a:rPr>
              <a:t>Генералізовані</a:t>
            </a:r>
            <a:r>
              <a:rPr lang="uk-UA" sz="2000" dirty="0" smtClean="0">
                <a:solidFill>
                  <a:schemeClr val="tx1"/>
                </a:solidFill>
              </a:rPr>
              <a:t> форми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15" name="Прямая соединительная линия 14"/>
          <p:cNvCxnSpPr>
            <a:stCxn id="4" idx="2"/>
            <a:endCxn id="5" idx="0"/>
          </p:cNvCxnSpPr>
          <p:nvPr/>
        </p:nvCxnSpPr>
        <p:spPr>
          <a:xfrm rot="5400000">
            <a:off x="1446588" y="3161108"/>
            <a:ext cx="857256" cy="964413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8" idx="2"/>
            <a:endCxn id="7" idx="0"/>
          </p:cNvCxnSpPr>
          <p:nvPr/>
        </p:nvCxnSpPr>
        <p:spPr>
          <a:xfrm rot="5400000">
            <a:off x="6107917" y="2893215"/>
            <a:ext cx="928694" cy="142876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4" idx="2"/>
            <a:endCxn id="6" idx="0"/>
          </p:cNvCxnSpPr>
          <p:nvPr/>
        </p:nvCxnSpPr>
        <p:spPr>
          <a:xfrm rot="16200000" flipH="1">
            <a:off x="2464579" y="3107529"/>
            <a:ext cx="857256" cy="107157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7215206" y="4071942"/>
            <a:ext cx="1357322" cy="64294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Менінгіт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37" name="Прямая соединительная линия 36"/>
          <p:cNvCxnSpPr>
            <a:stCxn id="36" idx="0"/>
            <a:endCxn id="8" idx="2"/>
          </p:cNvCxnSpPr>
          <p:nvPr/>
        </p:nvCxnSpPr>
        <p:spPr>
          <a:xfrm rot="16200000" flipV="1">
            <a:off x="7125909" y="3303983"/>
            <a:ext cx="928694" cy="607223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3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0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300"/>
                            </p:stCondLst>
                            <p:childTnLst>
                              <p:par>
                                <p:cTn id="4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3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8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3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D:\COLLEGE\PREDMET\INFEKZIA\СКОРОХОД\Атлас\Менингококковая инфекция\Менингококковая инфекция. Менингококкемия. Сыпь на тыльной поверхности кист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291" y="4071942"/>
            <a:ext cx="3571205" cy="271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7" name="Picture 5" descr="D:\COLLEGE\PREDMET\INFEKZIA\СКОРОХОД\Атлас\Менингококковая инфекция\Менингококковая инфекция. Менингококкемия. Характерная звездчатая сыпь на коже с некрозом в центр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82" y="1"/>
            <a:ext cx="3214678" cy="2420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8" name="Picture 6" descr="D:\COLLEGE\PREDMET\INFEKZIA\СКОРОХОД\Атлас\Менингококковая инфекция\Менингококковая инфекция. Менингококкемия. Элемент звездчатой сыпи на склер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1473" y="4071966"/>
            <a:ext cx="3455369" cy="257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ая выноска 8"/>
          <p:cNvSpPr/>
          <p:nvPr/>
        </p:nvSpPr>
        <p:spPr>
          <a:xfrm>
            <a:off x="357158" y="3571876"/>
            <a:ext cx="4071966" cy="369332"/>
          </a:xfrm>
          <a:prstGeom prst="wedgeRectCallout">
            <a:avLst>
              <a:gd name="adj1" fmla="val -21107"/>
              <a:gd name="adj2" fmla="val 7457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Висип</a:t>
            </a:r>
            <a:r>
              <a:rPr lang="ru-RU" dirty="0" smtClean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тильній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кисті</a:t>
            </a:r>
            <a:endParaRPr lang="ru-RU" dirty="0"/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1643042" y="2571744"/>
            <a:ext cx="4214842" cy="646331"/>
          </a:xfrm>
          <a:prstGeom prst="wedgeRectCallout">
            <a:avLst>
              <a:gd name="adj1" fmla="val 10973"/>
              <a:gd name="adj2" fmla="val -7207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Характерна </a:t>
            </a:r>
            <a:r>
              <a:rPr lang="ru-RU" dirty="0" err="1" smtClean="0"/>
              <a:t>зірчаста</a:t>
            </a:r>
            <a:r>
              <a:rPr lang="ru-RU" dirty="0" smtClean="0"/>
              <a:t> </a:t>
            </a:r>
            <a:r>
              <a:rPr lang="ru-RU" dirty="0" err="1" smtClean="0"/>
              <a:t>висипка</a:t>
            </a:r>
            <a:r>
              <a:rPr lang="ru-RU" dirty="0" smtClean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шкірі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smtClean="0"/>
              <a:t>некрозом </a:t>
            </a:r>
            <a:r>
              <a:rPr lang="ru-RU" dirty="0" smtClean="0"/>
              <a:t>у </a:t>
            </a:r>
            <a:r>
              <a:rPr lang="ru-RU" dirty="0" err="1" smtClean="0"/>
              <a:t>центрі</a:t>
            </a:r>
            <a:endParaRPr lang="ru-RU" dirty="0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4929222" y="3286148"/>
            <a:ext cx="3500462" cy="646331"/>
          </a:xfrm>
          <a:prstGeom prst="wedge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Елемент</a:t>
            </a:r>
            <a:r>
              <a:rPr lang="ru-RU" dirty="0" smtClean="0"/>
              <a:t> </a:t>
            </a:r>
            <a:r>
              <a:rPr lang="ru-RU" dirty="0" err="1" smtClean="0"/>
              <a:t>зірчастої</a:t>
            </a:r>
            <a:r>
              <a:rPr lang="ru-RU" dirty="0" smtClean="0"/>
              <a:t> </a:t>
            </a:r>
            <a:r>
              <a:rPr lang="ru-RU" dirty="0" err="1" smtClean="0"/>
              <a:t>висипки</a:t>
            </a:r>
            <a:r>
              <a:rPr lang="ru-RU" dirty="0" smtClean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склері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COLLEGE\PREDMET\INFEKZIA\СКОРОХОД\Атлас\Менингококковая инфекция\Менингококковая инфекция. Менингококкемия. Крупные элементы звездчатой сыпи на коже живо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3143240" cy="2377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ая выноска 4"/>
          <p:cNvSpPr/>
          <p:nvPr/>
        </p:nvSpPr>
        <p:spPr>
          <a:xfrm>
            <a:off x="3643306" y="1643050"/>
            <a:ext cx="3214710" cy="646331"/>
          </a:xfrm>
          <a:prstGeom prst="wedgeRectCallout">
            <a:avLst>
              <a:gd name="adj1" fmla="val -53093"/>
              <a:gd name="adj2" fmla="val 193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зіркової</a:t>
            </a:r>
            <a:r>
              <a:rPr lang="ru-RU" dirty="0" smtClean="0"/>
              <a:t> </a:t>
            </a:r>
            <a:r>
              <a:rPr lang="ru-RU" dirty="0" err="1" smtClean="0"/>
              <a:t>висипки</a:t>
            </a:r>
            <a:r>
              <a:rPr lang="ru-RU" dirty="0" smtClean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шкірі</a:t>
            </a:r>
            <a:r>
              <a:rPr lang="ru-RU" dirty="0" smtClean="0"/>
              <a:t> </a:t>
            </a:r>
            <a:r>
              <a:rPr lang="ru-RU" dirty="0" smtClean="0"/>
              <a:t>живота</a:t>
            </a:r>
            <a:endParaRPr lang="ru-RU" dirty="0"/>
          </a:p>
        </p:txBody>
      </p:sp>
      <p:pic>
        <p:nvPicPr>
          <p:cNvPr id="6" name="Picture 4" descr="D:\COLLEGE\PREDMET\INFEKZIA\СКОРОХОД\Атлас\Менингококковая инфекция\Менингококковая инфекция. Менингококкемия. Типичная поза легавой собаки или взведенного кур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714884"/>
            <a:ext cx="3252776" cy="1968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ая выноска 6"/>
          <p:cNvSpPr/>
          <p:nvPr/>
        </p:nvSpPr>
        <p:spPr>
          <a:xfrm>
            <a:off x="3038462" y="4897053"/>
            <a:ext cx="2286016" cy="1200329"/>
          </a:xfrm>
          <a:prstGeom prst="wedgeRectCallout">
            <a:avLst>
              <a:gd name="adj1" fmla="val 59166"/>
              <a:gd name="adj2" fmla="val 1697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Типічна</a:t>
            </a:r>
            <a:r>
              <a:rPr lang="ru-RU" dirty="0" smtClean="0"/>
              <a:t> </a:t>
            </a:r>
            <a:r>
              <a:rPr lang="ru-RU" dirty="0" smtClean="0"/>
              <a:t>поза </a:t>
            </a:r>
            <a:r>
              <a:rPr lang="ru-RU" dirty="0" err="1" smtClean="0"/>
              <a:t>лягавої</a:t>
            </a:r>
            <a:r>
              <a:rPr lang="ru-RU" dirty="0" smtClean="0"/>
              <a:t> </a:t>
            </a:r>
            <a:r>
              <a:rPr lang="ru-RU" dirty="0" smtClean="0"/>
              <a:t>собаки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зведеного</a:t>
            </a:r>
            <a:r>
              <a:rPr lang="ru-RU" dirty="0" smtClean="0"/>
              <a:t> </a:t>
            </a:r>
            <a:r>
              <a:rPr lang="ru-RU" dirty="0" smtClean="0"/>
              <a:t>курка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86808" cy="563562"/>
          </a:xfrm>
        </p:spPr>
        <p:txBody>
          <a:bodyPr/>
          <a:lstStyle/>
          <a:p>
            <a:pPr algn="ctr"/>
            <a:r>
              <a:rPr lang="uk-UA" sz="35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Назофарингіт</a:t>
            </a:r>
            <a:endParaRPr lang="ru-RU" sz="35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28724"/>
            <a:ext cx="8358246" cy="5057795"/>
          </a:xfrm>
        </p:spPr>
        <p:txBody>
          <a:bodyPr numCol="1"/>
          <a:lstStyle/>
          <a:p>
            <a:r>
              <a:rPr lang="uk-UA" sz="3000" dirty="0" smtClean="0"/>
              <a:t>підвищення температури;</a:t>
            </a:r>
          </a:p>
          <a:p>
            <a:r>
              <a:rPr lang="uk-UA" sz="3000" dirty="0" smtClean="0"/>
              <a:t>симптоми інтоксикації;</a:t>
            </a:r>
          </a:p>
          <a:p>
            <a:r>
              <a:rPr lang="uk-UA" sz="3000" dirty="0" err="1" smtClean="0"/>
              <a:t>закладеність</a:t>
            </a:r>
            <a:r>
              <a:rPr lang="uk-UA" sz="3000" dirty="0" smtClean="0"/>
              <a:t> носа, нежить;</a:t>
            </a:r>
          </a:p>
          <a:p>
            <a:r>
              <a:rPr lang="uk-UA" sz="3000" dirty="0" err="1" smtClean="0"/>
              <a:t>перхотіння</a:t>
            </a:r>
            <a:r>
              <a:rPr lang="uk-UA" sz="3000" dirty="0" smtClean="0"/>
              <a:t> в горлі, сухий кашель;</a:t>
            </a:r>
          </a:p>
          <a:p>
            <a:r>
              <a:rPr lang="uk-UA" sz="3000" dirty="0" smtClean="0"/>
              <a:t>гіперемія, набряк задньої стінки глотки;</a:t>
            </a:r>
          </a:p>
          <a:p>
            <a:r>
              <a:rPr lang="uk-UA" sz="3000" dirty="0" smtClean="0"/>
              <a:t>ін'єкція склер;</a:t>
            </a:r>
          </a:p>
          <a:p>
            <a:r>
              <a:rPr lang="uk-UA" sz="3000" dirty="0" smtClean="0"/>
              <a:t>гіперплазія </a:t>
            </a:r>
            <a:r>
              <a:rPr lang="uk-UA" sz="3000" dirty="0" err="1" smtClean="0"/>
              <a:t>лімфоїдних</a:t>
            </a:r>
            <a:r>
              <a:rPr lang="uk-UA" sz="3000" dirty="0" smtClean="0"/>
              <a:t> фолікулів задньої стінки.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ample">
  <a:themeElements>
    <a:clrScheme name="sample 2">
      <a:dk1>
        <a:srgbClr val="113F71"/>
      </a:dk1>
      <a:lt1>
        <a:srgbClr val="FFFFFF"/>
      </a:lt1>
      <a:dk2>
        <a:srgbClr val="000000"/>
      </a:dk2>
      <a:lt2>
        <a:srgbClr val="C1D1D3"/>
      </a:lt2>
      <a:accent1>
        <a:srgbClr val="2D7ACF"/>
      </a:accent1>
      <a:accent2>
        <a:srgbClr val="99CC00"/>
      </a:accent2>
      <a:accent3>
        <a:srgbClr val="FFFFFF"/>
      </a:accent3>
      <a:accent4>
        <a:srgbClr val="0D345F"/>
      </a:accent4>
      <a:accent5>
        <a:srgbClr val="ADBEE4"/>
      </a:accent5>
      <a:accent6>
        <a:srgbClr val="8AB900"/>
      </a:accent6>
      <a:hlink>
        <a:srgbClr val="5AABCC"/>
      </a:hlink>
      <a:folHlink>
        <a:srgbClr val="BD9E61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F52C0"/>
        </a:dk1>
        <a:lt1>
          <a:srgbClr val="FFFFFF"/>
        </a:lt1>
        <a:dk2>
          <a:srgbClr val="000000"/>
        </a:dk2>
        <a:lt2>
          <a:srgbClr val="D6E1E2"/>
        </a:lt2>
        <a:accent1>
          <a:srgbClr val="E38B55"/>
        </a:accent1>
        <a:accent2>
          <a:srgbClr val="CB81D5"/>
        </a:accent2>
        <a:accent3>
          <a:srgbClr val="FFFFFF"/>
        </a:accent3>
        <a:accent4>
          <a:srgbClr val="1945A4"/>
        </a:accent4>
        <a:accent5>
          <a:srgbClr val="EFC4B4"/>
        </a:accent5>
        <a:accent6>
          <a:srgbClr val="B874C1"/>
        </a:accent6>
        <a:hlink>
          <a:srgbClr val="705FC3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2D7ACF"/>
        </a:accent1>
        <a:accent2>
          <a:srgbClr val="99CC00"/>
        </a:accent2>
        <a:accent3>
          <a:srgbClr val="FFFFFF"/>
        </a:accent3>
        <a:accent4>
          <a:srgbClr val="0D345F"/>
        </a:accent4>
        <a:accent5>
          <a:srgbClr val="ADBEE4"/>
        </a:accent5>
        <a:accent6>
          <a:srgbClr val="8AB900"/>
        </a:accent6>
        <a:hlink>
          <a:srgbClr val="5AABCC"/>
        </a:hlink>
        <a:folHlink>
          <a:srgbClr val="BD9E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F2163"/>
        </a:dk1>
        <a:lt1>
          <a:srgbClr val="FFFFFF"/>
        </a:lt1>
        <a:dk2>
          <a:srgbClr val="000000"/>
        </a:dk2>
        <a:lt2>
          <a:srgbClr val="CCD8DA"/>
        </a:lt2>
        <a:accent1>
          <a:srgbClr val="4067CA"/>
        </a:accent1>
        <a:accent2>
          <a:srgbClr val="00B4B0"/>
        </a:accent2>
        <a:accent3>
          <a:srgbClr val="FFFFFF"/>
        </a:accent3>
        <a:accent4>
          <a:srgbClr val="191B53"/>
        </a:accent4>
        <a:accent5>
          <a:srgbClr val="AFB8E1"/>
        </a:accent5>
        <a:accent6>
          <a:srgbClr val="00A39F"/>
        </a:accent6>
        <a:hlink>
          <a:srgbClr val="6DB1DF"/>
        </a:hlink>
        <a:folHlink>
          <a:srgbClr val="9292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12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13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4.xml><?xml version="1.0" encoding="utf-8"?>
<a:themeOverride xmlns:a="http://schemas.openxmlformats.org/drawingml/2006/main">
  <a:clrScheme name="Техническая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5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6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8.xml><?xml version="1.0" encoding="utf-8"?>
<a:themeOverride xmlns:a="http://schemas.openxmlformats.org/drawingml/2006/main">
  <a:clrScheme name="Техническая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9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cdb2004119gl</Template>
  <TotalTime>549</TotalTime>
  <Words>815</Words>
  <Application>Microsoft Office PowerPoint</Application>
  <PresentationFormat>Экран (4:3)</PresentationFormat>
  <Paragraphs>211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sample</vt:lpstr>
      <vt:lpstr>Менінгококова хвороба</vt:lpstr>
      <vt:lpstr>Слайд 2</vt:lpstr>
      <vt:lpstr>Слайд 3</vt:lpstr>
      <vt:lpstr>Епідеміологія</vt:lpstr>
      <vt:lpstr>Патогенез</vt:lpstr>
      <vt:lpstr>Клініка</vt:lpstr>
      <vt:lpstr>Слайд 7</vt:lpstr>
      <vt:lpstr>Слайд 8</vt:lpstr>
      <vt:lpstr>Назофарингіт</vt:lpstr>
      <vt:lpstr>Менінгококцемія (сепсис)</vt:lpstr>
      <vt:lpstr>Ознаки геморагічної екзантеми</vt:lpstr>
      <vt:lpstr>Менінгоковий менінгіт</vt:lpstr>
      <vt:lpstr>Ускладнення</vt:lpstr>
      <vt:lpstr>Набряк і набухання головного мозку</vt:lpstr>
      <vt:lpstr>Інфекційно-токсичний шок</vt:lpstr>
      <vt:lpstr>Діагностика</vt:lpstr>
      <vt:lpstr>Слайд 17</vt:lpstr>
      <vt:lpstr>Слайд 18</vt:lpstr>
      <vt:lpstr>Лікування</vt:lpstr>
      <vt:lpstr>Лікування</vt:lpstr>
      <vt:lpstr>Лікування</vt:lpstr>
      <vt:lpstr>Профілактика</vt:lpstr>
      <vt:lpstr>Заходи в осередках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Сальмонельоз</dc:title>
  <dc:creator>Оксана</dc:creator>
  <cp:lastModifiedBy>metod2</cp:lastModifiedBy>
  <cp:revision>134</cp:revision>
  <dcterms:created xsi:type="dcterms:W3CDTF">2009-04-30T06:40:10Z</dcterms:created>
  <dcterms:modified xsi:type="dcterms:W3CDTF">2010-08-05T09:32:12Z</dcterms:modified>
</cp:coreProperties>
</file>