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10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Freeform 17"/>
          <p:cNvSpPr>
            <a:spLocks/>
          </p:cNvSpPr>
          <p:nvPr/>
        </p:nvSpPr>
        <p:spPr bwMode="gray">
          <a:xfrm>
            <a:off x="0" y="0"/>
            <a:ext cx="7677150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272" y="0"/>
              </a:cxn>
              <a:cxn ang="0">
                <a:pos x="2832" y="4320"/>
              </a:cxn>
              <a:cxn ang="0">
                <a:pos x="0" y="4320"/>
              </a:cxn>
              <a:cxn ang="0">
                <a:pos x="0" y="0"/>
              </a:cxn>
            </a:cxnLst>
            <a:rect l="0" t="0" r="r" b="b"/>
            <a:pathLst>
              <a:path w="4272" h="4320">
                <a:moveTo>
                  <a:pt x="0" y="0"/>
                </a:moveTo>
                <a:lnTo>
                  <a:pt x="4272" y="0"/>
                </a:lnTo>
                <a:lnTo>
                  <a:pt x="2832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19216"/>
                  <a:invGamma/>
                </a:schemeClr>
              </a:gs>
              <a:gs pos="100000">
                <a:schemeClr val="folHlink">
                  <a:alpha val="23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0" y="762000"/>
            <a:ext cx="9144000" cy="2386013"/>
          </a:xfrm>
          <a:prstGeom prst="rect">
            <a:avLst/>
          </a:prstGeom>
          <a:solidFill>
            <a:schemeClr val="hlink">
              <a:alpha val="96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6477000"/>
            <a:ext cx="9144000" cy="381000"/>
          </a:xfrm>
          <a:prstGeom prst="rect">
            <a:avLst/>
          </a:prstGeom>
          <a:solidFill>
            <a:srgbClr val="969696">
              <a:alpha val="5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2" name="Freeform 20" descr="gbc_1"/>
          <p:cNvSpPr>
            <a:spLocks/>
          </p:cNvSpPr>
          <p:nvPr/>
        </p:nvSpPr>
        <p:spPr bwMode="gray">
          <a:xfrm>
            <a:off x="0" y="914400"/>
            <a:ext cx="7326313" cy="22336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15" y="0"/>
              </a:cxn>
              <a:cxn ang="0">
                <a:pos x="4092" y="1386"/>
              </a:cxn>
              <a:cxn ang="0">
                <a:pos x="0" y="1407"/>
              </a:cxn>
              <a:cxn ang="0">
                <a:pos x="0" y="0"/>
              </a:cxn>
            </a:cxnLst>
            <a:rect l="0" t="0" r="r" b="b"/>
            <a:pathLst>
              <a:path w="4615" h="1407">
                <a:moveTo>
                  <a:pt x="0" y="0"/>
                </a:moveTo>
                <a:lnTo>
                  <a:pt x="4615" y="0"/>
                </a:lnTo>
                <a:lnTo>
                  <a:pt x="4092" y="1386"/>
                </a:lnTo>
                <a:lnTo>
                  <a:pt x="0" y="140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gray">
          <a:xfrm>
            <a:off x="0" y="3124200"/>
            <a:ext cx="9144000" cy="762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200400"/>
            <a:ext cx="7239000" cy="609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5334000" y="6038850"/>
            <a:ext cx="3581400" cy="304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6375"/>
            <a:ext cx="2133600" cy="134938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465561E-832F-493F-BA5C-4558460D40B6}" type="datetimeFigureOut">
              <a:rPr lang="ru-RU" smtClean="0"/>
              <a:pPr/>
              <a:t>05.08.2010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578600"/>
            <a:ext cx="2895600" cy="171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58200" y="6588125"/>
            <a:ext cx="457200" cy="168275"/>
          </a:xfrm>
        </p:spPr>
        <p:txBody>
          <a:bodyPr/>
          <a:lstStyle>
            <a:lvl1pPr algn="r">
              <a:defRPr>
                <a:latin typeface="Arial" charset="0"/>
              </a:defRPr>
            </a:lvl1pPr>
          </a:lstStyle>
          <a:p>
            <a:fld id="{E907022C-E86D-4A21-BBF6-7BF8A2F779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04800" y="176213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400" b="1">
                <a:solidFill>
                  <a:schemeClr val="tx2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65561E-832F-493F-BA5C-4558460D40B6}" type="datetimeFigureOut">
              <a:rPr lang="ru-RU" smtClean="0"/>
              <a:pPr/>
              <a:t>05.08.2010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07022C-E86D-4A21-BBF6-7BF8A2F77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412750"/>
            <a:ext cx="2076450" cy="5911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2750"/>
            <a:ext cx="6076950" cy="5911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65561E-832F-493F-BA5C-4558460D40B6}" type="datetimeFigureOut">
              <a:rPr lang="ru-RU" smtClean="0"/>
              <a:pPr/>
              <a:t>05.08.2010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07022C-E86D-4A21-BBF6-7BF8A2F77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12750"/>
            <a:ext cx="8229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70663"/>
            <a:ext cx="2133600" cy="192087"/>
          </a:xfrm>
        </p:spPr>
        <p:txBody>
          <a:bodyPr/>
          <a:lstStyle>
            <a:lvl1pPr>
              <a:defRPr/>
            </a:lvl1pPr>
          </a:lstStyle>
          <a:p>
            <a:fld id="{C465561E-832F-493F-BA5C-4558460D40B6}" type="datetimeFigureOut">
              <a:rPr lang="ru-RU" smtClean="0"/>
              <a:pPr/>
              <a:t>05.08.2010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962400" y="6553200"/>
            <a:ext cx="1219200" cy="227013"/>
          </a:xfrm>
        </p:spPr>
        <p:txBody>
          <a:bodyPr/>
          <a:lstStyle>
            <a:lvl1pPr>
              <a:defRPr/>
            </a:lvl1pPr>
          </a:lstStyle>
          <a:p>
            <a:fld id="{E907022C-E86D-4A21-BBF6-7BF8A2F77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65561E-832F-493F-BA5C-4558460D40B6}" type="datetimeFigureOut">
              <a:rPr lang="ru-RU" smtClean="0"/>
              <a:pPr/>
              <a:t>05.08.2010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07022C-E86D-4A21-BBF6-7BF8A2F77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65561E-832F-493F-BA5C-4558460D40B6}" type="datetimeFigureOut">
              <a:rPr lang="ru-RU" smtClean="0"/>
              <a:pPr/>
              <a:t>05.08.2010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07022C-E86D-4A21-BBF6-7BF8A2F77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65561E-832F-493F-BA5C-4558460D40B6}" type="datetimeFigureOut">
              <a:rPr lang="ru-RU" smtClean="0"/>
              <a:pPr/>
              <a:t>05.08.2010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07022C-E86D-4A21-BBF6-7BF8A2F77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65561E-832F-493F-BA5C-4558460D40B6}" type="datetimeFigureOut">
              <a:rPr lang="ru-RU" smtClean="0"/>
              <a:pPr/>
              <a:t>05.08.2010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07022C-E86D-4A21-BBF6-7BF8A2F77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65561E-832F-493F-BA5C-4558460D40B6}" type="datetimeFigureOut">
              <a:rPr lang="ru-RU" smtClean="0"/>
              <a:pPr/>
              <a:t>05.08.2010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07022C-E86D-4A21-BBF6-7BF8A2F77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65561E-832F-493F-BA5C-4558460D40B6}" type="datetimeFigureOut">
              <a:rPr lang="ru-RU" smtClean="0"/>
              <a:pPr/>
              <a:t>05.08.2010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07022C-E86D-4A21-BBF6-7BF8A2F77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65561E-832F-493F-BA5C-4558460D40B6}" type="datetimeFigureOut">
              <a:rPr lang="ru-RU" smtClean="0"/>
              <a:pPr/>
              <a:t>05.08.2010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07022C-E86D-4A21-BBF6-7BF8A2F77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65561E-832F-493F-BA5C-4558460D40B6}" type="datetimeFigureOut">
              <a:rPr lang="ru-RU" smtClean="0"/>
              <a:pPr/>
              <a:t>05.08.2010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07022C-E86D-4A21-BBF6-7BF8A2F77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6477000"/>
            <a:ext cx="9144000" cy="381000"/>
          </a:xfrm>
          <a:prstGeom prst="rect">
            <a:avLst/>
          </a:prstGeom>
          <a:solidFill>
            <a:srgbClr val="969696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4" name="Freeform 20" descr="gbc_3"/>
          <p:cNvSpPr>
            <a:spLocks/>
          </p:cNvSpPr>
          <p:nvPr/>
        </p:nvSpPr>
        <p:spPr bwMode="gray">
          <a:xfrm>
            <a:off x="0" y="0"/>
            <a:ext cx="8915400" cy="1014413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5465" y="563"/>
              </a:cxn>
              <a:cxn ang="0">
                <a:pos x="5616" y="0"/>
              </a:cxn>
              <a:cxn ang="0">
                <a:pos x="0" y="0"/>
              </a:cxn>
              <a:cxn ang="0">
                <a:pos x="0" y="576"/>
              </a:cxn>
            </a:cxnLst>
            <a:rect l="0" t="0" r="r" b="b"/>
            <a:pathLst>
              <a:path w="5616" h="576">
                <a:moveTo>
                  <a:pt x="0" y="576"/>
                </a:moveTo>
                <a:lnTo>
                  <a:pt x="5465" y="563"/>
                </a:lnTo>
                <a:lnTo>
                  <a:pt x="5616" y="0"/>
                </a:lnTo>
                <a:lnTo>
                  <a:pt x="0" y="0"/>
                </a:lnTo>
                <a:lnTo>
                  <a:pt x="0" y="576"/>
                </a:lnTo>
                <a:close/>
              </a:path>
            </a:pathLst>
          </a:cu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3" name="Freeform 19"/>
          <p:cNvSpPr>
            <a:spLocks/>
          </p:cNvSpPr>
          <p:nvPr/>
        </p:nvSpPr>
        <p:spPr bwMode="gray">
          <a:xfrm>
            <a:off x="0" y="0"/>
            <a:ext cx="8924925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22" y="0"/>
              </a:cxn>
              <a:cxn ang="0">
                <a:pos x="4457" y="4313"/>
              </a:cxn>
              <a:cxn ang="0">
                <a:pos x="0" y="4320"/>
              </a:cxn>
              <a:cxn ang="0">
                <a:pos x="0" y="0"/>
              </a:cxn>
            </a:cxnLst>
            <a:rect l="0" t="0" r="r" b="b"/>
            <a:pathLst>
              <a:path w="5622" h="4320">
                <a:moveTo>
                  <a:pt x="0" y="0"/>
                </a:moveTo>
                <a:lnTo>
                  <a:pt x="5622" y="0"/>
                </a:lnTo>
                <a:lnTo>
                  <a:pt x="4457" y="4313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13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403225"/>
            <a:ext cx="9144000" cy="609600"/>
          </a:xfrm>
          <a:prstGeom prst="rect">
            <a:avLst/>
          </a:prstGeom>
          <a:solidFill>
            <a:srgbClr val="173D89">
              <a:alpha val="7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70663"/>
            <a:ext cx="21336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fld id="{C465561E-832F-493F-BA5C-4558460D40B6}" type="datetimeFigureOut">
              <a:rPr lang="ru-RU" smtClean="0"/>
              <a:pPr/>
              <a:t>05.08.2010</a:t>
            </a:fld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553200"/>
            <a:ext cx="12192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fld id="{E907022C-E86D-4A21-BBF6-7BF8A2F779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42" name="Freeform 18"/>
          <p:cNvSpPr>
            <a:spLocks/>
          </p:cNvSpPr>
          <p:nvPr/>
        </p:nvSpPr>
        <p:spPr bwMode="gray">
          <a:xfrm>
            <a:off x="8664575" y="403225"/>
            <a:ext cx="477838" cy="6096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384"/>
              </a:cxn>
              <a:cxn ang="0">
                <a:pos x="288" y="384"/>
              </a:cxn>
              <a:cxn ang="0">
                <a:pos x="288" y="0"/>
              </a:cxn>
              <a:cxn ang="0">
                <a:pos x="96" y="0"/>
              </a:cxn>
            </a:cxnLst>
            <a:rect l="0" t="0" r="r" b="b"/>
            <a:pathLst>
              <a:path w="288" h="384">
                <a:moveTo>
                  <a:pt x="96" y="0"/>
                </a:moveTo>
                <a:lnTo>
                  <a:pt x="0" y="384"/>
                </a:lnTo>
                <a:lnTo>
                  <a:pt x="288" y="384"/>
                </a:lnTo>
                <a:lnTo>
                  <a:pt x="288" y="0"/>
                </a:lnTo>
                <a:lnTo>
                  <a:pt x="9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33400" y="41275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7543800" y="6489700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latin typeface="Verdana" pitchFamily="34" charset="0"/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7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Правець</a:t>
            </a:r>
            <a:endParaRPr lang="ru-RU" sz="7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5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Ускладнення</a:t>
            </a:r>
            <a:endParaRPr lang="ru-RU" sz="5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571612"/>
            <a:ext cx="1785950" cy="857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dirty="0" smtClean="0"/>
              <a:t>Ранні</a:t>
            </a:r>
            <a:endParaRPr lang="ru-RU" sz="3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43570" y="1571612"/>
            <a:ext cx="1785950" cy="857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dirty="0" smtClean="0"/>
              <a:t>Пізні</a:t>
            </a:r>
            <a:endParaRPr lang="ru-RU" sz="3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857496"/>
            <a:ext cx="2786082" cy="27860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uk-UA" sz="2000" dirty="0" smtClean="0"/>
              <a:t>пневмонія;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сепсис;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міокардит;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інфаркт міокарда;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параліч серця;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асфіксія;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розриви </a:t>
            </a:r>
            <a:r>
              <a:rPr lang="uk-UA" sz="2000" dirty="0" err="1" smtClean="0"/>
              <a:t>мязів</a:t>
            </a:r>
            <a:r>
              <a:rPr lang="uk-UA" sz="2000" dirty="0" smtClean="0"/>
              <a:t> і сухожилків;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переломи кісток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2928934"/>
            <a:ext cx="2786082" cy="2500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uk-UA" sz="2000" dirty="0" err="1" smtClean="0"/>
              <a:t>міокардіодистрофія</a:t>
            </a:r>
            <a:r>
              <a:rPr lang="uk-UA" sz="20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err="1" smtClean="0"/>
              <a:t>астеноневротичний</a:t>
            </a:r>
            <a:r>
              <a:rPr lang="uk-UA" sz="2000" dirty="0" smtClean="0"/>
              <a:t> синдром;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контрактури м'язів і суглобів;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паралічі черепних нервів;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деформація хребта</a:t>
            </a:r>
            <a:endParaRPr lang="ru-RU" sz="2000" dirty="0"/>
          </a:p>
        </p:txBody>
      </p:sp>
      <p:cxnSp>
        <p:nvCxnSpPr>
          <p:cNvPr id="9" name="Прямая соединительная линия 8"/>
          <p:cNvCxnSpPr>
            <a:stCxn id="4" idx="2"/>
            <a:endCxn id="6" idx="0"/>
          </p:cNvCxnSpPr>
          <p:nvPr/>
        </p:nvCxnSpPr>
        <p:spPr>
          <a:xfrm rot="5400000">
            <a:off x="1821637" y="2643182"/>
            <a:ext cx="428628" cy="0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5" idx="2"/>
            <a:endCxn id="7" idx="0"/>
          </p:cNvCxnSpPr>
          <p:nvPr/>
        </p:nvCxnSpPr>
        <p:spPr>
          <a:xfrm rot="5400000">
            <a:off x="6286512" y="2678901"/>
            <a:ext cx="500066" cy="0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Діагностика</a:t>
            </a:r>
            <a:endParaRPr lang="ru-RU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000240"/>
            <a:ext cx="2143140" cy="9286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Клінічні і анамнестичні дані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2000240"/>
            <a:ext cx="2143140" cy="9286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Бактеріологічне дослідження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00826" y="2000240"/>
            <a:ext cx="2143140" cy="9286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Серологічне  дослідження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3714752"/>
            <a:ext cx="2143140" cy="9286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Матеріал із ран і запальних вогнищ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00826" y="3714752"/>
            <a:ext cx="2143140" cy="9286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РПГА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>
            <a:stCxn id="2" idx="2"/>
            <a:endCxn id="4" idx="0"/>
          </p:cNvCxnSpPr>
          <p:nvPr/>
        </p:nvCxnSpPr>
        <p:spPr>
          <a:xfrm rot="5400000">
            <a:off x="2633658" y="-14303"/>
            <a:ext cx="1023927" cy="3005158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2" idx="2"/>
            <a:endCxn id="6" idx="0"/>
          </p:cNvCxnSpPr>
          <p:nvPr/>
        </p:nvCxnSpPr>
        <p:spPr>
          <a:xfrm rot="16200000" flipH="1">
            <a:off x="5598335" y="26178"/>
            <a:ext cx="1023927" cy="2924196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2" idx="2"/>
            <a:endCxn id="5" idx="0"/>
          </p:cNvCxnSpPr>
          <p:nvPr/>
        </p:nvCxnSpPr>
        <p:spPr>
          <a:xfrm rot="5400000">
            <a:off x="4133856" y="1485895"/>
            <a:ext cx="1023927" cy="4762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5" idx="2"/>
            <a:endCxn id="7" idx="0"/>
          </p:cNvCxnSpPr>
          <p:nvPr/>
        </p:nvCxnSpPr>
        <p:spPr>
          <a:xfrm rot="5400000">
            <a:off x="4250529" y="3321843"/>
            <a:ext cx="785818" cy="0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6" idx="2"/>
            <a:endCxn id="8" idx="0"/>
          </p:cNvCxnSpPr>
          <p:nvPr/>
        </p:nvCxnSpPr>
        <p:spPr>
          <a:xfrm rot="5400000">
            <a:off x="7179487" y="3321843"/>
            <a:ext cx="785818" cy="0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5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Лікування</a:t>
            </a:r>
            <a:endParaRPr lang="ru-RU" sz="5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6325"/>
            <a:ext cx="8229600" cy="535307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sz="2500" dirty="0" smtClean="0"/>
              <a:t>Хірургічна обробка рани;</a:t>
            </a:r>
          </a:p>
          <a:p>
            <a:r>
              <a:rPr lang="uk-UA" sz="2500" dirty="0" smtClean="0"/>
              <a:t>протиправцеві сироватка, імуноглобулін, анатоксин;</a:t>
            </a:r>
          </a:p>
          <a:p>
            <a:r>
              <a:rPr lang="uk-UA" sz="2500" dirty="0" smtClean="0"/>
              <a:t>корекція водно-електролітного балансу;</a:t>
            </a:r>
          </a:p>
          <a:p>
            <a:r>
              <a:rPr lang="uk-UA" sz="2500" dirty="0" smtClean="0"/>
              <a:t>антибіотики – </a:t>
            </a:r>
            <a:r>
              <a:rPr lang="uk-UA" sz="2500" dirty="0" err="1" smtClean="0"/>
              <a:t>ампіцилін</a:t>
            </a:r>
            <a:r>
              <a:rPr lang="uk-UA" sz="2500" dirty="0" smtClean="0"/>
              <a:t>, </a:t>
            </a:r>
            <a:r>
              <a:rPr lang="uk-UA" sz="2500" dirty="0" err="1" smtClean="0"/>
              <a:t>амоксиклав</a:t>
            </a:r>
            <a:r>
              <a:rPr lang="uk-UA" sz="2500" dirty="0" smtClean="0"/>
              <a:t>, </a:t>
            </a:r>
            <a:r>
              <a:rPr lang="uk-UA" sz="2500" dirty="0" err="1" smtClean="0"/>
              <a:t>цефалоспорини</a:t>
            </a:r>
            <a:r>
              <a:rPr lang="uk-UA" sz="2500" dirty="0" smtClean="0"/>
              <a:t>;</a:t>
            </a:r>
          </a:p>
          <a:p>
            <a:r>
              <a:rPr lang="uk-UA" sz="2500" dirty="0" smtClean="0"/>
              <a:t>кордіамін, </a:t>
            </a:r>
            <a:r>
              <a:rPr lang="uk-UA" sz="2500" dirty="0" err="1" smtClean="0"/>
              <a:t>мезатон</a:t>
            </a:r>
            <a:r>
              <a:rPr lang="uk-UA" sz="2500" dirty="0" smtClean="0"/>
              <a:t>, </a:t>
            </a:r>
            <a:r>
              <a:rPr lang="uk-UA" sz="2500" dirty="0" err="1" smtClean="0"/>
              <a:t>дофамін</a:t>
            </a:r>
            <a:r>
              <a:rPr lang="uk-UA" sz="2500" dirty="0" smtClean="0"/>
              <a:t>, </a:t>
            </a:r>
            <a:r>
              <a:rPr lang="uk-UA" sz="2500" dirty="0" err="1" smtClean="0"/>
              <a:t>корглікон</a:t>
            </a:r>
            <a:r>
              <a:rPr lang="uk-UA" sz="2500" dirty="0" smtClean="0"/>
              <a:t>;</a:t>
            </a:r>
          </a:p>
          <a:p>
            <a:r>
              <a:rPr lang="uk-UA" sz="2500" dirty="0" err="1" smtClean="0"/>
              <a:t>рибоксин</a:t>
            </a:r>
            <a:r>
              <a:rPr lang="uk-UA" sz="2500" dirty="0" smtClean="0"/>
              <a:t>, </a:t>
            </a:r>
            <a:r>
              <a:rPr lang="uk-UA" sz="2500" dirty="0" err="1" smtClean="0"/>
              <a:t>АТФ</a:t>
            </a:r>
            <a:r>
              <a:rPr lang="uk-UA" sz="2500" dirty="0" smtClean="0"/>
              <a:t>;</a:t>
            </a:r>
          </a:p>
          <a:p>
            <a:r>
              <a:rPr lang="uk-UA" sz="2500" dirty="0" err="1" smtClean="0"/>
              <a:t>сибазон</a:t>
            </a:r>
            <a:r>
              <a:rPr lang="uk-UA" sz="2500" dirty="0" smtClean="0"/>
              <a:t>, </a:t>
            </a:r>
            <a:r>
              <a:rPr lang="uk-UA" sz="2500" dirty="0" err="1" smtClean="0"/>
              <a:t>реланіум</a:t>
            </a:r>
            <a:r>
              <a:rPr lang="uk-UA" sz="2500" dirty="0" smtClean="0"/>
              <a:t>, натрію </a:t>
            </a:r>
            <a:r>
              <a:rPr lang="uk-UA" sz="2500" dirty="0" err="1" smtClean="0"/>
              <a:t>оксибутират</a:t>
            </a:r>
            <a:r>
              <a:rPr lang="uk-UA" sz="2500" dirty="0" smtClean="0"/>
              <a:t>;</a:t>
            </a:r>
          </a:p>
          <a:p>
            <a:r>
              <a:rPr lang="uk-UA" sz="2500" dirty="0" err="1" smtClean="0"/>
              <a:t>тубарин</a:t>
            </a:r>
            <a:r>
              <a:rPr lang="uk-UA" sz="2500" dirty="0" smtClean="0"/>
              <a:t>, </a:t>
            </a:r>
            <a:r>
              <a:rPr lang="uk-UA" sz="2500" dirty="0" err="1" smtClean="0"/>
              <a:t>диплацин</a:t>
            </a:r>
            <a:r>
              <a:rPr lang="uk-UA" sz="2500" dirty="0" smtClean="0"/>
              <a:t>;</a:t>
            </a:r>
          </a:p>
          <a:p>
            <a:r>
              <a:rPr lang="uk-UA" sz="2500" dirty="0" err="1" smtClean="0"/>
              <a:t>ШВЛ</a:t>
            </a:r>
            <a:r>
              <a:rPr lang="uk-UA" sz="2500" dirty="0" smtClean="0"/>
              <a:t>;</a:t>
            </a:r>
          </a:p>
          <a:p>
            <a:r>
              <a:rPr lang="uk-UA" sz="2500" dirty="0" smtClean="0"/>
              <a:t>жарознижуючі. </a:t>
            </a:r>
            <a:endParaRPr lang="ru-RU" sz="2500" dirty="0"/>
          </a:p>
        </p:txBody>
      </p:sp>
      <p:pic>
        <p:nvPicPr>
          <p:cNvPr id="4" name="Picture 24" descr="0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142852"/>
            <a:ext cx="1638300" cy="1096963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5000" b="1" dirty="0" smtClean="0">
                <a:ln/>
                <a:solidFill>
                  <a:schemeClr val="accent3"/>
                </a:solidFill>
              </a:rPr>
              <a:t>Профілактика</a:t>
            </a:r>
            <a:endParaRPr lang="ru-RU" sz="5000" b="1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11014"/>
          <a:ext cx="8229600" cy="4367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1906859"/>
                <a:gridCol w="2207941"/>
              </a:tblGrid>
              <a:tr h="690586">
                <a:tc>
                  <a:txBody>
                    <a:bodyPr/>
                    <a:lstStyle/>
                    <a:p>
                      <a:pPr algn="ctr"/>
                      <a:r>
                        <a:rPr lang="uk-UA" sz="3000" dirty="0" smtClean="0"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Неспецифічна</a:t>
                      </a:r>
                      <a:endParaRPr lang="ru-RU" sz="3000" dirty="0"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3000" dirty="0" smtClean="0"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Специфічна</a:t>
                      </a:r>
                      <a:endParaRPr lang="ru-RU" sz="3000" dirty="0"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0586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dirty="0" smtClean="0"/>
                        <a:t>попередження травматизації;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uk-U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Планова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uk-U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Екстрена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6676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dirty="0" smtClean="0"/>
                        <a:t>дотримання техніки безпеки на виробництві;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dirty="0" err="1" smtClean="0"/>
                        <a:t>АКДП-вакцина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dirty="0" smtClean="0"/>
                        <a:t>протиправцевий людський імуноглобулін</a:t>
                      </a:r>
                      <a:endParaRPr lang="ru-RU" dirty="0"/>
                    </a:p>
                  </a:txBody>
                  <a:tcPr/>
                </a:tc>
              </a:tr>
              <a:tr h="690586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dirty="0" smtClean="0"/>
                        <a:t>гігієнічні заходи</a:t>
                      </a:r>
                      <a:r>
                        <a:rPr lang="uk-UA" baseline="0" dirty="0" smtClean="0"/>
                        <a:t> у побуті;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dirty="0" err="1" smtClean="0"/>
                        <a:t>АДП-М-антитоксин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dirty="0" smtClean="0"/>
                        <a:t>протиправцева сироватка</a:t>
                      </a:r>
                      <a:endParaRPr lang="ru-RU" dirty="0"/>
                    </a:p>
                  </a:txBody>
                  <a:tcPr/>
                </a:tc>
              </a:tr>
              <a:tr h="690586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dirty="0" smtClean="0"/>
                        <a:t>санітарно-освітня робота;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dirty="0" err="1" smtClean="0"/>
                        <a:t>АП-анатоксин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dirty="0" err="1" smtClean="0"/>
                        <a:t>АП-анатоксин</a:t>
                      </a:r>
                      <a:endParaRPr lang="ru-RU" dirty="0"/>
                    </a:p>
                  </a:txBody>
                  <a:tcPr/>
                </a:tc>
              </a:tr>
              <a:tr h="690586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dirty="0" smtClean="0"/>
                        <a:t>хірургічна обробка рани.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>
            <a:stCxn id="2" idx="2"/>
          </p:cNvCxnSpPr>
          <p:nvPr/>
        </p:nvCxnSpPr>
        <p:spPr>
          <a:xfrm rot="5400000">
            <a:off x="3276599" y="128574"/>
            <a:ext cx="523863" cy="221934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2" idx="2"/>
          </p:cNvCxnSpPr>
          <p:nvPr/>
        </p:nvCxnSpPr>
        <p:spPr>
          <a:xfrm rot="16200000" flipH="1">
            <a:off x="5348302" y="276211"/>
            <a:ext cx="595299" cy="1995502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0800000" flipV="1">
            <a:off x="5643570" y="1928802"/>
            <a:ext cx="642942" cy="214314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929454" y="1928802"/>
            <a:ext cx="642942" cy="285752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2071670" y="2071678"/>
            <a:ext cx="285752" cy="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7322363" y="2678901"/>
            <a:ext cx="357190" cy="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5250661" y="2678901"/>
            <a:ext cx="357190" cy="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85728"/>
            <a:ext cx="8229600" cy="69058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Показання для проведення екстреної профілактики</a:t>
            </a:r>
            <a:endParaRPr lang="ru-RU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/>
          <a:lstStyle/>
          <a:p>
            <a:r>
              <a:rPr lang="uk-UA" sz="3100" dirty="0" smtClean="0"/>
              <a:t>Травми з порушенням цілості шкіри і слизових оболонок;</a:t>
            </a:r>
          </a:p>
          <a:p>
            <a:r>
              <a:rPr lang="uk-UA" sz="3100" dirty="0" smtClean="0"/>
              <a:t>обмороження та опіки ІІ, ІІІ, </a:t>
            </a:r>
            <a:r>
              <a:rPr lang="en-US" sz="3100" dirty="0" smtClean="0"/>
              <a:t>IV</a:t>
            </a:r>
            <a:r>
              <a:rPr lang="uk-UA" sz="3100" dirty="0" smtClean="0"/>
              <a:t> ступенів;</a:t>
            </a:r>
          </a:p>
          <a:p>
            <a:r>
              <a:rPr lang="uk-UA" sz="3100" dirty="0" err="1" smtClean="0"/>
              <a:t>позалікарняні</a:t>
            </a:r>
            <a:r>
              <a:rPr lang="uk-UA" sz="3100" dirty="0" smtClean="0"/>
              <a:t> аборти;</a:t>
            </a:r>
          </a:p>
          <a:p>
            <a:r>
              <a:rPr lang="uk-UA" sz="3100" dirty="0" smtClean="0"/>
              <a:t>пологи поза лікувальними закладами;</a:t>
            </a:r>
          </a:p>
          <a:p>
            <a:r>
              <a:rPr lang="uk-UA" sz="3100" dirty="0" smtClean="0"/>
              <a:t>гангрени, некрози тканин, абсцеси;</a:t>
            </a:r>
          </a:p>
          <a:p>
            <a:r>
              <a:rPr lang="uk-UA" sz="3100" dirty="0" smtClean="0"/>
              <a:t>укуси тварин;</a:t>
            </a:r>
          </a:p>
          <a:p>
            <a:r>
              <a:rPr lang="uk-UA" sz="3100" dirty="0" smtClean="0"/>
              <a:t>проникаючі пошкодження травного каналу.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6325"/>
            <a:ext cx="8501122" cy="52482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534988">
              <a:buNone/>
            </a:pPr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Правець –</a:t>
            </a:r>
            <a:r>
              <a:rPr lang="uk-UA" sz="4000" dirty="0" smtClean="0"/>
              <a:t> гостра тяжка інфекційна хвороба з групи ранових інфекцій, яка характеризується ураженням центральної нервової системи з розвитком тонічних і тетанічних судом скелетних м'язів, які можуть призвести до асфіксії.</a:t>
            </a:r>
            <a:endParaRPr lang="ru-RU" sz="40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D:\COLLEGE\PREDMET\INFEKZIA\СКОРОХОД\Атлас\Столбняк\Clostridium tetani. Возбудитель столбняка, чистая культур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4797425"/>
            <a:ext cx="1981200" cy="206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Етіологія</a:t>
            </a:r>
            <a:endParaRPr lang="ru-RU" sz="5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1214422"/>
            <a:ext cx="5643602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Збудник – </a:t>
            </a:r>
            <a:r>
              <a:rPr lang="en-US" sz="2000" dirty="0" smtClean="0"/>
              <a:t>Clostridium </a:t>
            </a:r>
            <a:r>
              <a:rPr lang="en-US" sz="2000" dirty="0" err="1" smtClean="0"/>
              <a:t>tetani</a:t>
            </a:r>
            <a:r>
              <a:rPr lang="en-US" sz="2000" dirty="0" smtClean="0"/>
              <a:t> </a:t>
            </a:r>
            <a:r>
              <a:rPr lang="ru-RU" sz="2000" dirty="0" err="1" smtClean="0"/>
              <a:t>Гр+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714620"/>
            <a:ext cx="1571636" cy="7858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Анаероб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2714620"/>
            <a:ext cx="1643074" cy="7858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Утворює</a:t>
            </a:r>
            <a:r>
              <a:rPr lang="ru-RU" sz="2000" dirty="0" smtClean="0"/>
              <a:t> спори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2714620"/>
            <a:ext cx="1571636" cy="7858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Виділяє екзотоксин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3636" y="2714620"/>
            <a:ext cx="2786082" cy="7858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Стійка у зовнішньому середовищі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4357694"/>
            <a:ext cx="1857388" cy="7858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тотаноспазмін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29256" y="4357694"/>
            <a:ext cx="2143140" cy="7858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тетаногемолізин</a:t>
            </a:r>
            <a:endParaRPr lang="ru-RU" sz="2000" dirty="0"/>
          </a:p>
        </p:txBody>
      </p:sp>
      <p:cxnSp>
        <p:nvCxnSpPr>
          <p:cNvPr id="12" name="Прямая соединительная линия 11"/>
          <p:cNvCxnSpPr>
            <a:stCxn id="4" idx="2"/>
            <a:endCxn id="5" idx="0"/>
          </p:cNvCxnSpPr>
          <p:nvPr/>
        </p:nvCxnSpPr>
        <p:spPr>
          <a:xfrm rot="5400000">
            <a:off x="2553877" y="303588"/>
            <a:ext cx="1000132" cy="3821933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4" idx="2"/>
            <a:endCxn id="6" idx="0"/>
          </p:cNvCxnSpPr>
          <p:nvPr/>
        </p:nvCxnSpPr>
        <p:spPr>
          <a:xfrm rot="5400000">
            <a:off x="3536149" y="1285860"/>
            <a:ext cx="1000132" cy="1857388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4" idx="2"/>
            <a:endCxn id="7" idx="0"/>
          </p:cNvCxnSpPr>
          <p:nvPr/>
        </p:nvCxnSpPr>
        <p:spPr>
          <a:xfrm rot="16200000" flipH="1">
            <a:off x="4482702" y="2196694"/>
            <a:ext cx="1000132" cy="35719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4" idx="2"/>
            <a:endCxn id="8" idx="0"/>
          </p:cNvCxnSpPr>
          <p:nvPr/>
        </p:nvCxnSpPr>
        <p:spPr>
          <a:xfrm rot="16200000" flipH="1">
            <a:off x="5750727" y="928670"/>
            <a:ext cx="1000132" cy="2571768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7" idx="2"/>
            <a:endCxn id="9" idx="0"/>
          </p:cNvCxnSpPr>
          <p:nvPr/>
        </p:nvCxnSpPr>
        <p:spPr>
          <a:xfrm rot="5400000">
            <a:off x="4000496" y="3357562"/>
            <a:ext cx="857256" cy="1143008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7" idx="2"/>
            <a:endCxn id="10" idx="0"/>
          </p:cNvCxnSpPr>
          <p:nvPr/>
        </p:nvCxnSpPr>
        <p:spPr>
          <a:xfrm rot="16200000" flipH="1">
            <a:off x="5322099" y="3178967"/>
            <a:ext cx="857256" cy="1500198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D:\COLLEGE\PREDMET\INFEKZIA\СКОРОХОД\Атлас\Столбняк\Clostridium tetani. Окраска по Граму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33937"/>
            <a:ext cx="1998663" cy="2024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Овальная выноска 18"/>
          <p:cNvSpPr/>
          <p:nvPr/>
        </p:nvSpPr>
        <p:spPr>
          <a:xfrm>
            <a:off x="4929190" y="5786454"/>
            <a:ext cx="2000264" cy="908864"/>
          </a:xfrm>
          <a:prstGeom prst="wedgeEllipseCallout">
            <a:avLst>
              <a:gd name="adj1" fmla="val 62790"/>
              <a:gd name="adj2" fmla="val 3550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Clostridium</a:t>
            </a:r>
            <a:r>
              <a:rPr lang="ru-RU" dirty="0" smtClean="0"/>
              <a:t> </a:t>
            </a:r>
            <a:r>
              <a:rPr lang="ru-RU" dirty="0" err="1" smtClean="0"/>
              <a:t>tetani</a:t>
            </a:r>
            <a:endParaRPr lang="ru-RU" dirty="0"/>
          </a:p>
        </p:txBody>
      </p:sp>
      <p:sp>
        <p:nvSpPr>
          <p:cNvPr id="20" name="Овальная выноска 19"/>
          <p:cNvSpPr/>
          <p:nvPr/>
        </p:nvSpPr>
        <p:spPr>
          <a:xfrm>
            <a:off x="1928794" y="5286388"/>
            <a:ext cx="3703980" cy="908864"/>
          </a:xfrm>
          <a:prstGeom prst="wedgeEllipseCallout">
            <a:avLst>
              <a:gd name="adj1" fmla="val -48230"/>
              <a:gd name="adj2" fmla="val 5881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Clostridium</a:t>
            </a:r>
            <a:r>
              <a:rPr lang="ru-RU" dirty="0" smtClean="0"/>
              <a:t> </a:t>
            </a:r>
            <a:r>
              <a:rPr lang="ru-RU" dirty="0" err="1" smtClean="0"/>
              <a:t>tetani</a:t>
            </a:r>
            <a:r>
              <a:rPr lang="ru-RU" dirty="0" smtClean="0"/>
              <a:t>.</a:t>
            </a:r>
          </a:p>
          <a:p>
            <a:pPr algn="ctr"/>
            <a:r>
              <a:rPr lang="ru-RU" dirty="0" err="1" smtClean="0"/>
              <a:t>Фарбування</a:t>
            </a:r>
            <a:r>
              <a:rPr lang="ru-RU" dirty="0" smtClean="0"/>
              <a:t> за </a:t>
            </a:r>
            <a:r>
              <a:rPr lang="ru-RU" dirty="0" err="1" smtClean="0"/>
              <a:t>Грамом</a:t>
            </a:r>
            <a:endParaRPr lang="ru-RU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7" grpId="1" animBg="1"/>
      <p:bldP spid="8" grpId="0" animBg="1"/>
      <p:bldP spid="9" grpId="0" animBg="1"/>
      <p:bldP spid="10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Епідеміологія</a:t>
            </a:r>
            <a:endParaRPr lang="ru-RU" sz="5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571612"/>
            <a:ext cx="1428760" cy="7143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Джерело інфекції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1571612"/>
            <a:ext cx="1428760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Травоїдні тварини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1571612"/>
            <a:ext cx="1428760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Гризуни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58016" y="1571612"/>
            <a:ext cx="1428760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Люди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3929066"/>
            <a:ext cx="1428760" cy="7143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Механізм передачі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3929066"/>
            <a:ext cx="1428760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Рановий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57818" y="2643182"/>
            <a:ext cx="2714644" cy="3571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поранення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57818" y="3071810"/>
            <a:ext cx="2714644" cy="3571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опіки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57818" y="3500438"/>
            <a:ext cx="2714644" cy="3571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відмороження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57818" y="3929066"/>
            <a:ext cx="2714644" cy="3571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укуси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57818" y="4357694"/>
            <a:ext cx="2714644" cy="3571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аборти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357818" y="4786322"/>
            <a:ext cx="2714644" cy="3571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пологи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357818" y="5214950"/>
            <a:ext cx="2714644" cy="3571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електротравми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357818" y="5643578"/>
            <a:ext cx="2714644" cy="3571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операції</a:t>
            </a:r>
            <a:endParaRPr lang="ru-RU" sz="2000" dirty="0"/>
          </a:p>
        </p:txBody>
      </p:sp>
      <p:cxnSp>
        <p:nvCxnSpPr>
          <p:cNvPr id="21" name="Прямая со стрелкой 20"/>
          <p:cNvCxnSpPr>
            <a:stCxn id="4" idx="3"/>
            <a:endCxn id="5" idx="1"/>
          </p:cNvCxnSpPr>
          <p:nvPr/>
        </p:nvCxnSpPr>
        <p:spPr>
          <a:xfrm>
            <a:off x="2000232" y="1928802"/>
            <a:ext cx="571504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5" idx="3"/>
            <a:endCxn id="6" idx="1"/>
          </p:cNvCxnSpPr>
          <p:nvPr/>
        </p:nvCxnSpPr>
        <p:spPr>
          <a:xfrm>
            <a:off x="4000496" y="1928802"/>
            <a:ext cx="642942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6" idx="3"/>
            <a:endCxn id="7" idx="1"/>
          </p:cNvCxnSpPr>
          <p:nvPr/>
        </p:nvCxnSpPr>
        <p:spPr>
          <a:xfrm>
            <a:off x="6072198" y="1928802"/>
            <a:ext cx="785818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8" idx="3"/>
            <a:endCxn id="9" idx="1"/>
          </p:cNvCxnSpPr>
          <p:nvPr/>
        </p:nvCxnSpPr>
        <p:spPr>
          <a:xfrm>
            <a:off x="2000232" y="4286256"/>
            <a:ext cx="642942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0" idx="1"/>
            <a:endCxn id="9" idx="3"/>
          </p:cNvCxnSpPr>
          <p:nvPr/>
        </p:nvCxnSpPr>
        <p:spPr>
          <a:xfrm rot="10800000" flipV="1">
            <a:off x="4071934" y="2821776"/>
            <a:ext cx="1285884" cy="1464479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9" idx="3"/>
            <a:endCxn id="17" idx="1"/>
          </p:cNvCxnSpPr>
          <p:nvPr/>
        </p:nvCxnSpPr>
        <p:spPr>
          <a:xfrm>
            <a:off x="4071934" y="4286256"/>
            <a:ext cx="1285884" cy="1535917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9" idx="3"/>
            <a:endCxn id="16" idx="1"/>
          </p:cNvCxnSpPr>
          <p:nvPr/>
        </p:nvCxnSpPr>
        <p:spPr>
          <a:xfrm>
            <a:off x="4071934" y="4286256"/>
            <a:ext cx="1285884" cy="1107289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11" idx="1"/>
            <a:endCxn id="9" idx="3"/>
          </p:cNvCxnSpPr>
          <p:nvPr/>
        </p:nvCxnSpPr>
        <p:spPr>
          <a:xfrm rot="10800000" flipV="1">
            <a:off x="4071934" y="3250404"/>
            <a:ext cx="1285884" cy="1035851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12" idx="1"/>
            <a:endCxn id="9" idx="3"/>
          </p:cNvCxnSpPr>
          <p:nvPr/>
        </p:nvCxnSpPr>
        <p:spPr>
          <a:xfrm rot="10800000" flipV="1">
            <a:off x="4071934" y="3679032"/>
            <a:ext cx="1285884" cy="607223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13" idx="1"/>
            <a:endCxn id="9" idx="3"/>
          </p:cNvCxnSpPr>
          <p:nvPr/>
        </p:nvCxnSpPr>
        <p:spPr>
          <a:xfrm rot="10800000" flipV="1">
            <a:off x="4071934" y="4107660"/>
            <a:ext cx="1285884" cy="178595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9" idx="3"/>
            <a:endCxn id="14" idx="1"/>
          </p:cNvCxnSpPr>
          <p:nvPr/>
        </p:nvCxnSpPr>
        <p:spPr>
          <a:xfrm>
            <a:off x="4071934" y="4286256"/>
            <a:ext cx="1285884" cy="250033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9" idx="3"/>
            <a:endCxn id="15" idx="1"/>
          </p:cNvCxnSpPr>
          <p:nvPr/>
        </p:nvCxnSpPr>
        <p:spPr>
          <a:xfrm>
            <a:off x="4071934" y="4286256"/>
            <a:ext cx="1285884" cy="678661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0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a.screensaver-planet.com/upload/8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28950" cy="2266950"/>
          </a:xfrm>
          <a:prstGeom prst="rect">
            <a:avLst/>
          </a:prstGeom>
          <a:noFill/>
        </p:spPr>
      </p:pic>
      <p:pic>
        <p:nvPicPr>
          <p:cNvPr id="1028" name="Picture 4" descr="http://www.insidesocal.com/greenspirited/cow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0"/>
            <a:ext cx="3214678" cy="2212180"/>
          </a:xfrm>
          <a:prstGeom prst="rect">
            <a:avLst/>
          </a:prstGeom>
          <a:noFill/>
        </p:spPr>
      </p:pic>
      <p:pic>
        <p:nvPicPr>
          <p:cNvPr id="1030" name="Picture 6" descr="http://k.img.com.ua/img/forall/a/2987/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86058"/>
            <a:ext cx="2571736" cy="1836954"/>
          </a:xfrm>
          <a:prstGeom prst="rect">
            <a:avLst/>
          </a:prstGeom>
          <a:noFill/>
        </p:spPr>
      </p:pic>
      <p:pic>
        <p:nvPicPr>
          <p:cNvPr id="1032" name="Picture 8" descr="http://novynar.img.com.ua/img/forall/a/548/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2714620"/>
            <a:ext cx="2357454" cy="2357454"/>
          </a:xfrm>
          <a:prstGeom prst="rect">
            <a:avLst/>
          </a:prstGeom>
          <a:noFill/>
        </p:spPr>
      </p:pic>
      <p:pic>
        <p:nvPicPr>
          <p:cNvPr id="1034" name="Picture 10" descr="http://www.sustainabilityninja.com/wp-content/uploads/2009/04/pig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67450" y="4625587"/>
            <a:ext cx="2976550" cy="2232413"/>
          </a:xfrm>
          <a:prstGeom prst="rect">
            <a:avLst/>
          </a:prstGeom>
          <a:noFill/>
        </p:spPr>
      </p:pic>
      <p:pic>
        <p:nvPicPr>
          <p:cNvPr id="1036" name="Picture 12" descr="http://novynar.img.com.ua/img/forall/a/570/9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871062"/>
            <a:ext cx="2643174" cy="1986938"/>
          </a:xfrm>
          <a:prstGeom prst="rect">
            <a:avLst/>
          </a:prstGeom>
          <a:noFill/>
        </p:spPr>
      </p:pic>
      <p:pic>
        <p:nvPicPr>
          <p:cNvPr id="1038" name="Picture 14" descr="http://ngo.donetsk.ua/uploads/images/news/norm/dongrom_6582_426840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29454" y="2500306"/>
            <a:ext cx="1909766" cy="190976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071802" y="428604"/>
            <a:ext cx="285752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9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Епідеміологія</a:t>
            </a:r>
            <a:endParaRPr lang="ru-RU" sz="2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Патогенез</a:t>
            </a:r>
            <a:endParaRPr lang="ru-RU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571612"/>
            <a:ext cx="1214446" cy="10001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err="1" smtClean="0"/>
              <a:t>Клостридія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1571612"/>
            <a:ext cx="1143008" cy="10001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шкіра, слизові оболонки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1571612"/>
            <a:ext cx="1357322" cy="10001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виділення екзотоксину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1571612"/>
            <a:ext cx="1928826" cy="10001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токсин з током крові, </a:t>
            </a:r>
            <a:r>
              <a:rPr lang="uk-UA" sz="1600" dirty="0" err="1" smtClean="0"/>
              <a:t>лімфогенно</a:t>
            </a:r>
            <a:r>
              <a:rPr lang="uk-UA" sz="1600" dirty="0" smtClean="0"/>
              <a:t> по нервовим волокнам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58016" y="1571612"/>
            <a:ext cx="1857388" cy="10001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спинний, довгастий мозок, </a:t>
            </a:r>
            <a:r>
              <a:rPr lang="uk-UA" sz="1600" dirty="0" err="1" smtClean="0"/>
              <a:t>сітчатий</a:t>
            </a:r>
            <a:r>
              <a:rPr lang="uk-UA" sz="1600" dirty="0" smtClean="0"/>
              <a:t> утвір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29454" y="2857496"/>
            <a:ext cx="1714512" cy="9286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параліч рефлекторних дуг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3571876"/>
            <a:ext cx="3071834" cy="7143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тонічні судоми,</a:t>
            </a:r>
          </a:p>
          <a:p>
            <a:pPr algn="ctr"/>
            <a:r>
              <a:rPr lang="uk-UA" sz="1600" dirty="0" err="1" smtClean="0"/>
              <a:t>тетальні</a:t>
            </a:r>
            <a:r>
              <a:rPr lang="uk-UA" sz="1600" dirty="0" smtClean="0"/>
              <a:t> судоми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4429132"/>
            <a:ext cx="3071834" cy="10001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враження дихального центру ядер блукаючого нерва,</a:t>
            </a:r>
          </a:p>
          <a:p>
            <a:pPr algn="ctr"/>
            <a:r>
              <a:rPr lang="uk-UA" sz="1600" dirty="0" smtClean="0"/>
              <a:t>порушення функції дихання і кровообігу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57686" y="3500438"/>
            <a:ext cx="1928826" cy="8572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переломи кісток,</a:t>
            </a:r>
          </a:p>
          <a:p>
            <a:pPr algn="ctr"/>
            <a:r>
              <a:rPr lang="uk-UA" sz="1600" dirty="0" smtClean="0"/>
              <a:t>розриви м'язів і сухожилків</a:t>
            </a:r>
            <a:endParaRPr lang="ru-RU" sz="1600" dirty="0"/>
          </a:p>
        </p:txBody>
      </p:sp>
      <p:cxnSp>
        <p:nvCxnSpPr>
          <p:cNvPr id="14" name="Прямая со стрелкой 13"/>
          <p:cNvCxnSpPr>
            <a:stCxn id="4" idx="3"/>
            <a:endCxn id="5" idx="1"/>
          </p:cNvCxnSpPr>
          <p:nvPr/>
        </p:nvCxnSpPr>
        <p:spPr>
          <a:xfrm>
            <a:off x="1428728" y="2071678"/>
            <a:ext cx="285752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3"/>
            <a:endCxn id="6" idx="1"/>
          </p:cNvCxnSpPr>
          <p:nvPr/>
        </p:nvCxnSpPr>
        <p:spPr>
          <a:xfrm>
            <a:off x="2857488" y="2071678"/>
            <a:ext cx="214314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3"/>
            <a:endCxn id="7" idx="1"/>
          </p:cNvCxnSpPr>
          <p:nvPr/>
        </p:nvCxnSpPr>
        <p:spPr>
          <a:xfrm>
            <a:off x="4429124" y="2071678"/>
            <a:ext cx="285752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7" idx="3"/>
            <a:endCxn id="8" idx="1"/>
          </p:cNvCxnSpPr>
          <p:nvPr/>
        </p:nvCxnSpPr>
        <p:spPr>
          <a:xfrm>
            <a:off x="6643702" y="2071678"/>
            <a:ext cx="214314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8" idx="3"/>
          </p:cNvCxnSpPr>
          <p:nvPr/>
        </p:nvCxnSpPr>
        <p:spPr>
          <a:xfrm flipV="1">
            <a:off x="8715404" y="1785926"/>
            <a:ext cx="214314" cy="285752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8" idx="3"/>
          </p:cNvCxnSpPr>
          <p:nvPr/>
        </p:nvCxnSpPr>
        <p:spPr>
          <a:xfrm>
            <a:off x="8715404" y="2071678"/>
            <a:ext cx="285752" cy="357190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0" idx="1"/>
          </p:cNvCxnSpPr>
          <p:nvPr/>
        </p:nvCxnSpPr>
        <p:spPr>
          <a:xfrm rot="5400000" flipH="1" flipV="1">
            <a:off x="178563" y="3964785"/>
            <a:ext cx="500066" cy="42862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1" idx="1"/>
          </p:cNvCxnSpPr>
          <p:nvPr/>
        </p:nvCxnSpPr>
        <p:spPr>
          <a:xfrm rot="16200000" flipH="1">
            <a:off x="178563" y="4464851"/>
            <a:ext cx="500066" cy="42862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0" idx="3"/>
            <a:endCxn id="12" idx="1"/>
          </p:cNvCxnSpPr>
          <p:nvPr/>
        </p:nvCxnSpPr>
        <p:spPr>
          <a:xfrm>
            <a:off x="3714744" y="3929066"/>
            <a:ext cx="642942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8" idx="2"/>
            <a:endCxn id="9" idx="0"/>
          </p:cNvCxnSpPr>
          <p:nvPr/>
        </p:nvCxnSpPr>
        <p:spPr>
          <a:xfrm rot="5400000">
            <a:off x="7643834" y="2714620"/>
            <a:ext cx="285752" cy="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5000" b="1" dirty="0" smtClean="0">
                <a:ln/>
                <a:solidFill>
                  <a:schemeClr val="accent3"/>
                </a:solidFill>
              </a:rPr>
              <a:t>Клініка</a:t>
            </a:r>
            <a:endParaRPr lang="ru-RU" sz="5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1285860"/>
            <a:ext cx="5072098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Інкубаційний період – 1-60 діб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643182"/>
            <a:ext cx="1714512" cy="857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Форми правця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4643446"/>
            <a:ext cx="1714512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Періоди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2428868"/>
            <a:ext cx="4143404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Загальний (</a:t>
            </a:r>
            <a:r>
              <a:rPr lang="uk-UA" sz="2000" dirty="0" err="1" smtClean="0"/>
              <a:t>генералізований</a:t>
            </a:r>
            <a:r>
              <a:rPr lang="uk-UA" sz="2000" dirty="0" smtClean="0"/>
              <a:t>)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28992" y="3214686"/>
            <a:ext cx="4143404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Місцевий (локалізований)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868" y="4429132"/>
            <a:ext cx="2071702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початковий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868" y="4929198"/>
            <a:ext cx="2071702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судомний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868" y="5429264"/>
            <a:ext cx="2071702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одужання</a:t>
            </a:r>
            <a:endParaRPr lang="ru-RU" sz="2000" dirty="0"/>
          </a:p>
        </p:txBody>
      </p:sp>
      <p:cxnSp>
        <p:nvCxnSpPr>
          <p:cNvPr id="13" name="Прямая соединительная линия 12"/>
          <p:cNvCxnSpPr>
            <a:stCxn id="5" idx="3"/>
            <a:endCxn id="7" idx="1"/>
          </p:cNvCxnSpPr>
          <p:nvPr/>
        </p:nvCxnSpPr>
        <p:spPr>
          <a:xfrm flipV="1">
            <a:off x="2214546" y="2607463"/>
            <a:ext cx="1214446" cy="464347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5" idx="3"/>
            <a:endCxn id="8" idx="1"/>
          </p:cNvCxnSpPr>
          <p:nvPr/>
        </p:nvCxnSpPr>
        <p:spPr>
          <a:xfrm>
            <a:off x="2214546" y="3071810"/>
            <a:ext cx="1214446" cy="321471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6" idx="3"/>
            <a:endCxn id="9" idx="1"/>
          </p:cNvCxnSpPr>
          <p:nvPr/>
        </p:nvCxnSpPr>
        <p:spPr>
          <a:xfrm flipV="1">
            <a:off x="2285984" y="4607727"/>
            <a:ext cx="1285884" cy="500066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6" idx="3"/>
            <a:endCxn id="10" idx="1"/>
          </p:cNvCxnSpPr>
          <p:nvPr/>
        </p:nvCxnSpPr>
        <p:spPr>
          <a:xfrm>
            <a:off x="2285984" y="5107793"/>
            <a:ext cx="1285884" cy="0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6" idx="3"/>
            <a:endCxn id="11" idx="1"/>
          </p:cNvCxnSpPr>
          <p:nvPr/>
        </p:nvCxnSpPr>
        <p:spPr>
          <a:xfrm>
            <a:off x="2285984" y="5107793"/>
            <a:ext cx="1285884" cy="500066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2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2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2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2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2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2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2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2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820"/>
                            </p:stCondLst>
                            <p:childTnLst>
                              <p:par>
                                <p:cTn id="4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32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82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32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Початковий період</a:t>
            </a:r>
            <a:endParaRPr lang="ru-RU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600" dirty="0" smtClean="0"/>
              <a:t>Нездужання;</a:t>
            </a:r>
          </a:p>
          <a:p>
            <a:r>
              <a:rPr lang="uk-UA" sz="3600" dirty="0" smtClean="0"/>
              <a:t>тягнучий біль у ділянці рани;</a:t>
            </a:r>
          </a:p>
          <a:p>
            <a:r>
              <a:rPr lang="uk-UA" sz="3600" dirty="0" smtClean="0"/>
              <a:t>посмикування м'язів навколо рани;</a:t>
            </a:r>
          </a:p>
          <a:p>
            <a:r>
              <a:rPr lang="uk-UA" sz="3600" dirty="0" smtClean="0"/>
              <a:t>головний біль;</a:t>
            </a:r>
          </a:p>
          <a:p>
            <a:r>
              <a:rPr lang="uk-UA" sz="3600" dirty="0" smtClean="0"/>
              <a:t>пітливість;</a:t>
            </a:r>
          </a:p>
          <a:p>
            <a:r>
              <a:rPr lang="uk-UA" sz="3600" dirty="0" smtClean="0"/>
              <a:t>підвищена дратівливість;</a:t>
            </a:r>
          </a:p>
          <a:p>
            <a:r>
              <a:rPr lang="uk-UA" sz="3600" dirty="0" smtClean="0"/>
              <a:t>позитивні рефлекси жувальних м'язів.</a:t>
            </a:r>
            <a:endParaRPr lang="ru-RU" sz="3600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Судомний період</a:t>
            </a:r>
            <a:endParaRPr lang="ru-RU" sz="5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700" dirty="0" smtClean="0"/>
              <a:t>Тризм – судомне скорочення жувальних м'язів;</a:t>
            </a:r>
          </a:p>
          <a:p>
            <a:r>
              <a:rPr lang="uk-UA" sz="2700" dirty="0" err="1" smtClean="0"/>
              <a:t>“сардонічна</a:t>
            </a:r>
            <a:r>
              <a:rPr lang="uk-UA" sz="2700" dirty="0" smtClean="0"/>
              <a:t> </a:t>
            </a:r>
            <a:r>
              <a:rPr lang="uk-UA" sz="2700" dirty="0" err="1" smtClean="0"/>
              <a:t>посмішка”</a:t>
            </a:r>
            <a:r>
              <a:rPr lang="uk-UA" sz="2700" dirty="0" smtClean="0"/>
              <a:t> – скорочення мімічних м'язів;</a:t>
            </a:r>
          </a:p>
          <a:p>
            <a:r>
              <a:rPr lang="uk-UA" sz="2700" dirty="0" err="1" smtClean="0"/>
              <a:t>затруднення</a:t>
            </a:r>
            <a:r>
              <a:rPr lang="uk-UA" sz="2700" dirty="0" smtClean="0"/>
              <a:t> ковтання (спазм м'язів глотки);</a:t>
            </a:r>
          </a:p>
          <a:p>
            <a:r>
              <a:rPr lang="uk-UA" sz="2700" dirty="0" smtClean="0"/>
              <a:t>ригідність потиличних м'язів;</a:t>
            </a:r>
          </a:p>
          <a:p>
            <a:r>
              <a:rPr lang="uk-UA" sz="2700" dirty="0" smtClean="0"/>
              <a:t>тонічне скорочення м'язів у низхідному порядку;</a:t>
            </a:r>
          </a:p>
          <a:p>
            <a:r>
              <a:rPr lang="uk-UA" sz="2700" dirty="0" err="1" smtClean="0"/>
              <a:t>опістотонус</a:t>
            </a:r>
            <a:r>
              <a:rPr lang="uk-UA" sz="2700" dirty="0" smtClean="0"/>
              <a:t>;</a:t>
            </a:r>
          </a:p>
          <a:p>
            <a:r>
              <a:rPr lang="uk-UA" sz="2700" dirty="0" smtClean="0"/>
              <a:t>тетанічні (</a:t>
            </a:r>
            <a:r>
              <a:rPr lang="uk-UA" sz="2700" dirty="0" err="1" smtClean="0"/>
              <a:t>клонічні</a:t>
            </a:r>
            <a:r>
              <a:rPr lang="uk-UA" sz="2700" dirty="0" smtClean="0"/>
              <a:t> судоми);</a:t>
            </a:r>
          </a:p>
          <a:p>
            <a:r>
              <a:rPr lang="uk-UA" sz="2700" dirty="0" smtClean="0"/>
              <a:t>гіпертермія, гіпергідроз;</a:t>
            </a:r>
          </a:p>
          <a:p>
            <a:r>
              <a:rPr lang="uk-UA" sz="2700" dirty="0" smtClean="0"/>
              <a:t>порушення дихання, кровообігу.</a:t>
            </a:r>
            <a:endParaRPr lang="ru-RU" sz="2700" dirty="0"/>
          </a:p>
        </p:txBody>
      </p:sp>
      <p:pic>
        <p:nvPicPr>
          <p:cNvPr id="7169" name="Picture 1" descr="D:\COLLEGE\PREDMET\INFEKZIA\СКОРОХОД\Атлас\Столбняк\Столбняк. Сардоническая улыб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8787" y="5121275"/>
            <a:ext cx="2335213" cy="1736725"/>
          </a:xfrm>
          <a:prstGeom prst="rect">
            <a:avLst/>
          </a:prstGeom>
          <a:noFill/>
        </p:spPr>
      </p:pic>
      <p:sp>
        <p:nvSpPr>
          <p:cNvPr id="5" name="Прямоугольная выноска 4"/>
          <p:cNvSpPr/>
          <p:nvPr/>
        </p:nvSpPr>
        <p:spPr>
          <a:xfrm>
            <a:off x="6554830" y="4572008"/>
            <a:ext cx="2621230" cy="369332"/>
          </a:xfrm>
          <a:prstGeom prst="wedgeRectCallout">
            <a:avLst>
              <a:gd name="adj1" fmla="val -16957"/>
              <a:gd name="adj2" fmla="val 9873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 err="1" smtClean="0"/>
              <a:t>“Сардонічна</a:t>
            </a:r>
            <a:r>
              <a:rPr lang="uk-UA" dirty="0" smtClean="0"/>
              <a:t> </a:t>
            </a:r>
            <a:r>
              <a:rPr lang="uk-UA" dirty="0" err="1" smtClean="0"/>
              <a:t>посмішка”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theme/theme1.xml><?xml version="1.0" encoding="utf-8"?>
<a:theme xmlns:a="http://schemas.openxmlformats.org/drawingml/2006/main" name="sample">
  <a:themeElements>
    <a:clrScheme name="sample 3">
      <a:dk1>
        <a:srgbClr val="000000"/>
      </a:dk1>
      <a:lt1>
        <a:srgbClr val="FFFFFF"/>
      </a:lt1>
      <a:dk2>
        <a:srgbClr val="173D89"/>
      </a:dk2>
      <a:lt2>
        <a:srgbClr val="969696"/>
      </a:lt2>
      <a:accent1>
        <a:srgbClr val="9181E1"/>
      </a:accent1>
      <a:accent2>
        <a:srgbClr val="4CD2AF"/>
      </a:accent2>
      <a:accent3>
        <a:srgbClr val="FFFFFF"/>
      </a:accent3>
      <a:accent4>
        <a:srgbClr val="000000"/>
      </a:accent4>
      <a:accent5>
        <a:srgbClr val="C7C1EE"/>
      </a:accent5>
      <a:accent6>
        <a:srgbClr val="44BE9E"/>
      </a:accent6>
      <a:hlink>
        <a:srgbClr val="5FB6F1"/>
      </a:hlink>
      <a:folHlink>
        <a:srgbClr val="94B1EC"/>
      </a:folHlink>
    </a:clrScheme>
    <a:fontScheme name="sampl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00"/>
        </a:dk1>
        <a:lt1>
          <a:srgbClr val="FFFFFF"/>
        </a:lt1>
        <a:dk2>
          <a:srgbClr val="7E6256"/>
        </a:dk2>
        <a:lt2>
          <a:srgbClr val="969696"/>
        </a:lt2>
        <a:accent1>
          <a:srgbClr val="E4CF84"/>
        </a:accent1>
        <a:accent2>
          <a:srgbClr val="92A5E0"/>
        </a:accent2>
        <a:accent3>
          <a:srgbClr val="FFFFFF"/>
        </a:accent3>
        <a:accent4>
          <a:srgbClr val="000000"/>
        </a:accent4>
        <a:accent5>
          <a:srgbClr val="EFE4C2"/>
        </a:accent5>
        <a:accent6>
          <a:srgbClr val="8495CB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8DB1F3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7FA0DC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173D89"/>
        </a:dk2>
        <a:lt2>
          <a:srgbClr val="969696"/>
        </a:lt2>
        <a:accent1>
          <a:srgbClr val="9181E1"/>
        </a:accent1>
        <a:accent2>
          <a:srgbClr val="4CD2AF"/>
        </a:accent2>
        <a:accent3>
          <a:srgbClr val="FFFFFF"/>
        </a:accent3>
        <a:accent4>
          <a:srgbClr val="000000"/>
        </a:accent4>
        <a:accent5>
          <a:srgbClr val="C7C1EE"/>
        </a:accent5>
        <a:accent6>
          <a:srgbClr val="44BE9E"/>
        </a:accent6>
        <a:hlink>
          <a:srgbClr val="5FB6F1"/>
        </a:hlink>
        <a:folHlink>
          <a:srgbClr val="94B1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10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1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4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5.xml><?xml version="1.0" encoding="utf-8"?>
<a:themeOverride xmlns:a="http://schemas.openxmlformats.org/drawingml/2006/main">
  <a:clrScheme name="Техническая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6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7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8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9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cdb2004156gl</Template>
  <TotalTime>593</TotalTime>
  <Words>422</Words>
  <Application>Microsoft Office PowerPoint</Application>
  <PresentationFormat>Экран (4:3)</PresentationFormat>
  <Paragraphs>127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sample</vt:lpstr>
      <vt:lpstr>Правець</vt:lpstr>
      <vt:lpstr>Слайд 2</vt:lpstr>
      <vt:lpstr>Етіологія</vt:lpstr>
      <vt:lpstr>Епідеміологія</vt:lpstr>
      <vt:lpstr>Слайд 5</vt:lpstr>
      <vt:lpstr>Патогенез</vt:lpstr>
      <vt:lpstr>Клініка</vt:lpstr>
      <vt:lpstr>Початковий період</vt:lpstr>
      <vt:lpstr>Судомний період</vt:lpstr>
      <vt:lpstr>Ускладнення</vt:lpstr>
      <vt:lpstr>Діагностика</vt:lpstr>
      <vt:lpstr>Лікування</vt:lpstr>
      <vt:lpstr>Профілактика</vt:lpstr>
      <vt:lpstr>Показання для проведення екстреної профілактики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Правець</dc:title>
  <dc:creator>Оксана</dc:creator>
  <cp:lastModifiedBy>metod2</cp:lastModifiedBy>
  <cp:revision>69</cp:revision>
  <dcterms:created xsi:type="dcterms:W3CDTF">2009-08-05T06:35:55Z</dcterms:created>
  <dcterms:modified xsi:type="dcterms:W3CDTF">2010-08-05T11:05:12Z</dcterms:modified>
</cp:coreProperties>
</file>