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85" d="100"/>
          <a:sy n="85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7F182-CD40-4232-9596-830188DBE41B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3D8516B-8F78-41E2-A236-77F893005572}">
      <dgm:prSet phldrT="[Текст]" custT="1"/>
      <dgm:spPr/>
      <dgm:t>
        <a:bodyPr/>
        <a:lstStyle/>
        <a:p>
          <a:r>
            <a:rPr lang="uk-UA" sz="2700" dirty="0" smtClean="0">
              <a:solidFill>
                <a:schemeClr val="tx1"/>
              </a:solidFill>
            </a:rPr>
            <a:t>протизапальні засоби (стероїдні та </a:t>
          </a:r>
          <a:r>
            <a:rPr lang="uk-UA" sz="2700" dirty="0" err="1" smtClean="0">
              <a:solidFill>
                <a:schemeClr val="tx1"/>
              </a:solidFill>
            </a:rPr>
            <a:t>нестероїдні</a:t>
          </a:r>
          <a:r>
            <a:rPr lang="uk-UA" sz="2700" dirty="0" smtClean="0">
              <a:solidFill>
                <a:schemeClr val="tx1"/>
              </a:solidFill>
            </a:rPr>
            <a:t>)</a:t>
          </a:r>
          <a:endParaRPr lang="ru-RU" sz="2700" dirty="0">
            <a:solidFill>
              <a:schemeClr val="tx1"/>
            </a:solidFill>
          </a:endParaRPr>
        </a:p>
      </dgm:t>
    </dgm:pt>
    <dgm:pt modelId="{91734BCB-5C08-4D25-BA6E-1656106C4B30}" type="parTrans" cxnId="{B6286DD3-3266-45CF-9928-4031D45291D0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7911C0AF-3D87-4E8E-A1D1-F2953FCCD7E8}" type="sibTrans" cxnId="{B6286DD3-3266-45CF-9928-4031D45291D0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6D526326-6AFD-4590-96FE-8D33A8332B82}">
      <dgm:prSet phldrT="[Текст]" custT="1"/>
      <dgm:spPr/>
      <dgm:t>
        <a:bodyPr/>
        <a:lstStyle/>
        <a:p>
          <a:r>
            <a:rPr lang="uk-UA" sz="2700" dirty="0" err="1" smtClean="0">
              <a:solidFill>
                <a:schemeClr val="tx1"/>
              </a:solidFill>
            </a:rPr>
            <a:t>імуномодулятори</a:t>
          </a:r>
          <a:endParaRPr lang="ru-RU" sz="2700" dirty="0">
            <a:solidFill>
              <a:schemeClr val="tx1"/>
            </a:solidFill>
          </a:endParaRPr>
        </a:p>
      </dgm:t>
    </dgm:pt>
    <dgm:pt modelId="{6B361D37-A4B0-4838-813D-1EE5A67D7F85}" type="parTrans" cxnId="{0EF51818-3FD4-4252-8A8A-0D95BD6A45AB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14C1E396-763B-4DDB-A8CA-699351B7F6BB}" type="sibTrans" cxnId="{0EF51818-3FD4-4252-8A8A-0D95BD6A45AB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A08C5FD0-832F-4B2D-AC1C-D8A9AB73B62F}">
      <dgm:prSet custT="1"/>
      <dgm:spPr/>
      <dgm:t>
        <a:bodyPr/>
        <a:lstStyle/>
        <a:p>
          <a:r>
            <a:rPr lang="uk-UA" sz="2700" dirty="0" smtClean="0">
              <a:solidFill>
                <a:schemeClr val="tx1"/>
              </a:solidFill>
            </a:rPr>
            <a:t>відновлення водно-електролітного балансу</a:t>
          </a:r>
          <a:endParaRPr lang="ru-RU" sz="2700" dirty="0">
            <a:solidFill>
              <a:schemeClr val="tx1"/>
            </a:solidFill>
          </a:endParaRPr>
        </a:p>
      </dgm:t>
    </dgm:pt>
    <dgm:pt modelId="{1BADB157-8EA6-4371-985C-7EEAF5253C14}" type="parTrans" cxnId="{B956ED3D-5387-4111-A592-28A44FBEF812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74DD14A2-64CA-4259-8214-F4053B4590C1}" type="sibTrans" cxnId="{B956ED3D-5387-4111-A592-28A44FBEF812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2176B498-4602-4239-884E-920251B3CAB3}">
      <dgm:prSet phldrT="[Текст]" custT="1"/>
      <dgm:spPr/>
      <dgm:t>
        <a:bodyPr/>
        <a:lstStyle/>
        <a:p>
          <a:r>
            <a:rPr lang="uk-UA" sz="2700" dirty="0" smtClean="0">
              <a:solidFill>
                <a:schemeClr val="tx1"/>
              </a:solidFill>
            </a:rPr>
            <a:t>вітаміни</a:t>
          </a:r>
          <a:endParaRPr lang="ru-RU" sz="2700" dirty="0">
            <a:solidFill>
              <a:schemeClr val="tx1"/>
            </a:solidFill>
          </a:endParaRPr>
        </a:p>
      </dgm:t>
    </dgm:pt>
    <dgm:pt modelId="{37E89C52-64B6-41CF-85A2-D9E8C17AC27D}" type="parTrans" cxnId="{87B9C259-425D-416F-8D83-C341BB5E6BA5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64797DF7-0401-410D-BF37-1B5963B6A7EB}" type="sibTrans" cxnId="{87B9C259-425D-416F-8D83-C341BB5E6BA5}">
      <dgm:prSet/>
      <dgm:spPr/>
      <dgm:t>
        <a:bodyPr/>
        <a:lstStyle/>
        <a:p>
          <a:endParaRPr lang="ru-RU" sz="2700">
            <a:solidFill>
              <a:schemeClr val="tx1"/>
            </a:solidFill>
          </a:endParaRPr>
        </a:p>
      </dgm:t>
    </dgm:pt>
    <dgm:pt modelId="{696AC9DD-934A-4598-9075-650EA6E275E9}" type="pres">
      <dgm:prSet presAssocID="{2BB7F182-CD40-4232-9596-830188DBE41B}" presName="linear" presStyleCnt="0">
        <dgm:presLayoutVars>
          <dgm:animLvl val="lvl"/>
          <dgm:resizeHandles val="exact"/>
        </dgm:presLayoutVars>
      </dgm:prSet>
      <dgm:spPr/>
    </dgm:pt>
    <dgm:pt modelId="{C7014C53-2037-4ED3-84E2-821A636F196F}" type="pres">
      <dgm:prSet presAssocID="{A08C5FD0-832F-4B2D-AC1C-D8A9AB73B62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CC252-5C2D-4BFD-A742-3950B2868478}" type="pres">
      <dgm:prSet presAssocID="{74DD14A2-64CA-4259-8214-F4053B4590C1}" presName="spacer" presStyleCnt="0"/>
      <dgm:spPr/>
    </dgm:pt>
    <dgm:pt modelId="{FBA6AFC0-4BD9-4713-A78D-F74D5407D253}" type="pres">
      <dgm:prSet presAssocID="{F3D8516B-8F78-41E2-A236-77F89300557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3338B-4567-40D0-A999-0F06986FE277}" type="pres">
      <dgm:prSet presAssocID="{7911C0AF-3D87-4E8E-A1D1-F2953FCCD7E8}" presName="spacer" presStyleCnt="0"/>
      <dgm:spPr/>
    </dgm:pt>
    <dgm:pt modelId="{E3AF1514-4E21-4EBE-AC50-6BD6F0A803C3}" type="pres">
      <dgm:prSet presAssocID="{2176B498-4602-4239-884E-920251B3CA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E1E50-AC89-4A59-AEDF-AFA8A3DD12C8}" type="pres">
      <dgm:prSet presAssocID="{64797DF7-0401-410D-BF37-1B5963B6A7EB}" presName="spacer" presStyleCnt="0"/>
      <dgm:spPr/>
    </dgm:pt>
    <dgm:pt modelId="{385DF103-AB77-40EE-B583-65B77F89E3CA}" type="pres">
      <dgm:prSet presAssocID="{6D526326-6AFD-4590-96FE-8D33A8332B8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9C259-425D-416F-8D83-C341BB5E6BA5}" srcId="{2BB7F182-CD40-4232-9596-830188DBE41B}" destId="{2176B498-4602-4239-884E-920251B3CAB3}" srcOrd="2" destOrd="0" parTransId="{37E89C52-64B6-41CF-85A2-D9E8C17AC27D}" sibTransId="{64797DF7-0401-410D-BF37-1B5963B6A7EB}"/>
    <dgm:cxn modelId="{ECA64D01-1A4D-46CF-83E5-DB9644AC8150}" type="presOf" srcId="{F3D8516B-8F78-41E2-A236-77F893005572}" destId="{FBA6AFC0-4BD9-4713-A78D-F74D5407D253}" srcOrd="0" destOrd="0" presId="urn:microsoft.com/office/officeart/2005/8/layout/vList2"/>
    <dgm:cxn modelId="{19D030D2-BA6F-48E7-A654-3CE78A48EFB9}" type="presOf" srcId="{2BB7F182-CD40-4232-9596-830188DBE41B}" destId="{696AC9DD-934A-4598-9075-650EA6E275E9}" srcOrd="0" destOrd="0" presId="urn:microsoft.com/office/officeart/2005/8/layout/vList2"/>
    <dgm:cxn modelId="{A7373FF4-73FD-4E40-8234-72D9BF8C3988}" type="presOf" srcId="{A08C5FD0-832F-4B2D-AC1C-D8A9AB73B62F}" destId="{C7014C53-2037-4ED3-84E2-821A636F196F}" srcOrd="0" destOrd="0" presId="urn:microsoft.com/office/officeart/2005/8/layout/vList2"/>
    <dgm:cxn modelId="{B956ED3D-5387-4111-A592-28A44FBEF812}" srcId="{2BB7F182-CD40-4232-9596-830188DBE41B}" destId="{A08C5FD0-832F-4B2D-AC1C-D8A9AB73B62F}" srcOrd="0" destOrd="0" parTransId="{1BADB157-8EA6-4371-985C-7EEAF5253C14}" sibTransId="{74DD14A2-64CA-4259-8214-F4053B4590C1}"/>
    <dgm:cxn modelId="{0EF51818-3FD4-4252-8A8A-0D95BD6A45AB}" srcId="{2BB7F182-CD40-4232-9596-830188DBE41B}" destId="{6D526326-6AFD-4590-96FE-8D33A8332B82}" srcOrd="3" destOrd="0" parTransId="{6B361D37-A4B0-4838-813D-1EE5A67D7F85}" sibTransId="{14C1E396-763B-4DDB-A8CA-699351B7F6BB}"/>
    <dgm:cxn modelId="{00820FF8-60B5-4B6C-9B54-1D5E1925B3F4}" type="presOf" srcId="{6D526326-6AFD-4590-96FE-8D33A8332B82}" destId="{385DF103-AB77-40EE-B583-65B77F89E3CA}" srcOrd="0" destOrd="0" presId="urn:microsoft.com/office/officeart/2005/8/layout/vList2"/>
    <dgm:cxn modelId="{5E4A1C6C-3B45-4F99-9EFB-873FDC9E267B}" type="presOf" srcId="{2176B498-4602-4239-884E-920251B3CAB3}" destId="{E3AF1514-4E21-4EBE-AC50-6BD6F0A803C3}" srcOrd="0" destOrd="0" presId="urn:microsoft.com/office/officeart/2005/8/layout/vList2"/>
    <dgm:cxn modelId="{B6286DD3-3266-45CF-9928-4031D45291D0}" srcId="{2BB7F182-CD40-4232-9596-830188DBE41B}" destId="{F3D8516B-8F78-41E2-A236-77F893005572}" srcOrd="1" destOrd="0" parTransId="{91734BCB-5C08-4D25-BA6E-1656106C4B30}" sibTransId="{7911C0AF-3D87-4E8E-A1D1-F2953FCCD7E8}"/>
    <dgm:cxn modelId="{E6F3C1F1-2E5B-4BCB-BB87-DA67783A2E69}" type="presParOf" srcId="{696AC9DD-934A-4598-9075-650EA6E275E9}" destId="{C7014C53-2037-4ED3-84E2-821A636F196F}" srcOrd="0" destOrd="0" presId="urn:microsoft.com/office/officeart/2005/8/layout/vList2"/>
    <dgm:cxn modelId="{93DA87FA-0B05-4EF0-AA3B-68247875EDC2}" type="presParOf" srcId="{696AC9DD-934A-4598-9075-650EA6E275E9}" destId="{D45CC252-5C2D-4BFD-A742-3950B2868478}" srcOrd="1" destOrd="0" presId="urn:microsoft.com/office/officeart/2005/8/layout/vList2"/>
    <dgm:cxn modelId="{A4A63B60-3C6F-48FE-B269-C41641F5265A}" type="presParOf" srcId="{696AC9DD-934A-4598-9075-650EA6E275E9}" destId="{FBA6AFC0-4BD9-4713-A78D-F74D5407D253}" srcOrd="2" destOrd="0" presId="urn:microsoft.com/office/officeart/2005/8/layout/vList2"/>
    <dgm:cxn modelId="{55932820-2C0A-4EB3-9D57-834EE106FD97}" type="presParOf" srcId="{696AC9DD-934A-4598-9075-650EA6E275E9}" destId="{EBD3338B-4567-40D0-A999-0F06986FE277}" srcOrd="3" destOrd="0" presId="urn:microsoft.com/office/officeart/2005/8/layout/vList2"/>
    <dgm:cxn modelId="{8F9304ED-C082-4F09-AB43-2E61423B9A5B}" type="presParOf" srcId="{696AC9DD-934A-4598-9075-650EA6E275E9}" destId="{E3AF1514-4E21-4EBE-AC50-6BD6F0A803C3}" srcOrd="4" destOrd="0" presId="urn:microsoft.com/office/officeart/2005/8/layout/vList2"/>
    <dgm:cxn modelId="{A9471D2F-563E-4472-ADFD-ECD2069AEDFE}" type="presParOf" srcId="{696AC9DD-934A-4598-9075-650EA6E275E9}" destId="{B94E1E50-AC89-4A59-AEDF-AFA8A3DD12C8}" srcOrd="5" destOrd="0" presId="urn:microsoft.com/office/officeart/2005/8/layout/vList2"/>
    <dgm:cxn modelId="{9B1395A7-82B7-461B-BD8B-6289CA8CD4A0}" type="presParOf" srcId="{696AC9DD-934A-4598-9075-650EA6E275E9}" destId="{385DF103-AB77-40EE-B583-65B77F89E3CA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685782"/>
            <a:ext cx="642942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155806"/>
            <a:ext cx="64294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237A-2417-471D-84C2-0A27BC7D00B3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0631-0E0C-4E38-B3C1-1B3974816E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643998" cy="218714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7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Принципи і методи лікування інфекційних хворих</a:t>
            </a:r>
            <a:endParaRPr lang="ru-RU" sz="47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Введення сироваток за методом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Безредка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0,1 </a:t>
            </a:r>
            <a:r>
              <a:rPr lang="uk-UA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мл</a:t>
            </a:r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розведеної 1:100 сироватки ввести у середню третину внутрішньої поверхні передпліччя</a:t>
            </a:r>
          </a:p>
          <a:p>
            <a:pPr>
              <a:buNone/>
            </a:pPr>
            <a:r>
              <a:rPr lang="uk-UA" dirty="0" smtClean="0"/>
              <a:t>через 20-30 хвилин, у разі негативної проби, коли діаметр набряку і гіперемії не перевищує 1 см:</a:t>
            </a:r>
          </a:p>
          <a:p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0,1 </a:t>
            </a:r>
            <a:r>
              <a:rPr lang="uk-UA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мл</a:t>
            </a:r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концентрованої (нерозведеної сироватки ввести підшкірно у середню третину зовнішньої поверхні плеча</a:t>
            </a:r>
          </a:p>
          <a:p>
            <a:pPr>
              <a:buNone/>
            </a:pPr>
            <a:r>
              <a:rPr lang="uk-UA" dirty="0" smtClean="0"/>
              <a:t>через 30-60 хв. у разі негативної проби:</a:t>
            </a:r>
          </a:p>
          <a:p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Ввести концентровану (нерозведену сироватку </a:t>
            </a:r>
            <a:r>
              <a:rPr lang="uk-UA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внутрішньом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’</a:t>
            </a:r>
            <a:r>
              <a:rPr lang="uk-UA" dirty="0" err="1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язово</a:t>
            </a:r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попередньо підігрівши препарат до температури 36-37</a:t>
            </a:r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sym typeface="Symbol"/>
              </a:rPr>
              <a:t></a:t>
            </a:r>
            <a:r>
              <a:rPr lang="uk-UA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С.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Патогенетичне лікування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14488"/>
            <a:ext cx="5286412" cy="714380"/>
          </a:xfrm>
        </p:spPr>
        <p:txBody>
          <a:bodyPr>
            <a:normAutofit/>
          </a:bodyPr>
          <a:lstStyle/>
          <a:p>
            <a:pPr marL="0" indent="534988" algn="ctr">
              <a:buNone/>
              <a:tabLst>
                <a:tab pos="0" algn="l"/>
              </a:tabLst>
            </a:pPr>
            <a:r>
              <a:rPr lang="uk-UA" sz="3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Дезінтоксикаційна</a:t>
            </a: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терапія</a:t>
            </a:r>
            <a:r>
              <a:rPr lang="uk-UA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uk-UA" sz="3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2500306"/>
          <a:ext cx="7358114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14C53-2037-4ED3-84E2-821A636F1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C7014C53-2037-4ED3-84E2-821A636F1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7014C53-2037-4ED3-84E2-821A636F1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A6AFC0-4BD9-4713-A78D-F74D5407D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FBA6AFC0-4BD9-4713-A78D-F74D5407D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BA6AFC0-4BD9-4713-A78D-F74D5407D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F1514-4E21-4EBE-AC50-6BD6F0A80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3AF1514-4E21-4EBE-AC50-6BD6F0A80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3AF1514-4E21-4EBE-AC50-6BD6F0A80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DF103-AB77-40EE-B583-65B77F89E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385DF103-AB77-40EE-B583-65B77F89E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385DF103-AB77-40EE-B583-65B77F89E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Симптоматичне лікування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uk-UA" sz="3200" dirty="0" smtClean="0"/>
              <a:t>жарознижуючі</a:t>
            </a:r>
          </a:p>
          <a:p>
            <a:r>
              <a:rPr lang="uk-UA" sz="3200" dirty="0" smtClean="0"/>
              <a:t>знеболюючі</a:t>
            </a:r>
          </a:p>
          <a:p>
            <a:r>
              <a:rPr lang="uk-UA" sz="3200" dirty="0" err="1" smtClean="0"/>
              <a:t>спазмолітики</a:t>
            </a:r>
            <a:endParaRPr lang="uk-UA" sz="3200" dirty="0" smtClean="0"/>
          </a:p>
          <a:p>
            <a:r>
              <a:rPr lang="uk-UA" sz="3200" dirty="0" smtClean="0"/>
              <a:t>гіпотензивні</a:t>
            </a:r>
          </a:p>
          <a:p>
            <a:r>
              <a:rPr lang="uk-UA" sz="3200" dirty="0" smtClean="0"/>
              <a:t>снодійні</a:t>
            </a:r>
          </a:p>
          <a:p>
            <a:r>
              <a:rPr lang="uk-UA" sz="3200" dirty="0" smtClean="0"/>
              <a:t>десенсибілізуючі</a:t>
            </a:r>
          </a:p>
          <a:p>
            <a:r>
              <a:rPr lang="uk-UA" sz="3200" dirty="0" err="1" smtClean="0"/>
              <a:t>протисудомні</a:t>
            </a:r>
            <a:endParaRPr lang="uk-UA" sz="3200" dirty="0" smtClean="0"/>
          </a:p>
          <a:p>
            <a:r>
              <a:rPr lang="uk-UA" sz="3200" dirty="0" smtClean="0"/>
              <a:t>серцево-судинні</a:t>
            </a:r>
          </a:p>
          <a:p>
            <a:r>
              <a:rPr lang="uk-UA" sz="3200" dirty="0" err="1" smtClean="0"/>
              <a:t>протиблювотні</a:t>
            </a:r>
            <a:endParaRPr lang="uk-UA" sz="3200" dirty="0" smtClean="0"/>
          </a:p>
          <a:p>
            <a:r>
              <a:rPr lang="uk-UA" sz="3200" dirty="0" smtClean="0"/>
              <a:t>проносні</a:t>
            </a:r>
          </a:p>
          <a:p>
            <a:r>
              <a:rPr lang="uk-UA" sz="3200" dirty="0" err="1" smtClean="0"/>
              <a:t>пробіотики</a:t>
            </a:r>
            <a:endParaRPr lang="uk-UA" sz="3200" dirty="0" smtClean="0"/>
          </a:p>
          <a:p>
            <a:r>
              <a:rPr lang="uk-UA" sz="3200" dirty="0" smtClean="0"/>
              <a:t>сорбенти</a:t>
            </a:r>
          </a:p>
          <a:p>
            <a:r>
              <a:rPr lang="uk-UA" sz="3200" dirty="0" smtClean="0"/>
              <a:t>фермен</a:t>
            </a:r>
            <a:r>
              <a:rPr lang="uk-UA" dirty="0" smtClean="0"/>
              <a:t>ти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Анафілактичний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Блідість, ціаноз</a:t>
            </a:r>
          </a:p>
          <a:p>
            <a:r>
              <a:rPr lang="uk-UA" dirty="0" smtClean="0"/>
              <a:t>Відчуття стиснення грудей</a:t>
            </a:r>
          </a:p>
          <a:p>
            <a:r>
              <a:rPr lang="uk-UA" dirty="0" smtClean="0"/>
              <a:t>Падіння АТ</a:t>
            </a:r>
          </a:p>
          <a:p>
            <a:r>
              <a:rPr lang="uk-UA" dirty="0" smtClean="0"/>
              <a:t>Блювання</a:t>
            </a:r>
          </a:p>
          <a:p>
            <a:r>
              <a:rPr lang="uk-UA" dirty="0" err="1" smtClean="0"/>
              <a:t>Тахіпное</a:t>
            </a:r>
            <a:endParaRPr lang="uk-UA" dirty="0" smtClean="0"/>
          </a:p>
          <a:p>
            <a:r>
              <a:rPr lang="uk-UA" dirty="0" smtClean="0"/>
              <a:t>Свербіж шкіри, відчуття </a:t>
            </a:r>
            <a:r>
              <a:rPr lang="uk-UA" dirty="0" err="1" smtClean="0"/>
              <a:t>“повзання</a:t>
            </a:r>
            <a:r>
              <a:rPr lang="uk-UA" dirty="0" smtClean="0"/>
              <a:t> </a:t>
            </a:r>
            <a:r>
              <a:rPr lang="uk-UA" dirty="0" err="1" smtClean="0"/>
              <a:t>мурашок”</a:t>
            </a:r>
            <a:endParaRPr lang="uk-UA" dirty="0" smtClean="0"/>
          </a:p>
          <a:p>
            <a:r>
              <a:rPr lang="uk-UA" dirty="0" smtClean="0"/>
              <a:t>Блювання</a:t>
            </a:r>
          </a:p>
          <a:p>
            <a:r>
              <a:rPr lang="uk-UA" dirty="0" smtClean="0"/>
              <a:t>Втрата свідомості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Невідкладна допомога при анафілактичному шоку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Припинити введення препарату</a:t>
            </a:r>
          </a:p>
          <a:p>
            <a:r>
              <a:rPr lang="uk-UA" dirty="0" smtClean="0"/>
              <a:t>Накласти джгут на кінцівку вище місця введення препарату і холод на це місце</a:t>
            </a:r>
          </a:p>
          <a:p>
            <a:r>
              <a:rPr lang="uk-UA" dirty="0" smtClean="0"/>
              <a:t>Подати кисень</a:t>
            </a:r>
          </a:p>
          <a:p>
            <a:r>
              <a:rPr lang="uk-UA" dirty="0" smtClean="0"/>
              <a:t>Ввести 0,5-1 </a:t>
            </a:r>
            <a:r>
              <a:rPr lang="uk-UA" dirty="0" err="1" smtClean="0"/>
              <a:t>мл</a:t>
            </a:r>
            <a:r>
              <a:rPr lang="uk-UA" dirty="0" smtClean="0"/>
              <a:t> 1% розчину адреналіну підшкірно, або </a:t>
            </a:r>
            <a:r>
              <a:rPr lang="uk-UA" dirty="0" err="1" smtClean="0"/>
              <a:t>внутрішньовенно</a:t>
            </a:r>
            <a:endParaRPr lang="uk-UA" dirty="0" smtClean="0"/>
          </a:p>
          <a:p>
            <a:r>
              <a:rPr lang="uk-UA" dirty="0" smtClean="0"/>
              <a:t>Ввести – 60-90 мг преднізолону</a:t>
            </a:r>
          </a:p>
          <a:p>
            <a:r>
              <a:rPr lang="uk-UA" dirty="0" smtClean="0"/>
              <a:t>Ввести 2-4 </a:t>
            </a:r>
            <a:r>
              <a:rPr lang="uk-UA" dirty="0" err="1" smtClean="0"/>
              <a:t>мл</a:t>
            </a:r>
            <a:r>
              <a:rPr lang="uk-UA" dirty="0" smtClean="0"/>
              <a:t> 1% розчину </a:t>
            </a:r>
            <a:r>
              <a:rPr lang="uk-UA" dirty="0" err="1" smtClean="0"/>
              <a:t>дімедролу</a:t>
            </a:r>
            <a:endParaRPr lang="uk-UA" dirty="0" smtClean="0"/>
          </a:p>
          <a:p>
            <a:r>
              <a:rPr lang="uk-UA" dirty="0" smtClean="0"/>
              <a:t>При появі ядухи </a:t>
            </a:r>
            <a:r>
              <a:rPr lang="uk-UA" dirty="0" err="1" smtClean="0"/>
              <a:t>внутрішньовенно</a:t>
            </a:r>
            <a:r>
              <a:rPr lang="uk-UA" dirty="0" smtClean="0"/>
              <a:t> ввести 10мл 2,4 % розчину еуфіліну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5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Сироваткова хвороба</a:t>
            </a:r>
            <a:endParaRPr lang="ru-RU" sz="45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500" dirty="0" smtClean="0"/>
              <a:t>Гіпертермія</a:t>
            </a:r>
          </a:p>
          <a:p>
            <a:r>
              <a:rPr lang="uk-UA" sz="3500" dirty="0" smtClean="0"/>
              <a:t>Набряк слизових оболонок</a:t>
            </a:r>
          </a:p>
          <a:p>
            <a:r>
              <a:rPr lang="uk-UA" sz="3500" dirty="0" smtClean="0"/>
              <a:t>Висипка на шкірі</a:t>
            </a:r>
          </a:p>
          <a:p>
            <a:r>
              <a:rPr lang="uk-UA" sz="3500" dirty="0" smtClean="0"/>
              <a:t>Набряк суглобів, біль при рухах гіперемія шкіри навколо суглобів</a:t>
            </a:r>
          </a:p>
          <a:p>
            <a:r>
              <a:rPr lang="uk-UA" sz="3500" dirty="0" smtClean="0"/>
              <a:t>Збільшення печінки, селезінки</a:t>
            </a:r>
          </a:p>
          <a:p>
            <a:r>
              <a:rPr lang="uk-UA" sz="3500" dirty="0" smtClean="0"/>
              <a:t>Збільшення лімфатичних вузлів</a:t>
            </a:r>
            <a:endParaRPr lang="ru-RU" sz="35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12064"/>
            <a:ext cx="8286808" cy="1130986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 smtClean="0">
                <a:ln/>
                <a:solidFill>
                  <a:schemeClr val="accent3"/>
                </a:solidFill>
              </a:rPr>
              <a:t>Лікування сироваткової хвороби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3560"/>
            <a:ext cx="8115328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uk-UA" sz="3200" dirty="0" err="1" smtClean="0">
                <a:solidFill>
                  <a:schemeClr val="tx1"/>
                </a:solidFill>
              </a:rPr>
              <a:t>Глюкокортикостероїди</a:t>
            </a:r>
            <a:endParaRPr lang="uk-UA" sz="3200" dirty="0" smtClean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</a:pPr>
            <a:r>
              <a:rPr lang="uk-UA" sz="3200" dirty="0" err="1" smtClean="0">
                <a:solidFill>
                  <a:schemeClr val="tx1"/>
                </a:solidFill>
              </a:rPr>
              <a:t>Нестероїдні</a:t>
            </a:r>
            <a:r>
              <a:rPr lang="uk-UA" sz="3200" dirty="0" smtClean="0">
                <a:solidFill>
                  <a:schemeClr val="tx1"/>
                </a:solidFill>
              </a:rPr>
              <a:t> протизапальні засоби</a:t>
            </a:r>
          </a:p>
          <a:p>
            <a:pPr>
              <a:buClr>
                <a:srgbClr val="0070C0"/>
              </a:buClr>
            </a:pPr>
            <a:r>
              <a:rPr lang="uk-UA" sz="3200" dirty="0" smtClean="0">
                <a:solidFill>
                  <a:schemeClr val="tx1"/>
                </a:solidFill>
              </a:rPr>
              <a:t>Дезінтоксикація</a:t>
            </a:r>
          </a:p>
          <a:p>
            <a:pPr>
              <a:buClr>
                <a:srgbClr val="0070C0"/>
              </a:buClr>
            </a:pPr>
            <a:r>
              <a:rPr lang="uk-UA" sz="3200" dirty="0" smtClean="0">
                <a:solidFill>
                  <a:schemeClr val="tx1"/>
                </a:solidFill>
              </a:rPr>
              <a:t>Сечогінні</a:t>
            </a:r>
          </a:p>
          <a:p>
            <a:pPr>
              <a:buClr>
                <a:srgbClr val="0070C0"/>
              </a:buClr>
            </a:pPr>
            <a:r>
              <a:rPr lang="uk-UA" sz="3200" dirty="0" err="1" smtClean="0">
                <a:solidFill>
                  <a:schemeClr val="tx1"/>
                </a:solidFill>
              </a:rPr>
              <a:t>Антигістамінні</a:t>
            </a:r>
            <a:endParaRPr lang="uk-UA" sz="3200" dirty="0" smtClean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</a:pPr>
            <a:r>
              <a:rPr lang="uk-UA" sz="3200" dirty="0" smtClean="0">
                <a:solidFill>
                  <a:schemeClr val="tx1"/>
                </a:solidFill>
              </a:rPr>
              <a:t>Серцево-судинні</a:t>
            </a:r>
          </a:p>
          <a:p>
            <a:pPr>
              <a:buClr>
                <a:srgbClr val="0070C0"/>
              </a:buClr>
            </a:pPr>
            <a:r>
              <a:rPr lang="uk-UA" sz="3200" dirty="0" err="1" smtClean="0">
                <a:solidFill>
                  <a:schemeClr val="tx1"/>
                </a:solidFill>
              </a:rPr>
              <a:t>Гепатопротектори</a:t>
            </a:r>
            <a:endParaRPr lang="uk-UA" sz="3200" dirty="0" smtClean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</a:pPr>
            <a:r>
              <a:rPr lang="uk-UA" sz="3200" dirty="0" smtClean="0">
                <a:solidFill>
                  <a:schemeClr val="tx1"/>
                </a:solidFill>
              </a:rPr>
              <a:t>Жарознижуючі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5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5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5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5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5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85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Лікування індивідуальне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Лікування комплексне:</a:t>
            </a:r>
          </a:p>
          <a:p>
            <a:pPr marL="514350" indent="-514350"/>
            <a:r>
              <a:rPr lang="uk-UA" dirty="0" err="1" smtClean="0"/>
              <a:t>етіотропне</a:t>
            </a:r>
            <a:r>
              <a:rPr lang="uk-UA" dirty="0" smtClean="0"/>
              <a:t>;</a:t>
            </a:r>
          </a:p>
          <a:p>
            <a:pPr marL="514350" indent="-514350"/>
            <a:r>
              <a:rPr lang="uk-UA" dirty="0" smtClean="0"/>
              <a:t>патогенетичне;</a:t>
            </a:r>
          </a:p>
          <a:p>
            <a:pPr marL="514350" indent="-514350"/>
            <a:r>
              <a:rPr lang="uk-UA" dirty="0" smtClean="0"/>
              <a:t>симптоматичне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uk-UA" dirty="0" smtClean="0"/>
              <a:t>Правила введення сироваток за методом </a:t>
            </a:r>
            <a:r>
              <a:rPr lang="uk-UA" dirty="0" err="1" smtClean="0"/>
              <a:t>Безредка</a:t>
            </a:r>
            <a:endParaRPr lang="uk-UA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uk-UA" dirty="0" smtClean="0"/>
              <a:t>Ускладнення хіміотерапії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uk-UA" dirty="0" smtClean="0"/>
              <a:t>Анафілактичний шок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uk-UA" dirty="0" smtClean="0"/>
              <a:t>Сироваткова хвороба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928934"/>
            <a:ext cx="2143140" cy="9286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>
                <a:solidFill>
                  <a:schemeClr val="tx1"/>
                </a:solidFill>
              </a:rPr>
              <a:t>Етіотропне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2928934"/>
            <a:ext cx="2928958" cy="9286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>
                <a:solidFill>
                  <a:schemeClr val="tx1"/>
                </a:solidFill>
              </a:rPr>
              <a:t>Патогенетичне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290" y="2928934"/>
            <a:ext cx="3071834" cy="9286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>
                <a:solidFill>
                  <a:schemeClr val="tx1"/>
                </a:solidFill>
              </a:rPr>
              <a:t>Симптоматичне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1000108"/>
            <a:ext cx="5715040" cy="9286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Лікування комплексне</a:t>
            </a:r>
            <a:endParaRPr lang="ru-RU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750464" y="2393151"/>
            <a:ext cx="928694" cy="1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1142976" y="1857364"/>
            <a:ext cx="1214446" cy="1071570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6" idx="0"/>
          </p:cNvCxnSpPr>
          <p:nvPr/>
        </p:nvCxnSpPr>
        <p:spPr>
          <a:xfrm>
            <a:off x="6215074" y="1928802"/>
            <a:ext cx="1250133" cy="1000132"/>
          </a:xfrm>
          <a:prstGeom prst="line">
            <a:avLst/>
          </a:prstGeom>
          <a:ln>
            <a:solidFill>
              <a:schemeClr val="bg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357298"/>
            <a:ext cx="4500594" cy="64294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Етіотропне</a:t>
            </a:r>
            <a:r>
              <a:rPr lang="uk-UA" sz="3000" dirty="0" smtClean="0"/>
              <a:t> лікування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928934"/>
            <a:ext cx="1785950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Антибіотики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928934"/>
            <a:ext cx="1992021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Противірусні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928934"/>
            <a:ext cx="2151383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Антипротозойні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4214818"/>
            <a:ext cx="1992021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Бактеріофаги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4214818"/>
            <a:ext cx="2151383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Сироватки імуноглобуліни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2928934"/>
            <a:ext cx="2071702" cy="7143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Протигрибкові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>
            <a:endCxn id="5" idx="0"/>
          </p:cNvCxnSpPr>
          <p:nvPr/>
        </p:nvCxnSpPr>
        <p:spPr>
          <a:xfrm rot="10800000" flipV="1">
            <a:off x="1035820" y="2000240"/>
            <a:ext cx="2107421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892810" y="2464984"/>
            <a:ext cx="9294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5107785" y="246458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0"/>
          </p:cNvCxnSpPr>
          <p:nvPr/>
        </p:nvCxnSpPr>
        <p:spPr>
          <a:xfrm rot="5400000">
            <a:off x="3105462" y="3034032"/>
            <a:ext cx="2214576" cy="14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5750727" y="3107529"/>
            <a:ext cx="21431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0" idx="0"/>
          </p:cNvCxnSpPr>
          <p:nvPr/>
        </p:nvCxnSpPr>
        <p:spPr>
          <a:xfrm>
            <a:off x="6929454" y="2000240"/>
            <a:ext cx="1035851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Антибіотики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001056" cy="4800600"/>
          </a:xfrm>
        </p:spPr>
        <p:txBody>
          <a:bodyPr numCol="2">
            <a:normAutofit/>
          </a:bodyPr>
          <a:lstStyle/>
          <a:p>
            <a:r>
              <a:rPr lang="uk-UA" sz="3100" dirty="0" err="1" smtClean="0"/>
              <a:t>пеніциліни</a:t>
            </a:r>
            <a:endParaRPr lang="uk-UA" sz="3100" dirty="0" smtClean="0"/>
          </a:p>
          <a:p>
            <a:r>
              <a:rPr lang="uk-UA" sz="3100" dirty="0" err="1" smtClean="0"/>
              <a:t>цефалоспорини</a:t>
            </a:r>
            <a:endParaRPr lang="uk-UA" sz="3100" dirty="0" smtClean="0"/>
          </a:p>
          <a:p>
            <a:r>
              <a:rPr lang="uk-UA" sz="3100" dirty="0" smtClean="0"/>
              <a:t>левоміцетин</a:t>
            </a:r>
          </a:p>
          <a:p>
            <a:r>
              <a:rPr lang="uk-UA" sz="3100" dirty="0" smtClean="0"/>
              <a:t>тетрацикліни</a:t>
            </a:r>
          </a:p>
          <a:p>
            <a:r>
              <a:rPr lang="uk-UA" sz="3100" dirty="0" err="1" smtClean="0"/>
              <a:t>аміноглікозиди</a:t>
            </a:r>
            <a:endParaRPr lang="uk-UA" sz="3100" dirty="0" smtClean="0"/>
          </a:p>
          <a:p>
            <a:r>
              <a:rPr lang="uk-UA" sz="3100" dirty="0" err="1" smtClean="0"/>
              <a:t>макроліди</a:t>
            </a:r>
            <a:endParaRPr lang="uk-UA" sz="3100" dirty="0" smtClean="0"/>
          </a:p>
          <a:p>
            <a:r>
              <a:rPr lang="uk-UA" sz="3100" dirty="0" err="1" smtClean="0"/>
              <a:t>рифампіцин</a:t>
            </a:r>
            <a:endParaRPr lang="uk-UA" sz="3100" dirty="0" smtClean="0"/>
          </a:p>
          <a:p>
            <a:r>
              <a:rPr lang="uk-UA" sz="3100" dirty="0" smtClean="0"/>
              <a:t>похідні </a:t>
            </a:r>
            <a:r>
              <a:rPr lang="uk-UA" sz="3100" dirty="0" err="1" smtClean="0"/>
              <a:t>нітрофурану</a:t>
            </a:r>
            <a:endParaRPr lang="uk-UA" sz="3100" dirty="0" smtClean="0"/>
          </a:p>
          <a:p>
            <a:r>
              <a:rPr lang="uk-UA" sz="3100" dirty="0" smtClean="0"/>
              <a:t>похідні </a:t>
            </a:r>
            <a:r>
              <a:rPr lang="uk-UA" sz="3100" dirty="0" err="1" smtClean="0"/>
              <a:t>нітрофурану</a:t>
            </a:r>
            <a:endParaRPr lang="uk-UA" sz="3100" dirty="0" smtClean="0"/>
          </a:p>
          <a:p>
            <a:r>
              <a:rPr lang="uk-UA" sz="3100" dirty="0" err="1" smtClean="0"/>
              <a:t>фторхінолони</a:t>
            </a:r>
            <a:endParaRPr lang="uk-UA" sz="3100" dirty="0" smtClean="0"/>
          </a:p>
          <a:p>
            <a:r>
              <a:rPr lang="uk-UA" sz="3100" dirty="0" smtClean="0"/>
              <a:t>сульфанілам</a:t>
            </a:r>
            <a:r>
              <a:rPr lang="uk-UA" dirty="0" smtClean="0"/>
              <a:t>іди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Противірусні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r>
              <a:rPr lang="uk-UA" sz="4000" dirty="0" smtClean="0"/>
              <a:t>інтерферони</a:t>
            </a:r>
          </a:p>
          <a:p>
            <a:r>
              <a:rPr lang="uk-UA" sz="4000" dirty="0" err="1" smtClean="0"/>
              <a:t>ремантадин</a:t>
            </a:r>
            <a:endParaRPr lang="uk-UA" sz="4000" dirty="0" smtClean="0"/>
          </a:p>
          <a:p>
            <a:r>
              <a:rPr lang="uk-UA" sz="4000" dirty="0" err="1" smtClean="0"/>
              <a:t>оксолін</a:t>
            </a:r>
            <a:endParaRPr lang="uk-UA" sz="4000" dirty="0" smtClean="0"/>
          </a:p>
          <a:p>
            <a:r>
              <a:rPr lang="uk-UA" sz="4000" dirty="0" err="1" smtClean="0"/>
              <a:t>теброфен</a:t>
            </a:r>
            <a:endParaRPr lang="uk-UA" sz="4000" dirty="0" smtClean="0"/>
          </a:p>
          <a:p>
            <a:r>
              <a:rPr lang="uk-UA" sz="4000" dirty="0" err="1" smtClean="0"/>
              <a:t>ацикловір</a:t>
            </a:r>
            <a:endParaRPr lang="uk-UA" sz="4000" dirty="0" smtClean="0"/>
          </a:p>
          <a:p>
            <a:r>
              <a:rPr lang="uk-UA" sz="4000" dirty="0" err="1" smtClean="0"/>
              <a:t>віролекс</a:t>
            </a:r>
            <a:endParaRPr lang="uk-UA" sz="4000" dirty="0" smtClean="0"/>
          </a:p>
          <a:p>
            <a:r>
              <a:rPr lang="uk-UA" sz="4000" dirty="0" err="1" smtClean="0"/>
              <a:t>герпевір</a:t>
            </a:r>
            <a:endParaRPr lang="uk-UA" sz="4000" dirty="0" smtClean="0"/>
          </a:p>
          <a:p>
            <a:r>
              <a:rPr lang="uk-UA" sz="4000" dirty="0" err="1" smtClean="0"/>
              <a:t>амізон</a:t>
            </a:r>
            <a:endParaRPr lang="uk-UA" sz="4000" dirty="0" smtClean="0"/>
          </a:p>
          <a:p>
            <a:r>
              <a:rPr lang="uk-UA" sz="4000" dirty="0" err="1" smtClean="0"/>
              <a:t>аміксин</a:t>
            </a:r>
            <a:endParaRPr lang="ru-RU" sz="4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Антипротозойні</a:t>
            </a:r>
            <a:r>
              <a:rPr lang="uk-UA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засоби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uk-UA" sz="4000" dirty="0" smtClean="0"/>
              <a:t>хінін</a:t>
            </a:r>
          </a:p>
          <a:p>
            <a:r>
              <a:rPr lang="uk-UA" sz="4000" dirty="0" err="1" smtClean="0"/>
              <a:t>делагіл</a:t>
            </a:r>
            <a:endParaRPr lang="uk-UA" sz="4000" dirty="0" smtClean="0"/>
          </a:p>
          <a:p>
            <a:r>
              <a:rPr lang="uk-UA" sz="4000" dirty="0" err="1" smtClean="0"/>
              <a:t>примахін</a:t>
            </a:r>
            <a:endParaRPr lang="uk-UA" sz="4000" dirty="0" smtClean="0"/>
          </a:p>
          <a:p>
            <a:r>
              <a:rPr lang="uk-UA" sz="4000" dirty="0" err="1" smtClean="0"/>
              <a:t>фазижин</a:t>
            </a:r>
            <a:endParaRPr lang="uk-UA" sz="4000" dirty="0" smtClean="0"/>
          </a:p>
          <a:p>
            <a:r>
              <a:rPr lang="uk-UA" sz="4000" dirty="0" err="1" smtClean="0"/>
              <a:t>метронідазол</a:t>
            </a:r>
            <a:endParaRPr lang="uk-UA" sz="4000" dirty="0" smtClean="0"/>
          </a:p>
          <a:p>
            <a:r>
              <a:rPr lang="uk-UA" sz="4000" dirty="0" err="1" smtClean="0"/>
              <a:t>тинідазол</a:t>
            </a:r>
            <a:endParaRPr lang="uk-UA" sz="4000" dirty="0" smtClean="0"/>
          </a:p>
          <a:p>
            <a:r>
              <a:rPr lang="uk-UA" sz="4000" dirty="0" err="1" smtClean="0"/>
              <a:t>орнідазол</a:t>
            </a:r>
            <a:endParaRPr lang="uk-UA" sz="4000" dirty="0" smtClean="0"/>
          </a:p>
          <a:p>
            <a:r>
              <a:rPr lang="uk-UA" sz="4000" dirty="0" err="1" smtClean="0"/>
              <a:t>еметин</a:t>
            </a:r>
            <a:endParaRPr lang="ru-RU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5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5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45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95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45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95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5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Протигрибкові засоби</a:t>
            </a:r>
            <a:endParaRPr lang="ru-RU" sz="45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1500198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Ністатін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714884"/>
            <a:ext cx="2500330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Амфотерицин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4714884"/>
            <a:ext cx="2250297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Флюконазол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643182"/>
            <a:ext cx="1666887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Леворин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429520" y="1714488"/>
            <a:ext cx="1500198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Нізоран</a:t>
            </a:r>
            <a:endParaRPr lang="ru-RU" sz="3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79" y="3786190"/>
            <a:ext cx="1833575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Діфлюкан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2786058"/>
            <a:ext cx="1643074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Ламізил</a:t>
            </a:r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3786190"/>
            <a:ext cx="1750231" cy="5715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Міфунгар</a:t>
            </a:r>
            <a:endParaRPr lang="ru-RU" sz="3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1214414" y="1071546"/>
            <a:ext cx="1500198" cy="71438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0" idx="0"/>
          </p:cNvCxnSpPr>
          <p:nvPr/>
        </p:nvCxnSpPr>
        <p:spPr>
          <a:xfrm rot="5400000">
            <a:off x="1768059" y="1125125"/>
            <a:ext cx="1714512" cy="1607355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9" idx="0"/>
          </p:cNvCxnSpPr>
          <p:nvPr/>
        </p:nvCxnSpPr>
        <p:spPr>
          <a:xfrm rot="5400000">
            <a:off x="1958560" y="1815692"/>
            <a:ext cx="2643206" cy="129779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5" idx="0"/>
          </p:cNvCxnSpPr>
          <p:nvPr/>
        </p:nvCxnSpPr>
        <p:spPr>
          <a:xfrm rot="5400000">
            <a:off x="2196687" y="2411009"/>
            <a:ext cx="3643338" cy="964413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8" idx="0"/>
          </p:cNvCxnSpPr>
          <p:nvPr/>
        </p:nvCxnSpPr>
        <p:spPr>
          <a:xfrm>
            <a:off x="6500826" y="1000108"/>
            <a:ext cx="1678793" cy="714380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7" idx="0"/>
          </p:cNvCxnSpPr>
          <p:nvPr/>
        </p:nvCxnSpPr>
        <p:spPr>
          <a:xfrm>
            <a:off x="5929322" y="1071546"/>
            <a:ext cx="1690700" cy="157163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1" idx="0"/>
          </p:cNvCxnSpPr>
          <p:nvPr/>
        </p:nvCxnSpPr>
        <p:spPr>
          <a:xfrm rot="16200000" flipH="1">
            <a:off x="4795244" y="1634120"/>
            <a:ext cx="2786082" cy="151805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6" idx="0"/>
          </p:cNvCxnSpPr>
          <p:nvPr/>
        </p:nvCxnSpPr>
        <p:spPr>
          <a:xfrm rot="16200000" flipH="1">
            <a:off x="3670095" y="2187764"/>
            <a:ext cx="3643338" cy="141090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000"/>
                            </p:stCondLst>
                            <p:childTnLst>
                              <p:par>
                                <p:cTn id="9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6116786"/>
          </a:xfrm>
        </p:spPr>
        <p:txBody>
          <a:bodyPr/>
          <a:lstStyle/>
          <a:p>
            <a:pPr marL="0" indent="534988">
              <a:buNone/>
            </a:pPr>
            <a:r>
              <a:rPr lang="uk-UA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Бактеріофаги – </a:t>
            </a:r>
            <a:r>
              <a:rPr lang="uk-UA" sz="3400" dirty="0" smtClean="0"/>
              <a:t>паразити бактерій, які зумовлюють їх лізис (розчинення).</a:t>
            </a:r>
          </a:p>
          <a:p>
            <a:pPr marL="0" indent="534988">
              <a:buNone/>
            </a:pPr>
            <a:endParaRPr lang="uk-UA" dirty="0" smtClean="0"/>
          </a:p>
          <a:p>
            <a:pPr marL="0" indent="534988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57290" y="2500306"/>
            <a:ext cx="6286544" cy="121444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Специфічні сироватки та імуноглобуліни</a:t>
            </a:r>
            <a:endParaRPr lang="ru-RU" sz="3000" dirty="0"/>
          </a:p>
        </p:txBody>
      </p:sp>
      <p:sp>
        <p:nvSpPr>
          <p:cNvPr id="5" name="Овал 4"/>
          <p:cNvSpPr/>
          <p:nvPr/>
        </p:nvSpPr>
        <p:spPr>
          <a:xfrm>
            <a:off x="785786" y="4429132"/>
            <a:ext cx="3071834" cy="85725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smtClean="0"/>
              <a:t>Гомологічні (людські)</a:t>
            </a:r>
            <a:endParaRPr lang="ru-RU" sz="2500" dirty="0"/>
          </a:p>
        </p:txBody>
      </p:sp>
      <p:sp>
        <p:nvSpPr>
          <p:cNvPr id="6" name="Овал 5"/>
          <p:cNvSpPr/>
          <p:nvPr/>
        </p:nvSpPr>
        <p:spPr>
          <a:xfrm>
            <a:off x="5357818" y="4357694"/>
            <a:ext cx="3214710" cy="857256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500" dirty="0" err="1" smtClean="0"/>
              <a:t>Гетерологічні</a:t>
            </a:r>
            <a:r>
              <a:rPr lang="uk-UA" sz="2500" dirty="0" smtClean="0"/>
              <a:t> (чужорідні)</a:t>
            </a:r>
            <a:endParaRPr lang="ru-RU" sz="2500" dirty="0"/>
          </a:p>
        </p:txBody>
      </p:sp>
      <p:cxnSp>
        <p:nvCxnSpPr>
          <p:cNvPr id="8" name="Прямая соединительная линия 7"/>
          <p:cNvCxnSpPr>
            <a:endCxn id="5" idx="0"/>
          </p:cNvCxnSpPr>
          <p:nvPr/>
        </p:nvCxnSpPr>
        <p:spPr>
          <a:xfrm rot="10800000" flipV="1">
            <a:off x="2321704" y="3714752"/>
            <a:ext cx="1107289" cy="71438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6" idx="0"/>
          </p:cNvCxnSpPr>
          <p:nvPr/>
        </p:nvCxnSpPr>
        <p:spPr>
          <a:xfrm>
            <a:off x="5715008" y="3643314"/>
            <a:ext cx="1250165" cy="71438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3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ркая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6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7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339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Тема33</vt:lpstr>
      <vt:lpstr>Принципи і методи лікування інфекційних хворих</vt:lpstr>
      <vt:lpstr>План</vt:lpstr>
      <vt:lpstr>Слайд 3</vt:lpstr>
      <vt:lpstr>Слайд 4</vt:lpstr>
      <vt:lpstr>Антибіотики</vt:lpstr>
      <vt:lpstr>Противірусні засоби</vt:lpstr>
      <vt:lpstr>Антипротозойні засоби</vt:lpstr>
      <vt:lpstr>Протигрибкові засоби</vt:lpstr>
      <vt:lpstr>Слайд 9</vt:lpstr>
      <vt:lpstr>Введення сироваток за методом Безредка</vt:lpstr>
      <vt:lpstr>Патогенетичне лікування</vt:lpstr>
      <vt:lpstr>Симптоматичне лікування</vt:lpstr>
      <vt:lpstr>Анафілактичний шок</vt:lpstr>
      <vt:lpstr>Невідкладна допомога при анафілактичному шоку</vt:lpstr>
      <vt:lpstr>Сироваткова хвороба</vt:lpstr>
      <vt:lpstr>Лікування сироваткової хвороби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і методи лікування інфекційних хворих</dc:title>
  <dc:creator>Оксана</dc:creator>
  <cp:lastModifiedBy>www.PHILka.RU</cp:lastModifiedBy>
  <cp:revision>46</cp:revision>
  <dcterms:created xsi:type="dcterms:W3CDTF">2009-03-10T11:51:00Z</dcterms:created>
  <dcterms:modified xsi:type="dcterms:W3CDTF">2009-11-23T12:05:15Z</dcterms:modified>
</cp:coreProperties>
</file>