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fld id="{7F313FDF-00E7-4FC1-B31A-4FDF489A2E1A}" type="datetimeFigureOut">
              <a:rPr lang="ru-RU" smtClean="0"/>
              <a:pPr/>
              <a:t>06.08.2010</a:t>
            </a:fld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CAF0F901-D3C1-4C4B-BB5E-9F404A9D23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214686"/>
            <a:ext cx="7391400" cy="914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spc="150" dirty="0" err="1" smtClean="0">
                <a:ln w="11430"/>
                <a:solidFill>
                  <a:srgbClr val="F8F8F8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Шигельоз</a:t>
            </a:r>
            <a:endParaRPr lang="ru-RU" sz="6000" b="1" spc="150" dirty="0">
              <a:ln w="11430"/>
              <a:solidFill>
                <a:srgbClr val="F8F8F8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391400" cy="1004910"/>
          </a:xfrm>
        </p:spPr>
        <p:txBody>
          <a:bodyPr/>
          <a:lstStyle/>
          <a:p>
            <a:pPr algn="ctr"/>
            <a:r>
              <a:rPr lang="uk-UA" dirty="0" smtClean="0"/>
              <a:t>Діагностика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sz="2900" dirty="0" smtClean="0"/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endParaRPr lang="uk-UA" sz="2900" dirty="0" smtClean="0"/>
          </a:p>
          <a:p>
            <a:pPr>
              <a:buNone/>
            </a:pPr>
            <a:endParaRPr lang="uk-UA" sz="2900" dirty="0" smtClean="0"/>
          </a:p>
          <a:p>
            <a:pPr marL="0" indent="0" algn="ctr">
              <a:buNone/>
            </a:pPr>
            <a:endParaRPr lang="uk-UA" dirty="0" smtClean="0"/>
          </a:p>
          <a:p>
            <a:pPr marL="0" indent="0" algn="ctr">
              <a:buNone/>
            </a:pP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слизової оболонки при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RSS</a:t>
            </a:r>
            <a:endParaRPr lang="uk-UA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uk-UA" dirty="0" smtClean="0"/>
              <a:t>гіперемія;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uk-UA" dirty="0" smtClean="0"/>
              <a:t>набряк;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uk-UA" dirty="0" smtClean="0"/>
              <a:t>крововиливи;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uk-UA" dirty="0" smtClean="0"/>
              <a:t>ерозії, виразки;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uk-UA" dirty="0" smtClean="0"/>
              <a:t>слизово-гнійні нальоти;</a:t>
            </a:r>
          </a:p>
          <a:p>
            <a:pPr marL="0" indent="0" algn="just">
              <a:buFont typeface="Wingdings" pitchFamily="2" charset="2"/>
              <a:buChar char="ü"/>
            </a:pPr>
            <a:r>
              <a:rPr lang="uk-UA" dirty="0" smtClean="0"/>
              <a:t>фібринозні нальоти.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857364"/>
            <a:ext cx="157163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Клінічні дані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857364"/>
            <a:ext cx="1643074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Епіданамнез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857364"/>
            <a:ext cx="2071702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Бактеріологічне</a:t>
            </a:r>
            <a:r>
              <a:rPr lang="uk-UA" dirty="0" smtClean="0"/>
              <a:t> </a:t>
            </a:r>
            <a:r>
              <a:rPr lang="uk-UA" sz="2000" dirty="0" smtClean="0"/>
              <a:t>дослідження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1785926"/>
            <a:ext cx="157163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Серологічні реакції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71810"/>
            <a:ext cx="2428892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Ректороманоскопія</a:t>
            </a:r>
            <a:r>
              <a:rPr lang="uk-UA" sz="2000" dirty="0" smtClean="0"/>
              <a:t> </a:t>
            </a:r>
            <a:r>
              <a:rPr lang="en-US" sz="2000" dirty="0" smtClean="0"/>
              <a:t>RSS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3071810"/>
            <a:ext cx="2000264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Шкірна алергічна проба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3071810"/>
            <a:ext cx="1785950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Копрологічне</a:t>
            </a:r>
            <a:r>
              <a:rPr lang="uk-UA" dirty="0" smtClean="0"/>
              <a:t> </a:t>
            </a:r>
            <a:r>
              <a:rPr lang="uk-UA" sz="2000" dirty="0" smtClean="0"/>
              <a:t>дослідження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>
            <a:endCxn id="4" idx="0"/>
          </p:cNvCxnSpPr>
          <p:nvPr/>
        </p:nvCxnSpPr>
        <p:spPr>
          <a:xfrm rot="10800000" flipV="1">
            <a:off x="1142976" y="1142984"/>
            <a:ext cx="2571768" cy="71438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5" idx="0"/>
          </p:cNvCxnSpPr>
          <p:nvPr/>
        </p:nvCxnSpPr>
        <p:spPr>
          <a:xfrm rot="10800000" flipV="1">
            <a:off x="3321836" y="1214422"/>
            <a:ext cx="892975" cy="64294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6" idx="0"/>
          </p:cNvCxnSpPr>
          <p:nvPr/>
        </p:nvCxnSpPr>
        <p:spPr>
          <a:xfrm rot="16200000" flipH="1">
            <a:off x="5054206" y="1232281"/>
            <a:ext cx="642942" cy="607224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>
            <a:off x="5572132" y="1142984"/>
            <a:ext cx="2500330" cy="642942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643306" y="2071679"/>
            <a:ext cx="1857389" cy="15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5786446" y="1142984"/>
            <a:ext cx="1857388" cy="1857388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 flipV="1">
            <a:off x="1428728" y="1142984"/>
            <a:ext cx="2000264" cy="1785950"/>
          </a:xfrm>
          <a:prstGeom prst="lin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8" descr="0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29132"/>
            <a:ext cx="2396084" cy="2227269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LLEGE\PREDMET\INFEKZIA\СКОРОХОД\Атлас\Дизентерия\Дизентерия. Эндоскопические исследование. Геморрагический сигмоид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4271192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COLLEGE\PREDMET\INFEKZIA\СКОРОХОД\Атлас\Дизентерия\Дизентерия. Эндоскопические исследование. Эрозивный сигмоиди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000496" cy="3361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D:\COLLEGE\PREDMET\INFEKZIA\СКОРОХОД\Атлас\Дизентерия\Дизентерия. Эрозивно-язвенный сигмоиди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4214810" cy="294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857256"/>
          </a:xfrm>
        </p:spPr>
        <p:txBody>
          <a:bodyPr/>
          <a:lstStyle/>
          <a:p>
            <a:pPr algn="ctr"/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8305" y="1571612"/>
            <a:ext cx="2286016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Госпіталізація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1500174"/>
            <a:ext cx="4429156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за клінічними показниками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2000240"/>
            <a:ext cx="4429156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dirty="0" smtClean="0"/>
              <a:t>за епідеміологічними показниками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928926" y="1643050"/>
            <a:ext cx="928694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28926" y="2000240"/>
            <a:ext cx="928694" cy="14287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42910" y="2714620"/>
            <a:ext cx="2214578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Етіотропне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3786190"/>
            <a:ext cx="2214578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Антибіотики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857760"/>
            <a:ext cx="2214578" cy="57150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Сульфаніламіди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2714620"/>
            <a:ext cx="2571768" cy="50006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Патогенетичне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3571876"/>
            <a:ext cx="2571768" cy="9286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Дезінтоксикація – глюкозо-сольові, </a:t>
            </a:r>
            <a:r>
              <a:rPr lang="uk-UA" sz="2000" dirty="0" err="1" smtClean="0"/>
              <a:t>полііонні</a:t>
            </a:r>
            <a:r>
              <a:rPr lang="uk-UA" sz="2000" dirty="0" smtClean="0"/>
              <a:t> </a:t>
            </a:r>
            <a:r>
              <a:rPr lang="uk-UA" sz="2000" dirty="0" err="1" smtClean="0"/>
              <a:t>ррозчини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357554" y="4643446"/>
            <a:ext cx="2571768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Вітаміни</a:t>
            </a:r>
          </a:p>
          <a:p>
            <a:pPr algn="ctr"/>
            <a:r>
              <a:rPr lang="en-US" sz="2000" dirty="0" err="1" smtClean="0"/>
              <a:t>vit</a:t>
            </a:r>
            <a:r>
              <a:rPr lang="uk-UA" sz="2000" dirty="0" smtClean="0"/>
              <a:t> С, рутин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5500702"/>
            <a:ext cx="2571768" cy="92869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Імуностимулятори</a:t>
            </a:r>
            <a:r>
              <a:rPr lang="uk-UA" sz="2000" dirty="0" smtClean="0"/>
              <a:t> </a:t>
            </a:r>
            <a:r>
              <a:rPr lang="uk-UA" sz="2000" dirty="0" err="1" smtClean="0"/>
              <a:t>пенктоксил</a:t>
            </a:r>
            <a:r>
              <a:rPr lang="uk-UA" sz="2000" dirty="0" smtClean="0"/>
              <a:t>, </a:t>
            </a:r>
            <a:r>
              <a:rPr lang="uk-UA" sz="2000" dirty="0" err="1" smtClean="0"/>
              <a:t>метилурацил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2571744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симптоматичне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3071810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жарознижуючі</a:t>
            </a:r>
            <a:endParaRPr lang="ru-RU" sz="2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3571876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спазмолітики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4071942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сорбенти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00826" y="4643446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ферменти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00826" y="5143512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пробіотики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5643578"/>
            <a:ext cx="2071702" cy="35719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антигістамінні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6143644"/>
            <a:ext cx="2071702" cy="42862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фітотерапія</a:t>
            </a:r>
            <a:endParaRPr lang="ru-RU" sz="20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928926" y="3000372"/>
            <a:ext cx="35719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000760" y="2786058"/>
            <a:ext cx="428628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12" idx="1"/>
          </p:cNvCxnSpPr>
          <p:nvPr/>
        </p:nvCxnSpPr>
        <p:spPr>
          <a:xfrm rot="10800000">
            <a:off x="357158" y="3000372"/>
            <a:ext cx="285752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-714412" y="4071942"/>
            <a:ext cx="214314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3" idx="1"/>
          </p:cNvCxnSpPr>
          <p:nvPr/>
        </p:nvCxnSpPr>
        <p:spPr>
          <a:xfrm>
            <a:off x="357158" y="4071942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4" idx="1"/>
          </p:cNvCxnSpPr>
          <p:nvPr/>
        </p:nvCxnSpPr>
        <p:spPr>
          <a:xfrm>
            <a:off x="357158" y="5143512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>
            <a:off x="3071802" y="3071810"/>
            <a:ext cx="214314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1643042" y="4500570"/>
            <a:ext cx="285752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3071802" y="5929330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071802" y="4929198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3071802" y="4071942"/>
            <a:ext cx="214314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6143636" y="2857496"/>
            <a:ext cx="357190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393405" y="4607727"/>
            <a:ext cx="3500462" cy="158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6143636" y="6357958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6143636" y="5786454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6143636" y="5286388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6143636" y="4786322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143636" y="4214818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43636" y="3786190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6143636" y="3286124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14290"/>
            <a:ext cx="1638300" cy="109696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/>
          </a:bodyPr>
          <a:lstStyle/>
          <a:p>
            <a:pPr algn="ctr"/>
            <a:r>
              <a:rPr lang="uk-UA" sz="5000" b="1" dirty="0" smtClean="0"/>
              <a:t>Критерії виписки</a:t>
            </a:r>
            <a:endParaRPr lang="ru-RU" sz="5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83262"/>
          </a:xfrm>
        </p:spPr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2714620"/>
            <a:ext cx="2500330" cy="12144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Клінічне одужання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2643182"/>
            <a:ext cx="2571768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Нормалізація випорожнень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0826" y="2643182"/>
            <a:ext cx="2428892" cy="1285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Бактеріологічне обстеження декретованої групи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 rot="10800000" flipV="1">
            <a:off x="1750200" y="1071546"/>
            <a:ext cx="1893107" cy="164307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5" idx="0"/>
          </p:cNvCxnSpPr>
          <p:nvPr/>
        </p:nvCxnSpPr>
        <p:spPr>
          <a:xfrm rot="5400000">
            <a:off x="4000496" y="1857364"/>
            <a:ext cx="1571636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16200000" flipH="1">
            <a:off x="6286512" y="1214422"/>
            <a:ext cx="1571636" cy="128588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Профілактика</a:t>
            </a:r>
            <a:endParaRPr lang="ru-RU" sz="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500" dirty="0" smtClean="0"/>
              <a:t>Раннє виявлення</a:t>
            </a:r>
          </a:p>
          <a:p>
            <a:r>
              <a:rPr lang="uk-UA" sz="2500" dirty="0" smtClean="0"/>
              <a:t>Ізоляція</a:t>
            </a:r>
          </a:p>
          <a:p>
            <a:r>
              <a:rPr lang="uk-UA" sz="2500" dirty="0" smtClean="0"/>
              <a:t>Надання термінового повідомлення в СЕС</a:t>
            </a:r>
          </a:p>
          <a:p>
            <a:r>
              <a:rPr lang="uk-UA" sz="2500" dirty="0" smtClean="0"/>
              <a:t>Нагляд в осередках</a:t>
            </a:r>
          </a:p>
          <a:p>
            <a:r>
              <a:rPr lang="uk-UA" sz="2500" dirty="0" smtClean="0"/>
              <a:t>Дезінфекція</a:t>
            </a:r>
          </a:p>
          <a:p>
            <a:r>
              <a:rPr lang="uk-UA" sz="2500" dirty="0" smtClean="0"/>
              <a:t>Контроль за харчовою промисловістю</a:t>
            </a:r>
            <a:r>
              <a:rPr lang="ru-RU" sz="2500" dirty="0" smtClean="0"/>
              <a:t>, </a:t>
            </a:r>
            <a:r>
              <a:rPr lang="ru-RU" sz="2500" dirty="0" err="1" smtClean="0"/>
              <a:t>водопостачанням</a:t>
            </a:r>
            <a:endParaRPr lang="ru-RU" sz="2500" dirty="0" smtClean="0"/>
          </a:p>
          <a:p>
            <a:r>
              <a:rPr lang="uk-UA" sz="2500" dirty="0" smtClean="0"/>
              <a:t>Профілактичне обстеження декретованої групи</a:t>
            </a:r>
          </a:p>
          <a:p>
            <a:r>
              <a:rPr lang="uk-UA" sz="2500" dirty="0" smtClean="0"/>
              <a:t>Особиста гігієна</a:t>
            </a:r>
          </a:p>
          <a:p>
            <a:r>
              <a:rPr lang="uk-UA" sz="2500" dirty="0" smtClean="0"/>
              <a:t>Санітарно-освітня робота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5956196"/>
          </a:xfrm>
        </p:spPr>
        <p:txBody>
          <a:bodyPr/>
          <a:lstStyle/>
          <a:p>
            <a:pPr algn="ctr">
              <a:buNone/>
            </a:pPr>
            <a:r>
              <a:rPr lang="uk-UA" sz="3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Профілактичні заходи в осередках</a:t>
            </a:r>
            <a:endParaRPr lang="ru-RU" sz="30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3000" b="1" dirty="0" smtClean="0"/>
              <a:t>Бактеріологічне обстеження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571612"/>
            <a:ext cx="2143140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Спостереження 7 діб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571612"/>
            <a:ext cx="1857388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Поточна, заключна дезінфекція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1571612"/>
            <a:ext cx="1714512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Термометрія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1571612"/>
            <a:ext cx="1857388" cy="10715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Опитування визначення скарг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>
            <a:endCxn id="4" idx="0"/>
          </p:cNvCxnSpPr>
          <p:nvPr/>
        </p:nvCxnSpPr>
        <p:spPr>
          <a:xfrm rot="10800000" flipV="1">
            <a:off x="1285852" y="642918"/>
            <a:ext cx="2286016" cy="92869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6286512" y="642918"/>
            <a:ext cx="1643074" cy="92869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 rot="5400000">
            <a:off x="3643306" y="714356"/>
            <a:ext cx="857256" cy="85725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0"/>
          </p:cNvCxnSpPr>
          <p:nvPr/>
        </p:nvCxnSpPr>
        <p:spPr>
          <a:xfrm rot="16200000" flipH="1">
            <a:off x="5143504" y="857232"/>
            <a:ext cx="928694" cy="500066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3500430" y="1928802"/>
            <a:ext cx="2500330" cy="7143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14348" y="4572008"/>
            <a:ext cx="1785950" cy="10001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Осіб з декретованої групи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86182" y="4572008"/>
            <a:ext cx="1643074" cy="10001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Дітей до 2 років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43636" y="4572008"/>
            <a:ext cx="2428892" cy="10001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Дітей, які відвідують дитячі дошкільні заклади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endCxn id="19" idx="0"/>
          </p:cNvCxnSpPr>
          <p:nvPr/>
        </p:nvCxnSpPr>
        <p:spPr>
          <a:xfrm rot="10800000" flipV="1">
            <a:off x="1607324" y="3643314"/>
            <a:ext cx="1964545" cy="928694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1" idx="0"/>
          </p:cNvCxnSpPr>
          <p:nvPr/>
        </p:nvCxnSpPr>
        <p:spPr>
          <a:xfrm>
            <a:off x="5929322" y="3571876"/>
            <a:ext cx="1428760" cy="1000132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0" idx="0"/>
          </p:cNvCxnSpPr>
          <p:nvPr/>
        </p:nvCxnSpPr>
        <p:spPr>
          <a:xfrm rot="5400000">
            <a:off x="4196952" y="4125522"/>
            <a:ext cx="857254" cy="35719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8183880" cy="3830762"/>
          </a:xfrm>
        </p:spPr>
        <p:txBody>
          <a:bodyPr/>
          <a:lstStyle/>
          <a:p>
            <a:pPr marL="0" indent="534988" algn="just">
              <a:buNone/>
            </a:pPr>
            <a:r>
              <a:rPr lang="uk-UA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Шигельози</a:t>
            </a:r>
            <a:r>
              <a:rPr lang="uk-UA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(дизентерія)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uk-UA" dirty="0" smtClean="0"/>
              <a:t> гостра кишкова інфекція, яка характеризується враженням дистального відділу товстого кишечника: </a:t>
            </a:r>
            <a:r>
              <a:rPr lang="uk-UA" dirty="0" err="1" smtClean="0"/>
              <a:t>сигмовидної</a:t>
            </a:r>
            <a:r>
              <a:rPr lang="uk-UA" dirty="0" smtClean="0"/>
              <a:t> і прямої кишки, гіпертермією, інтоксикацією, спастичними болями у животі та ознаками </a:t>
            </a:r>
            <a:r>
              <a:rPr lang="uk-UA" dirty="0" err="1" smtClean="0"/>
              <a:t>геморагічного</a:t>
            </a:r>
            <a:r>
              <a:rPr lang="uk-UA" dirty="0" smtClean="0"/>
              <a:t> коліту.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58204" cy="725470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Етіологія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547384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1071546"/>
            <a:ext cx="4714908" cy="500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Збудник – </a:t>
            </a:r>
            <a:r>
              <a:rPr lang="uk-UA" sz="2500" dirty="0" err="1" smtClean="0"/>
              <a:t>шигела</a:t>
            </a:r>
            <a:r>
              <a:rPr lang="uk-UA" sz="2500" dirty="0" smtClean="0"/>
              <a:t> (</a:t>
            </a:r>
            <a:r>
              <a:rPr lang="en-US" sz="2500" dirty="0" err="1" smtClean="0"/>
              <a:t>Shigella</a:t>
            </a:r>
            <a:r>
              <a:rPr lang="uk-UA" sz="2500" dirty="0" smtClean="0"/>
              <a:t>)</a:t>
            </a:r>
            <a:endParaRPr lang="ru-RU" sz="25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000240"/>
            <a:ext cx="2000264" cy="7858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/>
              <a:t>Shigella</a:t>
            </a:r>
            <a:r>
              <a:rPr lang="en-US" sz="2500" dirty="0" smtClean="0"/>
              <a:t> </a:t>
            </a:r>
            <a:r>
              <a:rPr lang="en-US" sz="2500" dirty="0" err="1" smtClean="0"/>
              <a:t>dysenteriae</a:t>
            </a:r>
            <a:endParaRPr lang="ru-RU" sz="25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2000240"/>
            <a:ext cx="1643074" cy="78581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/>
              <a:t>Shigella</a:t>
            </a:r>
            <a:r>
              <a:rPr lang="en-US" sz="2500" dirty="0" smtClean="0"/>
              <a:t> </a:t>
            </a:r>
            <a:r>
              <a:rPr lang="en-US" sz="2500" dirty="0" err="1" smtClean="0"/>
              <a:t>flexneri</a:t>
            </a:r>
            <a:endParaRPr lang="ru-RU" sz="2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2000240"/>
            <a:ext cx="1500198" cy="7858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/>
              <a:t>Shigella</a:t>
            </a:r>
            <a:r>
              <a:rPr lang="en-US" sz="2500" dirty="0" smtClean="0"/>
              <a:t> </a:t>
            </a:r>
            <a:r>
              <a:rPr lang="en-US" sz="2500" dirty="0" err="1" smtClean="0"/>
              <a:t>boydii</a:t>
            </a:r>
            <a:endParaRPr lang="ru-RU" sz="25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68" y="2000240"/>
            <a:ext cx="1500198" cy="78581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/>
              <a:t>Shigella</a:t>
            </a:r>
            <a:endParaRPr lang="ru-RU" sz="2500" dirty="0" smtClean="0"/>
          </a:p>
          <a:p>
            <a:pPr algn="ctr"/>
            <a:r>
              <a:rPr lang="en-US" sz="2500" dirty="0" err="1" smtClean="0"/>
              <a:t>sonnei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3143248"/>
            <a:ext cx="5643602" cy="3571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err="1" smtClean="0"/>
              <a:t>Гр</a:t>
            </a:r>
            <a:r>
              <a:rPr lang="uk-UA" sz="2500" dirty="0" smtClean="0"/>
              <a:t> -</a:t>
            </a:r>
            <a:endParaRPr lang="ru-RU"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3857628"/>
            <a:ext cx="5643602" cy="3571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Виділяє ендотоксини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4714884"/>
            <a:ext cx="5643602" cy="3571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Стійка у зовнішньому середовищі</a:t>
            </a:r>
            <a:endParaRPr lang="ru-RU" sz="2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500702"/>
            <a:ext cx="5643602" cy="3571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500" dirty="0" smtClean="0"/>
              <a:t>Чутлива до високих температур</a:t>
            </a:r>
            <a:endParaRPr lang="ru-RU" sz="25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536281" y="82151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5" idx="0"/>
          </p:cNvCxnSpPr>
          <p:nvPr/>
        </p:nvCxnSpPr>
        <p:spPr>
          <a:xfrm rot="10800000" flipV="1">
            <a:off x="1428728" y="1571612"/>
            <a:ext cx="1214446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3536150" y="1750208"/>
            <a:ext cx="35719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5608645" y="1820851"/>
            <a:ext cx="50006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72264" y="1571612"/>
            <a:ext cx="142876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964777" y="2393149"/>
            <a:ext cx="164307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572000" y="3714752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499768" y="4500570"/>
            <a:ext cx="57229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572000" y="5286388"/>
            <a:ext cx="42862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Епідеміологія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3116"/>
            <a:ext cx="1357322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2143116"/>
            <a:ext cx="1857388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Хвора на гостру форму людина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29124" y="2143116"/>
            <a:ext cx="2286016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Хвора на хронічну форму людина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892" y="2143116"/>
            <a:ext cx="1928826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Бактеріоносій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500438"/>
            <a:ext cx="142876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Шляхи передачі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08" y="3500438"/>
            <a:ext cx="178595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Контактно-побутовий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86380" y="3500438"/>
            <a:ext cx="142876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Харчовий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72330" y="3500438"/>
            <a:ext cx="1500198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Водний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57356" y="4786322"/>
            <a:ext cx="2000264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Сезонність </a:t>
            </a:r>
            <a:r>
              <a:rPr lang="uk-UA" sz="2000" dirty="0" err="1" smtClean="0"/>
              <a:t>літньо-осіння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86380" y="4786322"/>
            <a:ext cx="1500198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Імунітет нестійкий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2643174" y="3143248"/>
            <a:ext cx="321471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2" idx="0"/>
          </p:cNvCxnSpPr>
          <p:nvPr/>
        </p:nvCxnSpPr>
        <p:spPr>
          <a:xfrm rot="10800000" flipV="1">
            <a:off x="2857488" y="4572008"/>
            <a:ext cx="142876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3" idx="0"/>
          </p:cNvCxnSpPr>
          <p:nvPr/>
        </p:nvCxnSpPr>
        <p:spPr>
          <a:xfrm>
            <a:off x="4286248" y="4572008"/>
            <a:ext cx="1750231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9" idx="0"/>
          </p:cNvCxnSpPr>
          <p:nvPr/>
        </p:nvCxnSpPr>
        <p:spPr>
          <a:xfrm rot="10800000" flipV="1">
            <a:off x="3036084" y="3214686"/>
            <a:ext cx="1178727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0" idx="0"/>
          </p:cNvCxnSpPr>
          <p:nvPr/>
        </p:nvCxnSpPr>
        <p:spPr>
          <a:xfrm>
            <a:off x="4286248" y="3214686"/>
            <a:ext cx="1714512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8" idx="3"/>
            <a:endCxn id="9" idx="1"/>
          </p:cNvCxnSpPr>
          <p:nvPr/>
        </p:nvCxnSpPr>
        <p:spPr>
          <a:xfrm>
            <a:off x="1857356" y="392906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11" idx="0"/>
          </p:cNvCxnSpPr>
          <p:nvPr/>
        </p:nvCxnSpPr>
        <p:spPr>
          <a:xfrm>
            <a:off x="4286248" y="3071810"/>
            <a:ext cx="3536181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5" idx="0"/>
          </p:cNvCxnSpPr>
          <p:nvPr/>
        </p:nvCxnSpPr>
        <p:spPr>
          <a:xfrm rot="10800000" flipV="1">
            <a:off x="3000364" y="1785926"/>
            <a:ext cx="1214446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6" idx="0"/>
          </p:cNvCxnSpPr>
          <p:nvPr/>
        </p:nvCxnSpPr>
        <p:spPr>
          <a:xfrm>
            <a:off x="4214810" y="1785926"/>
            <a:ext cx="135732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7" idx="0"/>
          </p:cNvCxnSpPr>
          <p:nvPr/>
        </p:nvCxnSpPr>
        <p:spPr>
          <a:xfrm>
            <a:off x="4214810" y="1785926"/>
            <a:ext cx="3750495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4" idx="3"/>
            <a:endCxn id="5" idx="1"/>
          </p:cNvCxnSpPr>
          <p:nvPr/>
        </p:nvCxnSpPr>
        <p:spPr>
          <a:xfrm>
            <a:off x="1785918" y="257174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v.img.com.ua/img/forall/a/23/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643446"/>
            <a:ext cx="2762250" cy="2076450"/>
          </a:xfrm>
          <a:prstGeom prst="rect">
            <a:avLst/>
          </a:prstGeom>
          <a:noFill/>
        </p:spPr>
      </p:pic>
      <p:pic>
        <p:nvPicPr>
          <p:cNvPr id="2062" name="Picture 14" descr="http://www.withamymac.com/news/wp-content/uploads/2009/10/sal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9775" y="3779831"/>
            <a:ext cx="4104225" cy="3078169"/>
          </a:xfrm>
          <a:prstGeom prst="rect">
            <a:avLst/>
          </a:prstGeom>
          <a:noFill/>
        </p:spPr>
      </p:pic>
      <p:pic>
        <p:nvPicPr>
          <p:cNvPr id="2066" name="Picture 18" descr="http://culinaryrecipes.ru/wp-content/uploads/2009/08/1219737539_kompot-iz-vishn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0"/>
            <a:ext cx="4095750" cy="2781300"/>
          </a:xfrm>
          <a:prstGeom prst="rect">
            <a:avLst/>
          </a:prstGeom>
          <a:noFill/>
        </p:spPr>
      </p:pic>
      <p:pic>
        <p:nvPicPr>
          <p:cNvPr id="2068" name="Picture 20" descr="http://www.lebensmittelfotos.com/wp-content/gallery/obst_hg/obst_missfits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3286116" cy="2465901"/>
          </a:xfrm>
          <a:prstGeom prst="rect">
            <a:avLst/>
          </a:prstGeom>
          <a:noFill/>
        </p:spPr>
      </p:pic>
      <p:pic>
        <p:nvPicPr>
          <p:cNvPr id="2070" name="Picture 22" descr="http://green.uz/blog/wp-content/uploads/2007/03/purewatergla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500306"/>
            <a:ext cx="2000264" cy="2512332"/>
          </a:xfrm>
          <a:prstGeom prst="rect">
            <a:avLst/>
          </a:prstGeom>
          <a:noFill/>
        </p:spPr>
      </p:pic>
      <p:pic>
        <p:nvPicPr>
          <p:cNvPr id="15" name="Picture 10" descr="http://molkungur.ru/userfiles/Image/good/photo_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1744"/>
            <a:ext cx="303512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ages01.olx.com.ua/ui/4/60/19/1266609332_63525119_2-Le-Velebillerbeck----1266609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00570"/>
            <a:ext cx="2580012" cy="2219311"/>
          </a:xfrm>
          <a:prstGeom prst="rect">
            <a:avLst/>
          </a:prstGeom>
          <a:noFill/>
        </p:spPr>
      </p:pic>
      <p:pic>
        <p:nvPicPr>
          <p:cNvPr id="5" name="Picture 4" descr="http://www.malecha.org.ua/mkportal/img/kids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2785021" cy="2500330"/>
          </a:xfrm>
          <a:prstGeom prst="rect">
            <a:avLst/>
          </a:prstGeom>
          <a:noFill/>
        </p:spPr>
      </p:pic>
      <p:pic>
        <p:nvPicPr>
          <p:cNvPr id="6" name="Picture 16" descr="http://etuket.com/uploads/posts/2009-11/1258037404_sandwich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0250" y="0"/>
            <a:ext cx="3333750" cy="2505075"/>
          </a:xfrm>
          <a:prstGeom prst="rect">
            <a:avLst/>
          </a:prstGeom>
          <a:noFill/>
        </p:spPr>
      </p:pic>
      <p:pic>
        <p:nvPicPr>
          <p:cNvPr id="7" name="Picture 8" descr="http://www.infobaza.by/i/photo/news/agro/molok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857628"/>
            <a:ext cx="2228850" cy="2228850"/>
          </a:xfrm>
          <a:prstGeom prst="rect">
            <a:avLst/>
          </a:prstGeom>
          <a:noFill/>
        </p:spPr>
      </p:pic>
      <p:pic>
        <p:nvPicPr>
          <p:cNvPr id="8" name="Picture 2" descr="http://www.papyrus.ru/lj/fly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000372"/>
            <a:ext cx="2948883" cy="1958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Патогенез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285860"/>
            <a:ext cx="1428760" cy="642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Шигела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85860"/>
            <a:ext cx="2500330" cy="16430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bg2"/>
                </a:solidFill>
              </a:rPr>
              <a:t>Травний канал,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часткова загибель в шлунку, тонкому кишечнику, виділення ендотоксинів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357298"/>
            <a:ext cx="2857520" cy="3571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Товстий кишечник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1857364"/>
            <a:ext cx="2857520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Руйнування слизової оболонки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571744"/>
            <a:ext cx="2857520" cy="3571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Набряк, гіперемія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3071810"/>
            <a:ext cx="2857520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Утворення </a:t>
            </a:r>
            <a:r>
              <a:rPr lang="uk-UA" dirty="0" err="1" smtClean="0">
                <a:solidFill>
                  <a:schemeClr val="bg2"/>
                </a:solidFill>
              </a:rPr>
              <a:t>ерозій</a:t>
            </a:r>
            <a:r>
              <a:rPr lang="uk-UA" dirty="0" smtClean="0">
                <a:solidFill>
                  <a:schemeClr val="bg2"/>
                </a:solidFill>
              </a:rPr>
              <a:t>, виразок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3786190"/>
            <a:ext cx="2857520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Набряк підслизового шару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4500570"/>
            <a:ext cx="2857520" cy="3571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Враження судин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5000636"/>
            <a:ext cx="2857520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solidFill>
                  <a:schemeClr val="bg2"/>
                </a:solidFill>
              </a:rPr>
              <a:t>Дрібноцяткові</a:t>
            </a:r>
            <a:r>
              <a:rPr lang="uk-UA" dirty="0" smtClean="0">
                <a:solidFill>
                  <a:schemeClr val="bg2"/>
                </a:solidFill>
              </a:rPr>
              <a:t> крововиливи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214686"/>
            <a:ext cx="2500330" cy="428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Інтоксикація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857892"/>
            <a:ext cx="1785950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Гематогенна циркуляція токсинів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5929330"/>
            <a:ext cx="2357454" cy="5715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Зростання інтоксикації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3570" y="5715016"/>
            <a:ext cx="3071834" cy="428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Судинні розлади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43570" y="6215082"/>
            <a:ext cx="3071834" cy="500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2"/>
                </a:solidFill>
              </a:rPr>
              <a:t>Розлади секреції і </a:t>
            </a:r>
            <a:r>
              <a:rPr lang="uk-UA" dirty="0" err="1" smtClean="0">
                <a:solidFill>
                  <a:schemeClr val="bg2"/>
                </a:solidFill>
              </a:rPr>
              <a:t>перестальтики</a:t>
            </a:r>
            <a:r>
              <a:rPr lang="uk-UA" dirty="0" smtClean="0">
                <a:solidFill>
                  <a:schemeClr val="bg2"/>
                </a:solidFill>
              </a:rPr>
              <a:t> ШКТ</a:t>
            </a:r>
            <a:endParaRPr lang="ru-RU" dirty="0">
              <a:solidFill>
                <a:schemeClr val="bg2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000232" y="1571612"/>
            <a:ext cx="71438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86380" y="1500174"/>
            <a:ext cx="500066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3" idx="0"/>
          </p:cNvCxnSpPr>
          <p:nvPr/>
        </p:nvCxnSpPr>
        <p:spPr>
          <a:xfrm rot="5400000">
            <a:off x="3821901" y="3071810"/>
            <a:ext cx="285752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14282" y="6215082"/>
            <a:ext cx="35719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5" idx="1"/>
          </p:cNvCxnSpPr>
          <p:nvPr/>
        </p:nvCxnSpPr>
        <p:spPr>
          <a:xfrm>
            <a:off x="2357422" y="6215082"/>
            <a:ext cx="35719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6" idx="1"/>
          </p:cNvCxnSpPr>
          <p:nvPr/>
        </p:nvCxnSpPr>
        <p:spPr>
          <a:xfrm flipV="1">
            <a:off x="5143504" y="5929330"/>
            <a:ext cx="500066" cy="214314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7" idx="1"/>
          </p:cNvCxnSpPr>
          <p:nvPr/>
        </p:nvCxnSpPr>
        <p:spPr>
          <a:xfrm>
            <a:off x="5143504" y="6286520"/>
            <a:ext cx="500066" cy="178595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9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4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9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4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9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4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9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4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9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Клінічна картина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1571612"/>
            <a:ext cx="250033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Гостра дизентерія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1571612"/>
            <a:ext cx="285752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Хронічна дизентерія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7950" y="1571612"/>
            <a:ext cx="264320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Бактеріоносійство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00232" y="2857496"/>
            <a:ext cx="200026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Рецидивуюча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43570" y="2857496"/>
            <a:ext cx="200026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Безперервна</a:t>
            </a:r>
            <a:endParaRPr lang="ru-RU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143380"/>
            <a:ext cx="157163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Перебіг</a:t>
            </a:r>
            <a:endParaRPr lang="ru-RU" sz="20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3108" y="5072074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Легкий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4143380"/>
            <a:ext cx="250033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Середньотяжкий</a:t>
            </a:r>
            <a:endParaRPr lang="ru-RU" sz="2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86512" y="5072074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Тяжкий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00958" y="4071942"/>
            <a:ext cx="142876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Стертий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endCxn id="5" idx="0"/>
          </p:cNvCxnSpPr>
          <p:nvPr/>
        </p:nvCxnSpPr>
        <p:spPr>
          <a:xfrm rot="5400000">
            <a:off x="4464843" y="1321579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4" idx="0"/>
          </p:cNvCxnSpPr>
          <p:nvPr/>
        </p:nvCxnSpPr>
        <p:spPr>
          <a:xfrm rot="10800000" flipV="1">
            <a:off x="1678762" y="1071546"/>
            <a:ext cx="2178859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0"/>
          </p:cNvCxnSpPr>
          <p:nvPr/>
        </p:nvCxnSpPr>
        <p:spPr>
          <a:xfrm>
            <a:off x="5929322" y="1071546"/>
            <a:ext cx="1750231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5" idx="2"/>
          </p:cNvCxnSpPr>
          <p:nvPr/>
        </p:nvCxnSpPr>
        <p:spPr>
          <a:xfrm rot="5400000">
            <a:off x="3857619" y="2928935"/>
            <a:ext cx="17145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7" idx="0"/>
          </p:cNvCxnSpPr>
          <p:nvPr/>
        </p:nvCxnSpPr>
        <p:spPr>
          <a:xfrm rot="10800000" flipV="1">
            <a:off x="3000364" y="2143116"/>
            <a:ext cx="150019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8" idx="0"/>
          </p:cNvCxnSpPr>
          <p:nvPr/>
        </p:nvCxnSpPr>
        <p:spPr>
          <a:xfrm>
            <a:off x="5214942" y="2143116"/>
            <a:ext cx="142876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10" idx="0"/>
          </p:cNvCxnSpPr>
          <p:nvPr/>
        </p:nvCxnSpPr>
        <p:spPr>
          <a:xfrm rot="16200000" flipH="1">
            <a:off x="2250265" y="4464851"/>
            <a:ext cx="642942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Гостра дизентерія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1537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2400" dirty="0" smtClean="0"/>
              <a:t>Інкубаційний період 1-7 діб.</a:t>
            </a:r>
          </a:p>
          <a:p>
            <a:r>
              <a:rPr lang="uk-UA" sz="2400" dirty="0" smtClean="0"/>
              <a:t>Гарячка</a:t>
            </a:r>
          </a:p>
          <a:p>
            <a:r>
              <a:rPr lang="uk-UA" sz="2400" dirty="0" smtClean="0"/>
              <a:t>Інтоксикація</a:t>
            </a:r>
          </a:p>
          <a:p>
            <a:r>
              <a:rPr lang="uk-UA" sz="2400" dirty="0" smtClean="0"/>
              <a:t>Спастичний біль у нижніх відділах живота</a:t>
            </a:r>
          </a:p>
          <a:p>
            <a:r>
              <a:rPr lang="uk-UA" sz="2400" dirty="0" smtClean="0"/>
              <a:t>Діарея</a:t>
            </a:r>
          </a:p>
          <a:p>
            <a:r>
              <a:rPr lang="uk-UA" sz="2400" dirty="0" err="1" smtClean="0"/>
              <a:t>Тенезми</a:t>
            </a:r>
            <a:endParaRPr lang="uk-UA" sz="2400" dirty="0" smtClean="0"/>
          </a:p>
          <a:p>
            <a:r>
              <a:rPr lang="uk-UA" sz="2400" dirty="0" smtClean="0"/>
              <a:t>Несправжні позиви</a:t>
            </a:r>
          </a:p>
          <a:p>
            <a:r>
              <a:rPr lang="uk-UA" sz="2400" dirty="0" err="1" smtClean="0"/>
              <a:t>“Ректальний</a:t>
            </a:r>
            <a:r>
              <a:rPr lang="uk-UA" sz="2400" dirty="0" smtClean="0"/>
              <a:t> </a:t>
            </a:r>
            <a:r>
              <a:rPr lang="uk-UA" sz="2400" dirty="0" err="1" smtClean="0"/>
              <a:t>плювок”</a:t>
            </a:r>
            <a:endParaRPr lang="uk-UA" sz="2400" dirty="0" smtClean="0"/>
          </a:p>
          <a:p>
            <a:r>
              <a:rPr lang="uk-UA" sz="2400" dirty="0" smtClean="0"/>
              <a:t>Спазм </a:t>
            </a:r>
            <a:r>
              <a:rPr lang="uk-UA" sz="2400" dirty="0" err="1" smtClean="0"/>
              <a:t>сигмовидної</a:t>
            </a:r>
            <a:r>
              <a:rPr lang="uk-UA" sz="2400" dirty="0" smtClean="0"/>
              <a:t> кишки</a:t>
            </a:r>
          </a:p>
          <a:p>
            <a:r>
              <a:rPr lang="uk-UA" sz="2400" dirty="0" smtClean="0"/>
              <a:t>Блідість шкіри з ціанозом</a:t>
            </a:r>
          </a:p>
          <a:p>
            <a:r>
              <a:rPr lang="uk-UA" sz="2400" dirty="0" smtClean="0"/>
              <a:t>Гіпотонія</a:t>
            </a:r>
          </a:p>
          <a:p>
            <a:r>
              <a:rPr lang="uk-UA" sz="2400" dirty="0" smtClean="0"/>
              <a:t>Лейкоцитоз</a:t>
            </a:r>
          </a:p>
          <a:p>
            <a:r>
              <a:rPr lang="uk-UA" sz="2400" dirty="0" smtClean="0"/>
              <a:t>Збільшення ШОЕ</a:t>
            </a:r>
            <a:endParaRPr lang="ru-RU" sz="2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</TotalTime>
  <Words>321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Тема27</vt:lpstr>
      <vt:lpstr>Шигельоз</vt:lpstr>
      <vt:lpstr>Слайд 2</vt:lpstr>
      <vt:lpstr>Етіологія</vt:lpstr>
      <vt:lpstr>Епідеміологія</vt:lpstr>
      <vt:lpstr>Слайд 5</vt:lpstr>
      <vt:lpstr>Слайд 6</vt:lpstr>
      <vt:lpstr>Патогенез</vt:lpstr>
      <vt:lpstr>Клінічна картина</vt:lpstr>
      <vt:lpstr>Гостра дизентерія</vt:lpstr>
      <vt:lpstr>Діагностика</vt:lpstr>
      <vt:lpstr>Слайд 11</vt:lpstr>
      <vt:lpstr>Лікування</vt:lpstr>
      <vt:lpstr>Критерії виписки</vt:lpstr>
      <vt:lpstr>Профілактика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metod2</cp:lastModifiedBy>
  <cp:revision>87</cp:revision>
  <dcterms:created xsi:type="dcterms:W3CDTF">2009-03-18T08:37:56Z</dcterms:created>
  <dcterms:modified xsi:type="dcterms:W3CDTF">2010-08-06T07:50:37Z</dcterms:modified>
</cp:coreProperties>
</file>