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Verdana" pitchFamily="34" charset="0"/>
              </a:rPr>
              <a:t>LOGO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864C44-D4B1-4918-B2D8-706A7C7DB5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fld id="{E0BE641E-131B-4BE7-8709-F68986D2DD5E}" type="datetimeFigureOut">
              <a:rPr lang="ru-RU" smtClean="0"/>
              <a:pPr/>
              <a:t>05.08.2010</a:t>
            </a:fld>
            <a:endParaRPr lang="ru-RU"/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Сальмонельоз</a:t>
            </a:r>
            <a:endParaRPr lang="ru-RU" sz="5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358246" cy="563562"/>
          </a:xfrm>
        </p:spPr>
        <p:txBody>
          <a:bodyPr/>
          <a:lstStyle/>
          <a:p>
            <a:pPr algn="ctr"/>
            <a:r>
              <a:rPr lang="uk-UA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Діагностика</a:t>
            </a:r>
            <a:endParaRPr lang="ru-RU"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28724"/>
            <a:ext cx="8023225" cy="5200671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3116"/>
            <a:ext cx="1571636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Клінічні ознаки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143116"/>
            <a:ext cx="1714512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Епіданамнез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2143116"/>
            <a:ext cx="2143140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Бактеріологічне дослідження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2143116"/>
            <a:ext cx="1714512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Серологічне дослідження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286124"/>
            <a:ext cx="192882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випорожнення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3929066"/>
            <a:ext cx="14287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блювотні маси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4572008"/>
            <a:ext cx="85725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5214950"/>
            <a:ext cx="85725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сеча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5857892"/>
            <a:ext cx="857256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жовч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3429000"/>
            <a:ext cx="571504" cy="4286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8148" y="3429000"/>
            <a:ext cx="785818" cy="4286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РНГА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 rot="10800000" flipV="1">
            <a:off x="1428728" y="785794"/>
            <a:ext cx="2428892" cy="135732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5" idx="0"/>
          </p:cNvCxnSpPr>
          <p:nvPr/>
        </p:nvCxnSpPr>
        <p:spPr>
          <a:xfrm rot="5400000">
            <a:off x="3107521" y="1035827"/>
            <a:ext cx="1357322" cy="85725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0"/>
          </p:cNvCxnSpPr>
          <p:nvPr/>
        </p:nvCxnSpPr>
        <p:spPr>
          <a:xfrm rot="16200000" flipH="1">
            <a:off x="4607719" y="1178703"/>
            <a:ext cx="1428760" cy="5000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7" idx="0"/>
          </p:cNvCxnSpPr>
          <p:nvPr/>
        </p:nvCxnSpPr>
        <p:spPr>
          <a:xfrm>
            <a:off x="5929322" y="785794"/>
            <a:ext cx="1857388" cy="135732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036085" y="4607725"/>
            <a:ext cx="3071831" cy="1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572000" y="3571876"/>
            <a:ext cx="214314" cy="1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572000" y="4143380"/>
            <a:ext cx="214314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72000" y="4786322"/>
            <a:ext cx="214314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572000" y="5429264"/>
            <a:ext cx="285752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572000" y="6143644"/>
            <a:ext cx="214313" cy="1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13" idx="0"/>
          </p:cNvCxnSpPr>
          <p:nvPr/>
        </p:nvCxnSpPr>
        <p:spPr>
          <a:xfrm rot="5400000">
            <a:off x="7108049" y="3107529"/>
            <a:ext cx="428628" cy="21431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14" idx="0"/>
          </p:cNvCxnSpPr>
          <p:nvPr/>
        </p:nvCxnSpPr>
        <p:spPr>
          <a:xfrm rot="16200000" flipH="1">
            <a:off x="7911726" y="3089669"/>
            <a:ext cx="428628" cy="250033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8" descr="0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256"/>
            <a:ext cx="2428892" cy="2257766"/>
          </a:xfrm>
          <a:prstGeom prst="rect">
            <a:avLst/>
          </a:prstGeom>
          <a:noFill/>
        </p:spPr>
      </p:pic>
      <p:pic>
        <p:nvPicPr>
          <p:cNvPr id="28" name="Picture 19" descr="0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142852"/>
            <a:ext cx="1071570" cy="188448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358246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Лікування</a:t>
            </a:r>
            <a:endParaRPr lang="ru-RU" sz="50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715040"/>
          </a:xfrm>
        </p:spPr>
        <p:txBody>
          <a:bodyPr/>
          <a:lstStyle/>
          <a:p>
            <a:pPr algn="r">
              <a:buNone/>
            </a:pPr>
            <a:r>
              <a:rPr lang="uk-UA" sz="1800" dirty="0" smtClean="0"/>
              <a:t>Дієта №4</a:t>
            </a:r>
          </a:p>
          <a:p>
            <a:pPr marL="0" indent="446088">
              <a:buNone/>
            </a:pPr>
            <a:r>
              <a:rPr lang="uk-UA" sz="1800" dirty="0" smtClean="0"/>
              <a:t>Госпіталізація за клінічними та епідеміологічними показниками. Промивання шлунка та кишечника.</a:t>
            </a:r>
          </a:p>
          <a:p>
            <a:pPr marL="0" indent="446088"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857364"/>
          <a:ext cx="8072494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9090"/>
                <a:gridCol w="4143404"/>
              </a:tblGrid>
              <a:tr h="142876">
                <a:tc rowSpan="5">
                  <a:txBody>
                    <a:bodyPr/>
                    <a:lstStyle/>
                    <a:p>
                      <a:pPr algn="l"/>
                      <a:r>
                        <a:rPr lang="uk-UA" sz="1800" b="1" dirty="0" err="1" smtClean="0">
                          <a:solidFill>
                            <a:srgbClr val="FF0000"/>
                          </a:solidFill>
                        </a:rPr>
                        <a:t>Етіотропна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</a:rPr>
                        <a:t> терапія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ципрофлоксацин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200"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фуразолідон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9520">
                <a:tc vMerge="1">
                  <a:txBody>
                    <a:bodyPr/>
                    <a:lstStyle/>
                    <a:p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ніфуроксазид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9840">
                <a:tc vMerge="1">
                  <a:txBody>
                    <a:bodyPr/>
                    <a:lstStyle/>
                    <a:p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амікацин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цефтріаксон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rowSpan="8">
                  <a:txBody>
                    <a:bodyPr/>
                    <a:lstStyle/>
                    <a:p>
                      <a:pPr algn="l"/>
                      <a:r>
                        <a:rPr lang="uk-UA" sz="1800" b="1" dirty="0" smtClean="0">
                          <a:solidFill>
                            <a:srgbClr val="FF0000"/>
                          </a:solidFill>
                        </a:rPr>
                        <a:t>Патогенетична терапія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ораліт</a:t>
                      </a:r>
                      <a:r>
                        <a:rPr lang="uk-UA" sz="1800" dirty="0" smtClean="0"/>
                        <a:t> </a:t>
                      </a:r>
                      <a:r>
                        <a:rPr lang="uk-UA" sz="1800" dirty="0" err="1" smtClean="0"/>
                        <a:t>регідрон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глюкозо-сольові розчини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ентеросорбенти</a:t>
                      </a:r>
                      <a:endParaRPr lang="ru-RU" sz="1800" b="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ферменти</a:t>
                      </a:r>
                      <a:endParaRPr lang="ru-RU" sz="1800" b="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рибоксин</a:t>
                      </a:r>
                      <a:endParaRPr lang="ru-RU" sz="1800" b="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вітаміни</a:t>
                      </a:r>
                      <a:endParaRPr lang="ru-RU" sz="1800" b="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пробіотики</a:t>
                      </a:r>
                      <a:endParaRPr lang="ru-RU" sz="1800" b="0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b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err="1" smtClean="0"/>
                        <a:t>кальція</a:t>
                      </a:r>
                      <a:r>
                        <a:rPr lang="uk-UA" sz="1800" dirty="0" smtClean="0"/>
                        <a:t> глюконат</a:t>
                      </a:r>
                      <a:endParaRPr lang="ru-RU" sz="18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3214678" y="2071678"/>
            <a:ext cx="128588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214678" y="2428868"/>
            <a:ext cx="135732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14678" y="278605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14678" y="2786058"/>
            <a:ext cx="135732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14678" y="2786058"/>
            <a:ext cx="135732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500430" y="4143380"/>
            <a:ext cx="128588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536149" y="5393545"/>
            <a:ext cx="121444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14744" y="5214950"/>
            <a:ext cx="92869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3679025" y="4321975"/>
            <a:ext cx="92869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714744" y="4643446"/>
            <a:ext cx="85725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14744" y="5214950"/>
            <a:ext cx="85725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714744" y="5000636"/>
            <a:ext cx="85725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14744" y="5214950"/>
            <a:ext cx="85725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4" descr="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5214950"/>
            <a:ext cx="1852614" cy="1240462"/>
          </a:xfrm>
          <a:prstGeom prst="rect">
            <a:avLst/>
          </a:prstGeom>
          <a:noFill/>
        </p:spPr>
      </p:pic>
      <p:pic>
        <p:nvPicPr>
          <p:cNvPr id="20" name="Picture 22" descr="0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42852"/>
            <a:ext cx="1222375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9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4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9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4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9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4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900"/>
                            </p:stCondLst>
                            <p:childTnLst>
                              <p:par>
                                <p:cTn id="6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400"/>
                            </p:stCondLst>
                            <p:childTnLst>
                              <p:par>
                                <p:cTn id="6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90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358246" cy="563562"/>
          </a:xfrm>
        </p:spPr>
        <p:txBody>
          <a:bodyPr/>
          <a:lstStyle/>
          <a:p>
            <a:pPr algn="ctr"/>
            <a:r>
              <a:rPr lang="uk-UA" sz="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Лікування </a:t>
            </a:r>
            <a:r>
              <a:rPr lang="uk-UA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(продовження)</a:t>
            </a:r>
            <a:endParaRPr lang="ru-RU" sz="2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000241"/>
          <a:ext cx="785818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0"/>
                <a:gridCol w="3571900"/>
              </a:tblGrid>
              <a:tr h="295117">
                <a:tc rowSpan="5">
                  <a:txBody>
                    <a:bodyPr/>
                    <a:lstStyle/>
                    <a:p>
                      <a:pPr algn="l"/>
                      <a:r>
                        <a:rPr lang="uk-UA" sz="2000" b="1" dirty="0" smtClean="0">
                          <a:solidFill>
                            <a:srgbClr val="FF0000"/>
                          </a:solidFill>
                        </a:rPr>
                        <a:t>Симптоматична терапія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жарознижуючі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5117">
                <a:tc vMerge="1">
                  <a:txBody>
                    <a:bodyPr/>
                    <a:lstStyle/>
                    <a:p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спазмолітики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5117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гепатопротектори</a:t>
                      </a:r>
                      <a:endParaRPr lang="ru-RU" sz="2000" b="0" dirty="0"/>
                    </a:p>
                  </a:txBody>
                  <a:tcPr/>
                </a:tc>
              </a:tr>
              <a:tr h="295117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знеболювальні</a:t>
                      </a:r>
                      <a:endParaRPr lang="ru-RU" sz="2000" b="0" dirty="0"/>
                    </a:p>
                  </a:txBody>
                  <a:tcPr/>
                </a:tc>
              </a:tr>
              <a:tr h="391168"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заспокійливі</a:t>
                      </a:r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214810" y="2214554"/>
            <a:ext cx="78581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4214810" y="3000372"/>
            <a:ext cx="78581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214810" y="2643182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14810" y="3000372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14810" y="300037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7" descr="0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928670"/>
            <a:ext cx="1077913" cy="1295400"/>
          </a:xfrm>
          <a:prstGeom prst="rect">
            <a:avLst/>
          </a:prstGeom>
          <a:noFill/>
        </p:spPr>
      </p:pic>
      <p:pic>
        <p:nvPicPr>
          <p:cNvPr id="11" name="Picture 20" descr="0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5214950"/>
            <a:ext cx="720725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2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2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2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2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2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286808" cy="563562"/>
          </a:xfrm>
        </p:spPr>
        <p:txBody>
          <a:bodyPr/>
          <a:lstStyle/>
          <a:p>
            <a:pPr algn="ctr"/>
            <a:r>
              <a:rPr lang="uk-UA" sz="45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Профілактика</a:t>
            </a:r>
            <a:endParaRPr lang="ru-RU" sz="45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358246" cy="5572164"/>
          </a:xfrm>
        </p:spPr>
        <p:txBody>
          <a:bodyPr/>
          <a:lstStyle/>
          <a:p>
            <a:r>
              <a:rPr lang="uk-UA" dirty="0" smtClean="0"/>
              <a:t>раннє виявлення, ізоляція;</a:t>
            </a:r>
          </a:p>
          <a:p>
            <a:r>
              <a:rPr lang="uk-UA" dirty="0" smtClean="0"/>
              <a:t>ветеринарний контроль за тваринами;</a:t>
            </a:r>
          </a:p>
          <a:p>
            <a:r>
              <a:rPr lang="uk-UA" dirty="0" smtClean="0"/>
              <a:t>нагляд в осередках;</a:t>
            </a:r>
          </a:p>
          <a:p>
            <a:r>
              <a:rPr lang="uk-UA" dirty="0" err="1" smtClean="0"/>
              <a:t>епіданамнез</a:t>
            </a:r>
            <a:r>
              <a:rPr lang="uk-UA" dirty="0" smtClean="0"/>
              <a:t> за харчовою промисловістю</a:t>
            </a:r>
            <a:r>
              <a:rPr lang="ru-RU" dirty="0" smtClean="0"/>
              <a:t>, </a:t>
            </a:r>
            <a:r>
              <a:rPr lang="ru-RU" dirty="0" err="1" smtClean="0"/>
              <a:t>водопостачанням</a:t>
            </a:r>
            <a:r>
              <a:rPr lang="ru-RU" dirty="0" smtClean="0"/>
              <a:t>;</a:t>
            </a:r>
          </a:p>
          <a:p>
            <a:r>
              <a:rPr lang="uk-UA" dirty="0" err="1" smtClean="0"/>
              <a:t>дезинфекція</a:t>
            </a:r>
            <a:r>
              <a:rPr lang="uk-UA" dirty="0" smtClean="0"/>
              <a:t>;</a:t>
            </a:r>
          </a:p>
          <a:p>
            <a:r>
              <a:rPr lang="uk-UA" dirty="0" smtClean="0"/>
              <a:t>профілактичні обстеження декретованих груп;</a:t>
            </a:r>
          </a:p>
          <a:p>
            <a:r>
              <a:rPr lang="uk-UA" dirty="0" smtClean="0"/>
              <a:t>санація бактеріоносіїв;</a:t>
            </a:r>
          </a:p>
          <a:p>
            <a:r>
              <a:rPr lang="uk-UA" dirty="0" smtClean="0"/>
              <a:t>особиста гігієна;</a:t>
            </a:r>
          </a:p>
          <a:p>
            <a:r>
              <a:rPr lang="uk-UA" dirty="0" smtClean="0"/>
              <a:t>санітарно-освітня робота.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358246" cy="563562"/>
          </a:xfrm>
        </p:spPr>
        <p:txBody>
          <a:bodyPr/>
          <a:lstStyle/>
          <a:p>
            <a:pPr algn="ctr"/>
            <a:r>
              <a:rPr lang="uk-UA" sz="4000" dirty="0" smtClean="0"/>
              <a:t>Заходи в осередках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85926"/>
            <a:ext cx="2071702" cy="71438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Спостереження 7 діб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857496"/>
            <a:ext cx="1714512" cy="92869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Дезинфекція</a:t>
            </a:r>
            <a:r>
              <a:rPr lang="uk-UA" dirty="0" smtClean="0"/>
              <a:t> (заключна, поточна)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928934"/>
            <a:ext cx="1714512" cy="71438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Термометрія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00892" y="1785926"/>
            <a:ext cx="1643074" cy="71438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Визначення скарг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4000504"/>
            <a:ext cx="2143140" cy="7858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Бактеріологічне обстеження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5357826"/>
            <a:ext cx="1714512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Декретована група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357826"/>
            <a:ext cx="1143008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Діти до 2 років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5357826"/>
            <a:ext cx="2143140" cy="64294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Діти, які відвідують ДДЗ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1571604" y="785794"/>
            <a:ext cx="1535918" cy="1000132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0"/>
          </p:cNvCxnSpPr>
          <p:nvPr/>
        </p:nvCxnSpPr>
        <p:spPr>
          <a:xfrm rot="5400000">
            <a:off x="2500298" y="1357298"/>
            <a:ext cx="2071702" cy="92869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0"/>
          </p:cNvCxnSpPr>
          <p:nvPr/>
        </p:nvCxnSpPr>
        <p:spPr>
          <a:xfrm>
            <a:off x="6215074" y="785794"/>
            <a:ext cx="1607355" cy="1000132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6" idx="0"/>
          </p:cNvCxnSpPr>
          <p:nvPr/>
        </p:nvCxnSpPr>
        <p:spPr>
          <a:xfrm rot="16200000" flipH="1">
            <a:off x="5107785" y="1107265"/>
            <a:ext cx="2143140" cy="150019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8" idx="0"/>
          </p:cNvCxnSpPr>
          <p:nvPr/>
        </p:nvCxnSpPr>
        <p:spPr>
          <a:xfrm rot="16200000" flipH="1">
            <a:off x="3357554" y="2214554"/>
            <a:ext cx="3214710" cy="35719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 flipV="1">
            <a:off x="3214678" y="4786322"/>
            <a:ext cx="1928826" cy="57150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0" idx="0"/>
          </p:cNvCxnSpPr>
          <p:nvPr/>
        </p:nvCxnSpPr>
        <p:spPr>
          <a:xfrm rot="5400000">
            <a:off x="4857752" y="5072074"/>
            <a:ext cx="571504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1" idx="0"/>
          </p:cNvCxnSpPr>
          <p:nvPr/>
        </p:nvCxnSpPr>
        <p:spPr>
          <a:xfrm>
            <a:off x="5143504" y="4786322"/>
            <a:ext cx="2071702" cy="57150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28725"/>
            <a:ext cx="8286808" cy="4921250"/>
          </a:xfrm>
        </p:spPr>
        <p:txBody>
          <a:bodyPr/>
          <a:lstStyle/>
          <a:p>
            <a:pPr marL="0" indent="534988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Сальмонельоз –</a:t>
            </a:r>
            <a:r>
              <a:rPr lang="uk-UA" dirty="0" smtClean="0"/>
              <a:t> гостра інфекційна хвороба, яка належить до бактеріальних </a:t>
            </a:r>
            <a:r>
              <a:rPr lang="uk-UA" dirty="0" err="1" smtClean="0"/>
              <a:t>зоонозів</a:t>
            </a:r>
            <a:r>
              <a:rPr lang="uk-UA" dirty="0" smtClean="0"/>
              <a:t>, характеризується ураженням травного каналу, іноді </a:t>
            </a:r>
            <a:r>
              <a:rPr lang="uk-UA" dirty="0" err="1" smtClean="0"/>
              <a:t>тифоподібним</a:t>
            </a:r>
            <a:r>
              <a:rPr lang="uk-UA" dirty="0" smtClean="0"/>
              <a:t> або септичним перебігом.</a:t>
            </a:r>
          </a:p>
          <a:p>
            <a:pPr marL="0" indent="0" algn="ctr">
              <a:buNone/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Етіологія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714884"/>
            <a:ext cx="1214446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Збудник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4714884"/>
            <a:ext cx="1785950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Сальмонела </a:t>
            </a:r>
            <a:r>
              <a:rPr lang="uk-UA" dirty="0" err="1" smtClean="0"/>
              <a:t>Гр</a:t>
            </a:r>
            <a:r>
              <a:rPr lang="uk-UA" dirty="0" smtClean="0"/>
              <a:t> – виділяє ендотоксин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4714884"/>
            <a:ext cx="1785950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Стійка у зовнішньому середовищі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4714884"/>
            <a:ext cx="1714512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Чутлива до </a:t>
            </a:r>
            <a:r>
              <a:rPr lang="uk-UA" dirty="0" err="1" smtClean="0"/>
              <a:t>дезрозчинів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endCxn id="4" idx="0"/>
          </p:cNvCxnSpPr>
          <p:nvPr/>
        </p:nvCxnSpPr>
        <p:spPr>
          <a:xfrm rot="10800000" flipV="1">
            <a:off x="1321572" y="3929066"/>
            <a:ext cx="2678925" cy="78581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0"/>
          </p:cNvCxnSpPr>
          <p:nvPr/>
        </p:nvCxnSpPr>
        <p:spPr>
          <a:xfrm rot="10800000" flipV="1">
            <a:off x="3393274" y="3929066"/>
            <a:ext cx="892975" cy="78581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6" idx="0"/>
          </p:cNvCxnSpPr>
          <p:nvPr/>
        </p:nvCxnSpPr>
        <p:spPr>
          <a:xfrm>
            <a:off x="4786314" y="3929066"/>
            <a:ext cx="821537" cy="78581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7" idx="0"/>
          </p:cNvCxnSpPr>
          <p:nvPr/>
        </p:nvCxnSpPr>
        <p:spPr>
          <a:xfrm>
            <a:off x="5072066" y="3857628"/>
            <a:ext cx="2571768" cy="857256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3"/>
            <a:endCxn id="5" idx="1"/>
          </p:cNvCxnSpPr>
          <p:nvPr/>
        </p:nvCxnSpPr>
        <p:spPr>
          <a:xfrm>
            <a:off x="1928794" y="5179231"/>
            <a:ext cx="571504" cy="15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358246" cy="563562"/>
          </a:xfrm>
        </p:spPr>
        <p:txBody>
          <a:bodyPr/>
          <a:lstStyle/>
          <a:p>
            <a:pPr algn="ctr"/>
            <a:r>
              <a:rPr lang="uk-UA" sz="5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Епідеміологія</a:t>
            </a:r>
            <a:endParaRPr lang="ru-RU" sz="50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1357322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Джерело інфекції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500174"/>
            <a:ext cx="1143008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Хвора людина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500174"/>
            <a:ext cx="1785950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Бактеріонісій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1500174"/>
            <a:ext cx="2071702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Сільсько-господарські</a:t>
            </a:r>
            <a:endParaRPr lang="uk-UA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дикі тварини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8148" y="1500174"/>
            <a:ext cx="928694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Птахи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3571876"/>
            <a:ext cx="1285884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Шляхи передачі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3571876"/>
            <a:ext cx="1571636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Контактно-побутовий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3500438"/>
            <a:ext cx="1428760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арчовий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43834" y="3500438"/>
            <a:ext cx="1143008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Водний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5072074"/>
            <a:ext cx="1785950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Сезонність </a:t>
            </a:r>
            <a:r>
              <a:rPr lang="uk-UA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літньо-осіння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5072074"/>
            <a:ext cx="1428760" cy="8572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Імунітет нестійкий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394067" y="2678901"/>
            <a:ext cx="3785420" cy="79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" idx="3"/>
            <a:endCxn id="5" idx="1"/>
          </p:cNvCxnSpPr>
          <p:nvPr/>
        </p:nvCxnSpPr>
        <p:spPr>
          <a:xfrm>
            <a:off x="1785918" y="1928802"/>
            <a:ext cx="214314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5" idx="0"/>
          </p:cNvCxnSpPr>
          <p:nvPr/>
        </p:nvCxnSpPr>
        <p:spPr>
          <a:xfrm rot="10800000" flipV="1">
            <a:off x="2571736" y="857232"/>
            <a:ext cx="2714644" cy="642942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6" idx="0"/>
          </p:cNvCxnSpPr>
          <p:nvPr/>
        </p:nvCxnSpPr>
        <p:spPr>
          <a:xfrm rot="10800000" flipV="1">
            <a:off x="4250530" y="928670"/>
            <a:ext cx="1035851" cy="57150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7" idx="0"/>
          </p:cNvCxnSpPr>
          <p:nvPr/>
        </p:nvCxnSpPr>
        <p:spPr>
          <a:xfrm>
            <a:off x="5286380" y="928670"/>
            <a:ext cx="1178727" cy="571504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8" idx="0"/>
          </p:cNvCxnSpPr>
          <p:nvPr/>
        </p:nvCxnSpPr>
        <p:spPr>
          <a:xfrm>
            <a:off x="5286380" y="857232"/>
            <a:ext cx="3036115" cy="642942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3"/>
            <a:endCxn id="10" idx="1"/>
          </p:cNvCxnSpPr>
          <p:nvPr/>
        </p:nvCxnSpPr>
        <p:spPr>
          <a:xfrm>
            <a:off x="2285984" y="4000504"/>
            <a:ext cx="857256" cy="158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0" idx="0"/>
          </p:cNvCxnSpPr>
          <p:nvPr/>
        </p:nvCxnSpPr>
        <p:spPr>
          <a:xfrm rot="10800000" flipV="1">
            <a:off x="3929058" y="3071810"/>
            <a:ext cx="1357322" cy="500066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1" idx="0"/>
          </p:cNvCxnSpPr>
          <p:nvPr/>
        </p:nvCxnSpPr>
        <p:spPr>
          <a:xfrm>
            <a:off x="5286380" y="3071810"/>
            <a:ext cx="1000132" cy="42862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2" idx="0"/>
          </p:cNvCxnSpPr>
          <p:nvPr/>
        </p:nvCxnSpPr>
        <p:spPr>
          <a:xfrm>
            <a:off x="5286380" y="3071810"/>
            <a:ext cx="2928958" cy="428628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3" idx="0"/>
          </p:cNvCxnSpPr>
          <p:nvPr/>
        </p:nvCxnSpPr>
        <p:spPr>
          <a:xfrm rot="10800000" flipV="1">
            <a:off x="4036216" y="4572008"/>
            <a:ext cx="1250165" cy="500066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14" idx="0"/>
          </p:cNvCxnSpPr>
          <p:nvPr/>
        </p:nvCxnSpPr>
        <p:spPr>
          <a:xfrm>
            <a:off x="5286380" y="4572008"/>
            <a:ext cx="1285884" cy="500066"/>
          </a:xfrm>
          <a:prstGeom prst="line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986" y="122238"/>
            <a:ext cx="6705600" cy="563562"/>
          </a:xfrm>
        </p:spPr>
        <p:txBody>
          <a:bodyPr/>
          <a:lstStyle/>
          <a:p>
            <a:pPr algn="ctr"/>
            <a:r>
              <a:rPr lang="uk-UA" sz="4000" dirty="0" smtClean="0"/>
              <a:t>Джерело збудника</a:t>
            </a:r>
            <a:endParaRPr lang="ru-RU" sz="4000" dirty="0"/>
          </a:p>
        </p:txBody>
      </p:sp>
      <p:pic>
        <p:nvPicPr>
          <p:cNvPr id="1026" name="Picture 2" descr="http://farm4.static.flickr.com/3471/3718409836_94036a4e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3000396" cy="2238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www.sustainabilityninja.com/wp-content/uploads/2009/04/pig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976" y="785794"/>
            <a:ext cx="3429024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://www.wellwood.com.au/images/geese3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43422"/>
            <a:ext cx="2836214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http://www.pigeons.at.ua/_ph/66/2/75785204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781318"/>
            <a:ext cx="3214678" cy="2076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http://www.zoo-news.ru/uploads/posts/2008-03/1204469463_kyric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2928934"/>
            <a:ext cx="2736992" cy="2524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2238"/>
            <a:ext cx="8286808" cy="563562"/>
          </a:xfrm>
        </p:spPr>
        <p:txBody>
          <a:bodyPr/>
          <a:lstStyle/>
          <a:p>
            <a:pPr algn="ctr"/>
            <a:r>
              <a:rPr lang="uk-UA" sz="4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Патогенез</a:t>
            </a:r>
            <a:endParaRPr lang="ru-RU" sz="45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192882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Сальмонелла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1357298"/>
            <a:ext cx="2643206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Шлунок, часткова загибель, виділення токсинів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1357298"/>
            <a:ext cx="2000264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Тонкий кишечник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714620"/>
            <a:ext cx="2214578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Інтоксикаційний синдром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2643182"/>
            <a:ext cx="128588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Запальні процеси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3500438"/>
            <a:ext cx="1857388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Гіперсекреція рідини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43834" y="2571744"/>
            <a:ext cx="121444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Судинні розлади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4714884"/>
            <a:ext cx="2143140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бактеріемія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4500570"/>
            <a:ext cx="2071702" cy="142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Проникнення збудника у різні органи та лімфатичні утворення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4714884"/>
            <a:ext cx="2357454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Формування </a:t>
            </a:r>
            <a:r>
              <a:rPr lang="uk-UA" dirty="0" err="1" smtClean="0"/>
              <a:t>септикопіємічних</a:t>
            </a:r>
            <a:r>
              <a:rPr lang="uk-UA" dirty="0" smtClean="0"/>
              <a:t> вогнищ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4" idx="3"/>
            <a:endCxn id="5" idx="1"/>
          </p:cNvCxnSpPr>
          <p:nvPr/>
        </p:nvCxnSpPr>
        <p:spPr>
          <a:xfrm>
            <a:off x="2643174" y="1821645"/>
            <a:ext cx="42862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  <a:endCxn id="6" idx="1"/>
          </p:cNvCxnSpPr>
          <p:nvPr/>
        </p:nvCxnSpPr>
        <p:spPr>
          <a:xfrm>
            <a:off x="5715008" y="1821645"/>
            <a:ext cx="642942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</p:cNvCxnSpPr>
          <p:nvPr/>
        </p:nvCxnSpPr>
        <p:spPr>
          <a:xfrm>
            <a:off x="8358214" y="1821645"/>
            <a:ext cx="357190" cy="35719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3" idx="1"/>
          </p:cNvCxnSpPr>
          <p:nvPr/>
        </p:nvCxnSpPr>
        <p:spPr>
          <a:xfrm>
            <a:off x="500034" y="5143512"/>
            <a:ext cx="428628" cy="35719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071802" y="5143512"/>
            <a:ext cx="42862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3"/>
          </p:cNvCxnSpPr>
          <p:nvPr/>
        </p:nvCxnSpPr>
        <p:spPr>
          <a:xfrm>
            <a:off x="5572132" y="5214950"/>
            <a:ext cx="50006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" idx="2"/>
            <a:endCxn id="7" idx="0"/>
          </p:cNvCxnSpPr>
          <p:nvPr/>
        </p:nvCxnSpPr>
        <p:spPr>
          <a:xfrm rot="5400000">
            <a:off x="4179091" y="2500306"/>
            <a:ext cx="42862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2"/>
            <a:endCxn id="9" idx="0"/>
          </p:cNvCxnSpPr>
          <p:nvPr/>
        </p:nvCxnSpPr>
        <p:spPr>
          <a:xfrm rot="5400000">
            <a:off x="6750859" y="2893215"/>
            <a:ext cx="121444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8" idx="0"/>
          </p:cNvCxnSpPr>
          <p:nvPr/>
        </p:nvCxnSpPr>
        <p:spPr>
          <a:xfrm rot="10800000" flipV="1">
            <a:off x="6286512" y="2285992"/>
            <a:ext cx="571504" cy="35719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0" idx="0"/>
          </p:cNvCxnSpPr>
          <p:nvPr/>
        </p:nvCxnSpPr>
        <p:spPr>
          <a:xfrm>
            <a:off x="7858148" y="2285992"/>
            <a:ext cx="392909" cy="28575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Клініка</a:t>
            </a:r>
            <a:endParaRPr lang="ru-RU" sz="5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023225" cy="5343547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err="1" smtClean="0"/>
              <a:t>Інкубайційний</a:t>
            </a:r>
            <a:r>
              <a:rPr lang="uk-UA" dirty="0" smtClean="0"/>
              <a:t> період 6 год. – 3 доби</a:t>
            </a:r>
          </a:p>
          <a:p>
            <a:pPr algn="ctr">
              <a:buNone/>
            </a:pPr>
            <a:endParaRPr lang="uk-UA" dirty="0"/>
          </a:p>
          <a:p>
            <a:pPr marL="0" indent="0" algn="ctr">
              <a:buNone/>
              <a:tabLst>
                <a:tab pos="0" algn="l"/>
              </a:tabLst>
            </a:pP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сальмонельозу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214686"/>
            <a:ext cx="2928958" cy="64294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>
                <a:solidFill>
                  <a:schemeClr val="tx1"/>
                </a:solidFill>
              </a:rPr>
              <a:t>Гастроінтестінальна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4429132"/>
            <a:ext cx="1928826" cy="64294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>
                <a:solidFill>
                  <a:schemeClr val="tx1"/>
                </a:solidFill>
              </a:rPr>
              <a:t>Тифоподібна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5572140"/>
            <a:ext cx="2143140" cy="64294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Септична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4429132"/>
            <a:ext cx="1857388" cy="64294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Субклінічна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143248"/>
            <a:ext cx="2571768" cy="64294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>
                <a:solidFill>
                  <a:schemeClr val="tx1"/>
                </a:solidFill>
              </a:rPr>
              <a:t>Бактеріоносійство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endCxn id="4" idx="0"/>
          </p:cNvCxnSpPr>
          <p:nvPr/>
        </p:nvCxnSpPr>
        <p:spPr>
          <a:xfrm rot="10800000" flipV="1">
            <a:off x="2178828" y="2714620"/>
            <a:ext cx="1178727" cy="50006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8" idx="0"/>
          </p:cNvCxnSpPr>
          <p:nvPr/>
        </p:nvCxnSpPr>
        <p:spPr>
          <a:xfrm>
            <a:off x="5929322" y="2714620"/>
            <a:ext cx="1428760" cy="42862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0"/>
          </p:cNvCxnSpPr>
          <p:nvPr/>
        </p:nvCxnSpPr>
        <p:spPr>
          <a:xfrm rot="5400000">
            <a:off x="3018225" y="3018233"/>
            <a:ext cx="1714510" cy="1107289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0"/>
          </p:cNvCxnSpPr>
          <p:nvPr/>
        </p:nvCxnSpPr>
        <p:spPr>
          <a:xfrm rot="16200000" flipH="1">
            <a:off x="4929190" y="2928934"/>
            <a:ext cx="1714512" cy="128588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0"/>
          </p:cNvCxnSpPr>
          <p:nvPr/>
        </p:nvCxnSpPr>
        <p:spPr>
          <a:xfrm rot="16200000" flipH="1">
            <a:off x="3464711" y="4107661"/>
            <a:ext cx="2857520" cy="7143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3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8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3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8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3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8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3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86808" cy="563562"/>
          </a:xfrm>
        </p:spPr>
        <p:txBody>
          <a:bodyPr/>
          <a:lstStyle/>
          <a:p>
            <a:pPr algn="ctr"/>
            <a:r>
              <a:rPr lang="uk-UA" sz="35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Гастроінтенстінальна</a:t>
            </a:r>
            <a:r>
              <a:rPr lang="uk-UA" sz="35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форма</a:t>
            </a:r>
            <a:endParaRPr lang="ru-RU" sz="35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28724"/>
            <a:ext cx="8358246" cy="5057795"/>
          </a:xfrm>
        </p:spPr>
        <p:txBody>
          <a:bodyPr numCol="2"/>
          <a:lstStyle/>
          <a:p>
            <a:r>
              <a:rPr lang="uk-UA" sz="2500" dirty="0" smtClean="0"/>
              <a:t>Гіпертермія</a:t>
            </a:r>
          </a:p>
          <a:p>
            <a:r>
              <a:rPr lang="uk-UA" sz="2500" dirty="0" smtClean="0"/>
              <a:t>Озноб</a:t>
            </a:r>
          </a:p>
          <a:p>
            <a:r>
              <a:rPr lang="uk-UA" sz="2500" dirty="0" smtClean="0"/>
              <a:t>Повторне блювання</a:t>
            </a:r>
          </a:p>
          <a:p>
            <a:r>
              <a:rPr lang="uk-UA" sz="2500" dirty="0" err="1" smtClean="0"/>
              <a:t>Більу</a:t>
            </a:r>
            <a:r>
              <a:rPr lang="uk-UA" sz="2500" dirty="0" smtClean="0"/>
              <a:t> надчеревній ділянці, біль пупка, у правій здухвинній ділянці</a:t>
            </a:r>
          </a:p>
          <a:p>
            <a:r>
              <a:rPr lang="uk-UA" sz="2500" dirty="0" smtClean="0"/>
              <a:t>Діарея</a:t>
            </a:r>
          </a:p>
          <a:p>
            <a:r>
              <a:rPr lang="uk-UA" sz="2500" dirty="0" smtClean="0"/>
              <a:t>Випорожнення рідкі, пінисті, зеленого кольору з домішками слизу</a:t>
            </a:r>
          </a:p>
          <a:p>
            <a:r>
              <a:rPr lang="uk-UA" sz="2500" dirty="0" smtClean="0"/>
              <a:t>Здуття живота, бурчання</a:t>
            </a:r>
          </a:p>
          <a:p>
            <a:r>
              <a:rPr lang="uk-UA" sz="2500" dirty="0" err="1" smtClean="0"/>
              <a:t>Гепатоспленомегалія</a:t>
            </a:r>
            <a:endParaRPr lang="uk-UA" sz="2500" dirty="0" smtClean="0"/>
          </a:p>
          <a:p>
            <a:r>
              <a:rPr lang="uk-UA" sz="2500" dirty="0" smtClean="0"/>
              <a:t>Дегідратація</a:t>
            </a:r>
          </a:p>
          <a:p>
            <a:r>
              <a:rPr lang="uk-UA" sz="2500" dirty="0" smtClean="0"/>
              <a:t>Лейкоцитоз</a:t>
            </a:r>
            <a:r>
              <a:rPr lang="uk-UA" dirty="0" smtClean="0"/>
              <a:t>,</a:t>
            </a:r>
            <a:r>
              <a:rPr lang="uk-UA" dirty="0" smtClean="0">
                <a:sym typeface="Symbol"/>
              </a:rPr>
              <a:t>ШОЕ</a:t>
            </a:r>
            <a:r>
              <a:rPr lang="uk-UA" dirty="0" smtClean="0"/>
              <a:t>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2238"/>
            <a:ext cx="8286808" cy="563562"/>
          </a:xfrm>
        </p:spPr>
        <p:txBody>
          <a:bodyPr/>
          <a:lstStyle/>
          <a:p>
            <a:pPr algn="ctr"/>
            <a:r>
              <a:rPr lang="uk-UA" sz="35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Тифоподібна</a:t>
            </a:r>
            <a:r>
              <a:rPr lang="uk-UA" sz="3500" dirty="0" smtClean="0"/>
              <a:t> </a:t>
            </a:r>
            <a:r>
              <a:rPr lang="uk-UA" sz="35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форма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5214974"/>
          </a:xfrm>
        </p:spPr>
        <p:txBody>
          <a:bodyPr numCol="2"/>
          <a:lstStyle/>
          <a:p>
            <a:r>
              <a:rPr lang="uk-UA" sz="2500" dirty="0" smtClean="0"/>
              <a:t>Гарячка, інтоксикація</a:t>
            </a:r>
          </a:p>
          <a:p>
            <a:r>
              <a:rPr lang="uk-UA" sz="2500" dirty="0" smtClean="0"/>
              <a:t>Ознаки гастроентериту</a:t>
            </a:r>
          </a:p>
          <a:p>
            <a:r>
              <a:rPr lang="uk-UA" sz="2500" dirty="0" smtClean="0"/>
              <a:t>Блідість шкіри</a:t>
            </a:r>
          </a:p>
          <a:p>
            <a:r>
              <a:rPr lang="uk-UA" sz="2500" dirty="0" err="1" smtClean="0"/>
              <a:t>Розеольозна</a:t>
            </a:r>
            <a:r>
              <a:rPr lang="uk-UA" sz="2500" dirty="0" smtClean="0"/>
              <a:t> виписка</a:t>
            </a:r>
          </a:p>
          <a:p>
            <a:r>
              <a:rPr lang="uk-UA" sz="2500" dirty="0" smtClean="0"/>
              <a:t>Апатія</a:t>
            </a:r>
          </a:p>
          <a:p>
            <a:r>
              <a:rPr lang="uk-UA" sz="2500" dirty="0" smtClean="0"/>
              <a:t>Потьмарення свідомості</a:t>
            </a:r>
          </a:p>
          <a:p>
            <a:r>
              <a:rPr lang="uk-UA" sz="2500" dirty="0" smtClean="0"/>
              <a:t>Марення, галюцинації</a:t>
            </a:r>
          </a:p>
          <a:p>
            <a:r>
              <a:rPr lang="uk-UA" sz="2500" dirty="0" smtClean="0"/>
              <a:t>Язик обкладений </a:t>
            </a:r>
            <a:r>
              <a:rPr lang="uk-UA" sz="2500" dirty="0" err="1" smtClean="0"/>
              <a:t>сірокоричневим</a:t>
            </a:r>
            <a:r>
              <a:rPr lang="uk-UA" sz="2500" dirty="0" smtClean="0"/>
              <a:t> нальотом</a:t>
            </a:r>
          </a:p>
          <a:p>
            <a:r>
              <a:rPr lang="uk-UA" sz="2500" dirty="0" err="1" smtClean="0"/>
              <a:t>Гепатоспленомегалія</a:t>
            </a:r>
            <a:endParaRPr lang="uk-UA" sz="2500" dirty="0" smtClean="0"/>
          </a:p>
          <a:p>
            <a:r>
              <a:rPr lang="uk-UA" sz="2500" dirty="0" smtClean="0"/>
              <a:t>Відносна брадикардія</a:t>
            </a:r>
            <a:endParaRPr lang="ru-RU" sz="25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358246" cy="56356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Септична форма</a:t>
            </a:r>
            <a:endParaRPr lang="ru-RU" sz="5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28725"/>
            <a:ext cx="8286808" cy="4921250"/>
          </a:xfrm>
        </p:spPr>
        <p:txBody>
          <a:bodyPr/>
          <a:lstStyle/>
          <a:p>
            <a:r>
              <a:rPr lang="uk-UA" sz="3000" dirty="0" err="1" smtClean="0"/>
              <a:t>Гектична</a:t>
            </a:r>
            <a:r>
              <a:rPr lang="uk-UA" sz="3000" dirty="0" smtClean="0"/>
              <a:t> гарячка</a:t>
            </a:r>
          </a:p>
          <a:p>
            <a:r>
              <a:rPr lang="uk-UA" sz="3000" dirty="0" smtClean="0"/>
              <a:t>Озноб</a:t>
            </a:r>
          </a:p>
          <a:p>
            <a:r>
              <a:rPr lang="uk-UA" sz="3000" dirty="0" smtClean="0"/>
              <a:t>Проливний піт</a:t>
            </a:r>
          </a:p>
          <a:p>
            <a:r>
              <a:rPr lang="uk-UA" sz="3000" dirty="0" smtClean="0"/>
              <a:t>Блювання</a:t>
            </a:r>
          </a:p>
          <a:p>
            <a:r>
              <a:rPr lang="uk-UA" sz="3000" dirty="0" err="1" smtClean="0"/>
              <a:t>Гепатоспленомегалія</a:t>
            </a:r>
            <a:endParaRPr lang="uk-UA" sz="3000" dirty="0" smtClean="0"/>
          </a:p>
          <a:p>
            <a:r>
              <a:rPr lang="uk-UA" sz="3000" dirty="0" smtClean="0"/>
              <a:t>Жовтяниця</a:t>
            </a:r>
          </a:p>
          <a:p>
            <a:r>
              <a:rPr lang="uk-UA" sz="3000" dirty="0" smtClean="0"/>
              <a:t>Множинні гнійні вогнища у різних органах і тканинах</a:t>
            </a:r>
            <a:endParaRPr lang="ru-RU" sz="3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4.xml><?xml version="1.0" encoding="utf-8"?>
<a:themeOverride xmlns:a="http://schemas.openxmlformats.org/drawingml/2006/main">
  <a:clrScheme name="Техническая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5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8.xml><?xml version="1.0" encoding="utf-8"?>
<a:themeOverride xmlns:a="http://schemas.openxmlformats.org/drawingml/2006/main">
  <a:clrScheme name="Техническая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9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cdb2004119gl</Template>
  <TotalTime>359</TotalTime>
  <Words>317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sample</vt:lpstr>
      <vt:lpstr>Сальмонельоз</vt:lpstr>
      <vt:lpstr>Слайд 2</vt:lpstr>
      <vt:lpstr>Епідеміологія</vt:lpstr>
      <vt:lpstr>Джерело збудника</vt:lpstr>
      <vt:lpstr>Патогенез</vt:lpstr>
      <vt:lpstr>Клініка</vt:lpstr>
      <vt:lpstr>Гастроінтенстінальна форма</vt:lpstr>
      <vt:lpstr>Тифоподібна форма</vt:lpstr>
      <vt:lpstr>Септична форма</vt:lpstr>
      <vt:lpstr>Діагностика</vt:lpstr>
      <vt:lpstr>Лікування</vt:lpstr>
      <vt:lpstr>Лікування (продовження)</vt:lpstr>
      <vt:lpstr>Профілактика</vt:lpstr>
      <vt:lpstr>Заходи в осередках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Сальмонельоз</dc:title>
  <dc:creator>Оксана</dc:creator>
  <cp:lastModifiedBy>metod2</cp:lastModifiedBy>
  <cp:revision>63</cp:revision>
  <dcterms:created xsi:type="dcterms:W3CDTF">2009-04-30T06:40:10Z</dcterms:created>
  <dcterms:modified xsi:type="dcterms:W3CDTF">2010-08-05T11:53:10Z</dcterms:modified>
</cp:coreProperties>
</file>