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Override8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60" autoAdjust="0"/>
  </p:normalViewPr>
  <p:slideViewPr>
    <p:cSldViewPr>
      <p:cViewPr>
        <p:scale>
          <a:sx n="80" d="100"/>
          <a:sy n="80" d="100"/>
        </p:scale>
        <p:origin x="-22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white">
          <a:xfrm>
            <a:off x="228600" y="228600"/>
            <a:ext cx="1219200" cy="1219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6524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effectLst/>
                <a:latin typeface="Arial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352800" y="64801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5943600" y="64801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3074" name="Image" r:id="rId15" imgW="7377778" imgH="1219048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D595F21A-FCC7-44F6-BF0A-7506BAFA48A2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932AAC0-C5B4-4A32-8F1B-56287F287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01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Сказ</a:t>
            </a:r>
            <a:endParaRPr lang="ru-RU" sz="8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Паралітична стадія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Припинення нападів збудження;</a:t>
            </a:r>
          </a:p>
          <a:p>
            <a:r>
              <a:rPr lang="uk-UA" dirty="0" smtClean="0"/>
              <a:t>нестерпна слинотеча;</a:t>
            </a:r>
          </a:p>
          <a:p>
            <a:r>
              <a:rPr lang="uk-UA" dirty="0" err="1" smtClean="0"/>
              <a:t>“зловісне</a:t>
            </a:r>
            <a:r>
              <a:rPr lang="uk-UA" dirty="0" smtClean="0"/>
              <a:t> </a:t>
            </a:r>
            <a:r>
              <a:rPr lang="uk-UA" dirty="0" err="1" smtClean="0"/>
              <a:t>заспокоєння”</a:t>
            </a:r>
            <a:r>
              <a:rPr lang="uk-UA" dirty="0" smtClean="0"/>
              <a:t>;</a:t>
            </a:r>
          </a:p>
          <a:p>
            <a:r>
              <a:rPr lang="uk-UA" dirty="0" smtClean="0"/>
              <a:t>гіпертермія, гіпотонія;</a:t>
            </a:r>
          </a:p>
          <a:p>
            <a:r>
              <a:rPr lang="uk-UA" dirty="0" smtClean="0"/>
              <a:t>зневоднення, </a:t>
            </a:r>
            <a:r>
              <a:rPr lang="uk-UA" dirty="0" err="1" smtClean="0"/>
              <a:t>олігурія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загострення рис обличчя;</a:t>
            </a:r>
          </a:p>
          <a:p>
            <a:r>
              <a:rPr lang="uk-UA" dirty="0" smtClean="0"/>
              <a:t>порушення функції тазових органів;</a:t>
            </a:r>
          </a:p>
          <a:p>
            <a:r>
              <a:rPr lang="uk-UA" dirty="0" smtClean="0"/>
              <a:t>висхідні паралічі;</a:t>
            </a:r>
          </a:p>
          <a:p>
            <a:r>
              <a:rPr lang="uk-UA" dirty="0" smtClean="0"/>
              <a:t>смерть від зупинки дихання і серцевої діяльності.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Діагностика</a:t>
            </a:r>
            <a:endParaRPr lang="ru-RU" sz="5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071802" y="1500174"/>
            <a:ext cx="2500330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Методи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14282" y="2857496"/>
            <a:ext cx="2214578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Вірусологічний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286116" y="2857496"/>
            <a:ext cx="207170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Серологічний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572264" y="2857496"/>
            <a:ext cx="2000264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Гістологічний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14282" y="4286256"/>
            <a:ext cx="2214578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виділення вірусу зі слини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643174" y="4286256"/>
            <a:ext cx="3357586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етод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флюоресціюючих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антитіл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286512" y="4286256"/>
            <a:ext cx="2571768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иявлення тілець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Бабеша-Негрі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5" idx="2"/>
            <a:endCxn id="8" idx="0"/>
          </p:cNvCxnSpPr>
          <p:nvPr/>
        </p:nvCxnSpPr>
        <p:spPr bwMode="auto">
          <a:xfrm rot="5400000">
            <a:off x="928662" y="3893347"/>
            <a:ext cx="7858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cxnSp>
        <p:nvCxnSpPr>
          <p:cNvPr id="18" name="Прямая соединительная линия 17"/>
          <p:cNvCxnSpPr>
            <a:stCxn id="6" idx="2"/>
            <a:endCxn id="9" idx="0"/>
          </p:cNvCxnSpPr>
          <p:nvPr/>
        </p:nvCxnSpPr>
        <p:spPr bwMode="auto">
          <a:xfrm rot="5400000">
            <a:off x="3929058" y="3893347"/>
            <a:ext cx="7858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cxnSp>
        <p:nvCxnSpPr>
          <p:cNvPr id="27" name="Прямая соединительная линия 26"/>
          <p:cNvCxnSpPr>
            <a:stCxn id="7" idx="2"/>
            <a:endCxn id="10" idx="0"/>
          </p:cNvCxnSpPr>
          <p:nvPr/>
        </p:nvCxnSpPr>
        <p:spPr bwMode="auto">
          <a:xfrm rot="5400000">
            <a:off x="7179487" y="3893347"/>
            <a:ext cx="7858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cxnSp>
        <p:nvCxnSpPr>
          <p:cNvPr id="36" name="Прямая соединительная линия 35"/>
          <p:cNvCxnSpPr>
            <a:stCxn id="4" idx="2"/>
            <a:endCxn id="6" idx="0"/>
          </p:cNvCxnSpPr>
          <p:nvPr/>
        </p:nvCxnSpPr>
        <p:spPr bwMode="auto">
          <a:xfrm rot="5400000">
            <a:off x="3964777" y="2500306"/>
            <a:ext cx="7143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cxnSp>
        <p:nvCxnSpPr>
          <p:cNvPr id="39" name="Прямая соединительная линия 38"/>
          <p:cNvCxnSpPr>
            <a:stCxn id="4" idx="2"/>
            <a:endCxn id="5" idx="0"/>
          </p:cNvCxnSpPr>
          <p:nvPr/>
        </p:nvCxnSpPr>
        <p:spPr bwMode="auto">
          <a:xfrm rot="5400000">
            <a:off x="2464579" y="1000108"/>
            <a:ext cx="714380" cy="3000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cxnSp>
        <p:nvCxnSpPr>
          <p:cNvPr id="41" name="Прямая соединительная линия 40"/>
          <p:cNvCxnSpPr>
            <a:stCxn id="4" idx="2"/>
            <a:endCxn id="7" idx="0"/>
          </p:cNvCxnSpPr>
          <p:nvPr/>
        </p:nvCxnSpPr>
        <p:spPr bwMode="auto">
          <a:xfrm rot="16200000" flipH="1">
            <a:off x="5589991" y="875091"/>
            <a:ext cx="714380" cy="32504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pic>
        <p:nvPicPr>
          <p:cNvPr id="16" name="Picture 28" descr="0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57166"/>
            <a:ext cx="2039942" cy="1896219"/>
          </a:xfrm>
          <a:prstGeom prst="rect">
            <a:avLst/>
          </a:prstGeom>
          <a:noFill/>
        </p:spPr>
      </p:pic>
      <p:pic>
        <p:nvPicPr>
          <p:cNvPr id="17" name="Picture 19" descr="0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14290"/>
            <a:ext cx="1071570" cy="188448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Лікування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900" dirty="0" smtClean="0"/>
              <a:t>Постійний нагляд;</a:t>
            </a:r>
          </a:p>
          <a:p>
            <a:r>
              <a:rPr lang="uk-UA" sz="2900" dirty="0" smtClean="0"/>
              <a:t>обмеження зовнішніх подразників;</a:t>
            </a:r>
          </a:p>
          <a:p>
            <a:r>
              <a:rPr lang="uk-UA" sz="2900" dirty="0" err="1"/>
              <a:t>с</a:t>
            </a:r>
            <a:r>
              <a:rPr lang="uk-UA" sz="2900" dirty="0" err="1" smtClean="0"/>
              <a:t>пазмолітики</a:t>
            </a:r>
            <a:r>
              <a:rPr lang="uk-UA" sz="2900" dirty="0" smtClean="0"/>
              <a:t>;</a:t>
            </a:r>
          </a:p>
          <a:p>
            <a:r>
              <a:rPr lang="uk-UA" sz="2900" dirty="0" err="1" smtClean="0"/>
              <a:t>протисудомні</a:t>
            </a:r>
            <a:r>
              <a:rPr lang="uk-UA" sz="2900" dirty="0" smtClean="0"/>
              <a:t>;</a:t>
            </a:r>
          </a:p>
          <a:p>
            <a:r>
              <a:rPr lang="uk-UA" sz="2900" dirty="0" smtClean="0"/>
              <a:t>снодійні;</a:t>
            </a:r>
          </a:p>
          <a:p>
            <a:r>
              <a:rPr lang="uk-UA" sz="2900" dirty="0" smtClean="0"/>
              <a:t>серцево-судинні;</a:t>
            </a:r>
          </a:p>
          <a:p>
            <a:r>
              <a:rPr lang="uk-UA" sz="2900" dirty="0" smtClean="0"/>
              <a:t>корекція водно-мінеральної рівноваги;</a:t>
            </a:r>
          </a:p>
          <a:p>
            <a:r>
              <a:rPr lang="uk-UA" sz="2900" dirty="0" err="1" smtClean="0"/>
              <a:t>ШВЛ</a:t>
            </a:r>
            <a:r>
              <a:rPr lang="uk-UA" sz="2900" dirty="0" smtClean="0"/>
              <a:t>.</a:t>
            </a:r>
            <a:endParaRPr lang="ru-RU" sz="2900" dirty="0"/>
          </a:p>
        </p:txBody>
      </p:sp>
      <p:pic>
        <p:nvPicPr>
          <p:cNvPr id="4" name="Picture 24" descr="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638300" cy="10969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5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Профілактика</a:t>
            </a:r>
            <a:endParaRPr lang="ru-RU" sz="5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900" dirty="0" smtClean="0"/>
              <a:t>Ветеринарний нагляд за тваринами;</a:t>
            </a:r>
          </a:p>
          <a:p>
            <a:r>
              <a:rPr lang="uk-UA" sz="2900" dirty="0" smtClean="0"/>
              <a:t>імунізація домашніх тварин;</a:t>
            </a:r>
          </a:p>
          <a:p>
            <a:r>
              <a:rPr lang="uk-UA" sz="2900" dirty="0" smtClean="0"/>
              <a:t>обробка вкушеної рани;</a:t>
            </a:r>
          </a:p>
          <a:p>
            <a:r>
              <a:rPr lang="uk-UA" sz="2900" dirty="0" smtClean="0"/>
              <a:t>імунізація </a:t>
            </a:r>
            <a:r>
              <a:rPr lang="uk-UA" sz="2900" dirty="0" err="1" smtClean="0"/>
              <a:t>антирабічним</a:t>
            </a:r>
            <a:r>
              <a:rPr lang="uk-UA" sz="2900" dirty="0" smtClean="0"/>
              <a:t> імуноглобуліном, </a:t>
            </a:r>
            <a:r>
              <a:rPr lang="uk-UA" sz="2900" dirty="0" err="1" smtClean="0"/>
              <a:t>антирабічною</a:t>
            </a:r>
            <a:r>
              <a:rPr lang="uk-UA" sz="2900" dirty="0" smtClean="0"/>
              <a:t> вакциною;</a:t>
            </a:r>
          </a:p>
          <a:p>
            <a:r>
              <a:rPr lang="uk-UA" sz="2900" dirty="0" smtClean="0"/>
              <a:t>профілактична імунізація груп ризику;</a:t>
            </a:r>
          </a:p>
          <a:p>
            <a:r>
              <a:rPr lang="uk-UA" sz="2900" dirty="0" smtClean="0"/>
              <a:t>санітарно-освітня робота</a:t>
            </a:r>
            <a:endParaRPr lang="ru-RU" sz="29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3600" dirty="0" smtClean="0">
                <a:ln/>
                <a:solidFill>
                  <a:schemeClr val="accent3"/>
                </a:solidFill>
              </a:rPr>
              <a:t>Етапи обробки вкушеної рани</a:t>
            </a:r>
            <a:endParaRPr lang="ru-RU" sz="360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sz="3700" b="0" dirty="0" smtClean="0"/>
              <a:t>промити теплою водою з милом;</a:t>
            </a:r>
          </a:p>
          <a:p>
            <a:r>
              <a:rPr lang="uk-UA" sz="3700" b="0" dirty="0" smtClean="0"/>
              <a:t>краї рани обробити 70% розчином спирту, або настойкою йоду;</a:t>
            </a:r>
          </a:p>
          <a:p>
            <a:r>
              <a:rPr lang="uk-UA" sz="3700" b="0" dirty="0"/>
              <a:t>н</a:t>
            </a:r>
            <a:r>
              <a:rPr lang="uk-UA" sz="3700" b="0" dirty="0" smtClean="0"/>
              <a:t>акласти асептичну пов'язку.</a:t>
            </a:r>
          </a:p>
          <a:p>
            <a:pPr marL="0" indent="534988">
              <a:buNone/>
            </a:pPr>
            <a:r>
              <a:rPr lang="uk-UA" sz="3700" i="1" dirty="0" smtClean="0">
                <a:solidFill>
                  <a:schemeClr val="tx1"/>
                </a:solidFill>
              </a:rPr>
              <a:t>Пацієнта направити до травматологічного пункту.</a:t>
            </a:r>
            <a:endParaRPr lang="ru-RU" sz="37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534988">
              <a:buNone/>
            </a:pPr>
            <a:r>
              <a:rPr lang="uk-UA" sz="39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 (гідрофобія) – </a:t>
            </a:r>
            <a:r>
              <a:rPr lang="uk-UA" sz="3900" b="0" dirty="0" smtClean="0"/>
              <a:t>гостра інфекційна хвороба з групи вірусних </a:t>
            </a:r>
            <a:r>
              <a:rPr lang="uk-UA" sz="3900" b="0" dirty="0" err="1" smtClean="0"/>
              <a:t>зоонозів</a:t>
            </a:r>
            <a:r>
              <a:rPr lang="uk-UA" sz="3900" b="0" dirty="0" smtClean="0"/>
              <a:t>, що виникає внаслідок укусу чи </a:t>
            </a:r>
            <a:r>
              <a:rPr lang="uk-UA" sz="3900" b="0" dirty="0" err="1" smtClean="0"/>
              <a:t>ослинення</a:t>
            </a:r>
            <a:r>
              <a:rPr lang="uk-UA" sz="3900" b="0" dirty="0" smtClean="0"/>
              <a:t> зараженою твариною і характеризується розвитком смертельного </a:t>
            </a:r>
            <a:r>
              <a:rPr lang="uk-UA" sz="3900" b="0" dirty="0" err="1" smtClean="0"/>
              <a:t>енцефаломієліту</a:t>
            </a:r>
            <a:r>
              <a:rPr lang="uk-UA" sz="3900" b="0" dirty="0" smtClean="0"/>
              <a:t>.</a:t>
            </a:r>
            <a:endParaRPr lang="ru-RU" sz="3900" b="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Етіологія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85720" y="2143116"/>
            <a:ext cx="1571636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Збудник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214546" y="2143116"/>
            <a:ext cx="2071702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Рабдовірус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643438" y="2143116"/>
            <a:ext cx="1857388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Нестійкий у довкіллі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58016" y="2143116"/>
            <a:ext cx="1785950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Чутливий</a:t>
            </a:r>
            <a:r>
              <a:rPr kumimoji="0" lang="uk-UA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до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357290" y="3500438"/>
            <a:ext cx="2071702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Вуличний тип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357290" y="4572008"/>
            <a:ext cx="2071702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Фіксований</a:t>
            </a:r>
            <a:r>
              <a:rPr kumimoji="0" lang="uk-UA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тип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643570" y="3429000"/>
            <a:ext cx="2214578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Дезрозчинів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643570" y="4429132"/>
            <a:ext cx="2214578" cy="7858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Високих температур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>
            <a:stCxn id="4" idx="3"/>
            <a:endCxn id="5" idx="1"/>
          </p:cNvCxnSpPr>
          <p:nvPr/>
        </p:nvCxnSpPr>
        <p:spPr bwMode="auto">
          <a:xfrm>
            <a:off x="1857356" y="253602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15" name="Прямая соединительная линия 14"/>
          <p:cNvCxnSpPr>
            <a:stCxn id="5" idx="3"/>
            <a:endCxn id="6" idx="1"/>
          </p:cNvCxnSpPr>
          <p:nvPr/>
        </p:nvCxnSpPr>
        <p:spPr bwMode="auto">
          <a:xfrm>
            <a:off x="4286248" y="253602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17" name="Прямая соединительная линия 16"/>
          <p:cNvCxnSpPr>
            <a:stCxn id="6" idx="3"/>
            <a:endCxn id="7" idx="1"/>
          </p:cNvCxnSpPr>
          <p:nvPr/>
        </p:nvCxnSpPr>
        <p:spPr bwMode="auto">
          <a:xfrm>
            <a:off x="6500826" y="2536025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 rot="5400000">
            <a:off x="2928926" y="3929066"/>
            <a:ext cx="20002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 bwMode="auto">
          <a:xfrm flipV="1">
            <a:off x="3428992" y="4929198"/>
            <a:ext cx="500066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3" name="Прямая соединительная линия 22"/>
          <p:cNvCxnSpPr>
            <a:stCxn id="8" idx="3"/>
          </p:cNvCxnSpPr>
          <p:nvPr/>
        </p:nvCxnSpPr>
        <p:spPr bwMode="auto">
          <a:xfrm flipV="1">
            <a:off x="3428992" y="3857628"/>
            <a:ext cx="500066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rot="5400000">
            <a:off x="7429520" y="3857628"/>
            <a:ext cx="18573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7" name="Прямая соединительная линия 26"/>
          <p:cNvCxnSpPr>
            <a:stCxn id="11" idx="3"/>
          </p:cNvCxnSpPr>
          <p:nvPr/>
        </p:nvCxnSpPr>
        <p:spPr bwMode="auto">
          <a:xfrm flipV="1">
            <a:off x="7858148" y="4786322"/>
            <a:ext cx="500066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0" name="Прямая соединительная линия 29"/>
          <p:cNvCxnSpPr>
            <a:stCxn id="10" idx="3"/>
          </p:cNvCxnSpPr>
          <p:nvPr/>
        </p:nvCxnSpPr>
        <p:spPr bwMode="auto">
          <a:xfrm flipV="1">
            <a:off x="7858148" y="3786190"/>
            <a:ext cx="500066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4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9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4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9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4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 descr="http://vkurse.ua/i/2009-12/dozhd-iz-letuchikh-mysh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-3500486"/>
            <a:ext cx="381000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5000" dirty="0" smtClean="0">
                <a:ln/>
                <a:solidFill>
                  <a:schemeClr val="accent3"/>
                </a:solidFill>
              </a:rPr>
              <a:t>Джерела збудника</a:t>
            </a:r>
            <a:endParaRPr lang="ru-RU" sz="5000" dirty="0">
              <a:ln/>
              <a:solidFill>
                <a:schemeClr val="accent3"/>
              </a:solidFill>
            </a:endParaRPr>
          </a:p>
        </p:txBody>
      </p:sp>
      <p:pic>
        <p:nvPicPr>
          <p:cNvPr id="4098" name="Picture 2" descr="http://www.zastavki.com/pictures/1024x768/Animals_Dogs__001810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619261" y="-2714668"/>
            <a:ext cx="3238522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http://www.refine.org.ua/images/referats/5330/image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-3643362"/>
            <a:ext cx="2883876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4" name="Picture 8" descr="http://img-fotki.yandex.ru/get/3802/sforrzza.19/0_329f0_36b5960d_X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857288" y="-3214734"/>
            <a:ext cx="3405157" cy="2553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6" name="Picture 10" descr="http://www.dkimages.com/discover/previews/970/900646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-3714800"/>
            <a:ext cx="2926087" cy="3429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26 0.37222 C -0.15816 0.78009 -0.19306 1.18796 -0.04045 1.22731 C 0.11215 1.26667 0.65208 0.71181 0.79236 0.60903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4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78 0.01783 L 0.13316 1.082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3 0.16297 L 0.65972 1.0659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8 0.05185 L -0.07587 0.17917 C -0.1217 0.20579 -0.18281 0.25833 -0.23958 0.32153 C -0.3059 0.39398 -0.35261 0.45995 -0.3809 0.5162 L -0.5158 0.77546 " pathEditMode="relative" rAng="8428642" ptsTypes="FffFF">
                                      <p:cBhvr>
                                        <p:cTn id="2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" y="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1.11111E-6 0.9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Джерела збудника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4" descr="http://images.unian.net/photos/2006_06/11507964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3048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2" descr="http://www.crcd.org/1r-mart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357298"/>
            <a:ext cx="3286132" cy="4929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ьная выноска 5"/>
          <p:cNvSpPr/>
          <p:nvPr/>
        </p:nvSpPr>
        <p:spPr>
          <a:xfrm>
            <a:off x="3571868" y="5214950"/>
            <a:ext cx="1975066" cy="670828"/>
          </a:xfrm>
          <a:prstGeom prst="wedgeEllipseCallout">
            <a:avLst>
              <a:gd name="adj1" fmla="val 50717"/>
              <a:gd name="adj2" fmla="val 430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500" dirty="0" err="1" smtClean="0"/>
              <a:t>Куниця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Епідеміологія</a:t>
            </a:r>
            <a:endParaRPr lang="ru-RU" sz="5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0034" y="1571612"/>
            <a:ext cx="1428760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Джерело інфекції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928926" y="1571612"/>
            <a:ext cx="1428760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Дикі і домашні тварини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71472" y="4143380"/>
            <a:ext cx="1643074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Зараження внаслідок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428992" y="4143380"/>
            <a:ext cx="3214710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ук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усу,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подряпання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ослинення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зараженою твариною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857752" y="1357298"/>
            <a:ext cx="4071967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Лисиці, вовки, кажани,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щури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857752" y="2143116"/>
            <a:ext cx="4071968" cy="5000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Корови, вівці, свині, кози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6" idx="3"/>
            <a:endCxn id="7" idx="1"/>
          </p:cNvCxnSpPr>
          <p:nvPr/>
        </p:nvCxnSpPr>
        <p:spPr bwMode="auto">
          <a:xfrm>
            <a:off x="2214546" y="4607727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cxnSp>
      <p:cxnSp>
        <p:nvCxnSpPr>
          <p:cNvPr id="14" name="Прямая соединительная линия 13"/>
          <p:cNvCxnSpPr>
            <a:stCxn id="4" idx="3"/>
            <a:endCxn id="5" idx="1"/>
          </p:cNvCxnSpPr>
          <p:nvPr/>
        </p:nvCxnSpPr>
        <p:spPr bwMode="auto">
          <a:xfrm>
            <a:off x="1928794" y="2035959"/>
            <a:ext cx="10001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16" name="Прямая соединительная линия 15"/>
          <p:cNvCxnSpPr>
            <a:stCxn id="5" idx="3"/>
            <a:endCxn id="8" idx="1"/>
          </p:cNvCxnSpPr>
          <p:nvPr/>
        </p:nvCxnSpPr>
        <p:spPr bwMode="auto">
          <a:xfrm flipV="1">
            <a:off x="4357686" y="1607331"/>
            <a:ext cx="500066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18" name="Прямая соединительная линия 17"/>
          <p:cNvCxnSpPr>
            <a:stCxn id="5" idx="3"/>
            <a:endCxn id="9" idx="1"/>
          </p:cNvCxnSpPr>
          <p:nvPr/>
        </p:nvCxnSpPr>
        <p:spPr bwMode="auto">
          <a:xfrm>
            <a:off x="4357686" y="2035959"/>
            <a:ext cx="500066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Патогенез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0034" y="1285860"/>
            <a:ext cx="1143008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Вірус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357422" y="1285860"/>
            <a:ext cx="1428760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Нервові волокна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643438" y="1285860"/>
            <a:ext cx="1214446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ЦНС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786578" y="1285860"/>
            <a:ext cx="1500198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Спинний мозок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214810" y="2357430"/>
            <a:ext cx="207170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Довгастий мозок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214810" y="3143248"/>
            <a:ext cx="207170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озочок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214810" y="3643314"/>
            <a:ext cx="207170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Ядра черепних нервів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715140" y="2428868"/>
            <a:ext cx="1643074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Поперекова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частина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715140" y="3214686"/>
            <a:ext cx="1643074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Симпатичні вузли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42910" y="4786322"/>
            <a:ext cx="335758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Гіперсалівація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42910" y="5214950"/>
            <a:ext cx="335758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іпергідроз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42910" y="5643578"/>
            <a:ext cx="335758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Паралічі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42910" y="6072206"/>
            <a:ext cx="335758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Гранульоми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Бабеша-Негрі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42910" y="4357694"/>
            <a:ext cx="335758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Судоми глоткових м'язів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642910" y="3929066"/>
            <a:ext cx="335758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Судоми дихальний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м'язів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42910" y="3286124"/>
            <a:ext cx="3357586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Підвищення рефлекторної збудливості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643438" y="4500570"/>
            <a:ext cx="1428760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Смерть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cxnSp>
        <p:nvCxnSpPr>
          <p:cNvPr id="22" name="Прямая со стрелкой 21"/>
          <p:cNvCxnSpPr>
            <a:stCxn id="4" idx="3"/>
            <a:endCxn id="5" idx="1"/>
          </p:cNvCxnSpPr>
          <p:nvPr/>
        </p:nvCxnSpPr>
        <p:spPr bwMode="auto">
          <a:xfrm>
            <a:off x="1643042" y="1714488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4" name="Прямая со стрелкой 23"/>
          <p:cNvCxnSpPr>
            <a:stCxn id="5" idx="3"/>
            <a:endCxn id="6" idx="1"/>
          </p:cNvCxnSpPr>
          <p:nvPr/>
        </p:nvCxnSpPr>
        <p:spPr bwMode="auto">
          <a:xfrm>
            <a:off x="3786182" y="1714488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6" name="Прямая со стрелкой 25"/>
          <p:cNvCxnSpPr>
            <a:stCxn id="6" idx="3"/>
            <a:endCxn id="7" idx="1"/>
          </p:cNvCxnSpPr>
          <p:nvPr/>
        </p:nvCxnSpPr>
        <p:spPr bwMode="auto">
          <a:xfrm>
            <a:off x="5857884" y="1714488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8" name="Прямая со стрелкой 27"/>
          <p:cNvCxnSpPr>
            <a:stCxn id="7" idx="3"/>
          </p:cNvCxnSpPr>
          <p:nvPr/>
        </p:nvCxnSpPr>
        <p:spPr bwMode="auto">
          <a:xfrm>
            <a:off x="8286776" y="1714488"/>
            <a:ext cx="57150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0" name="Прямая со стрелкой 29"/>
          <p:cNvCxnSpPr/>
          <p:nvPr/>
        </p:nvCxnSpPr>
        <p:spPr bwMode="auto">
          <a:xfrm>
            <a:off x="142844" y="4714884"/>
            <a:ext cx="28572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2" name="Прямая со стрелкой 31"/>
          <p:cNvCxnSpPr/>
          <p:nvPr/>
        </p:nvCxnSpPr>
        <p:spPr bwMode="auto">
          <a:xfrm>
            <a:off x="4143372" y="4929198"/>
            <a:ext cx="3571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4" name="Прямая соединительная линия 33"/>
          <p:cNvCxnSpPr>
            <a:stCxn id="6" idx="2"/>
            <a:endCxn id="8" idx="0"/>
          </p:cNvCxnSpPr>
          <p:nvPr/>
        </p:nvCxnSpPr>
        <p:spPr bwMode="auto">
          <a:xfrm rot="5400000">
            <a:off x="5143504" y="2250273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8" name="Прямая соединительная линия 37"/>
          <p:cNvCxnSpPr>
            <a:stCxn id="8" idx="2"/>
            <a:endCxn id="9" idx="0"/>
          </p:cNvCxnSpPr>
          <p:nvPr/>
        </p:nvCxnSpPr>
        <p:spPr bwMode="auto">
          <a:xfrm rot="5400000">
            <a:off x="5179223" y="3071810"/>
            <a:ext cx="1428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0" name="Прямая соединительная линия 39"/>
          <p:cNvCxnSpPr>
            <a:stCxn id="9" idx="2"/>
            <a:endCxn id="10" idx="0"/>
          </p:cNvCxnSpPr>
          <p:nvPr/>
        </p:nvCxnSpPr>
        <p:spPr bwMode="auto">
          <a:xfrm rot="5400000">
            <a:off x="5179223" y="3571876"/>
            <a:ext cx="1428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3" name="Прямая соединительная линия 42"/>
          <p:cNvCxnSpPr>
            <a:stCxn id="7" idx="2"/>
            <a:endCxn id="11" idx="0"/>
          </p:cNvCxnSpPr>
          <p:nvPr/>
        </p:nvCxnSpPr>
        <p:spPr bwMode="auto">
          <a:xfrm rot="5400000">
            <a:off x="7393801" y="2285992"/>
            <a:ext cx="2857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5" name="Прямая соединительная линия 44"/>
          <p:cNvCxnSpPr>
            <a:stCxn id="11" idx="2"/>
            <a:endCxn id="12" idx="0"/>
          </p:cNvCxnSpPr>
          <p:nvPr/>
        </p:nvCxnSpPr>
        <p:spPr bwMode="auto">
          <a:xfrm rot="5400000">
            <a:off x="7465239" y="3143248"/>
            <a:ext cx="1428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5000" dirty="0" smtClean="0">
                <a:ln/>
                <a:solidFill>
                  <a:schemeClr val="accent3"/>
                </a:solidFill>
              </a:rPr>
              <a:t>Клінічна картина</a:t>
            </a:r>
            <a:endParaRPr lang="ru-RU" sz="500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0" i="1" dirty="0" smtClean="0"/>
              <a:t>Інкубаційний період: 10 діб – 1 рік.</a:t>
            </a:r>
          </a:p>
          <a:p>
            <a:pPr algn="ctr">
              <a:buNone/>
            </a:pPr>
            <a:r>
              <a:rPr lang="uk-UA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Стадія передвісників:</a:t>
            </a:r>
            <a:endParaRPr lang="ru-RU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4282" y="2928934"/>
            <a:ext cx="2786082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Набряк, гіперемія, біль, печія у місці рубця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00364" y="5143512"/>
            <a:ext cx="128588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Дзвін у вухах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714480" y="4071942"/>
            <a:ext cx="200026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Почуття туги, страху, тривоги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357686" y="5572140"/>
            <a:ext cx="1357322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Безсоння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357950" y="4000504"/>
            <a:ext cx="1357322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Головний біль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786446" y="5143512"/>
            <a:ext cx="1428760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Депресія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000892" y="2857496"/>
            <a:ext cx="1857388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Меланхолія,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апатія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cxnSp>
        <p:nvCxnSpPr>
          <p:cNvPr id="12" name="Прямая со стрелкой 11"/>
          <p:cNvCxnSpPr>
            <a:endCxn id="4" idx="0"/>
          </p:cNvCxnSpPr>
          <p:nvPr/>
        </p:nvCxnSpPr>
        <p:spPr bwMode="auto">
          <a:xfrm rot="10800000" flipV="1">
            <a:off x="1607324" y="2500306"/>
            <a:ext cx="2821801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  <p:cxnSp>
        <p:nvCxnSpPr>
          <p:cNvPr id="14" name="Прямая со стрелкой 13"/>
          <p:cNvCxnSpPr>
            <a:endCxn id="10" idx="0"/>
          </p:cNvCxnSpPr>
          <p:nvPr/>
        </p:nvCxnSpPr>
        <p:spPr bwMode="auto">
          <a:xfrm>
            <a:off x="5357818" y="2500306"/>
            <a:ext cx="2571768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  <p:cxnSp>
        <p:nvCxnSpPr>
          <p:cNvPr id="16" name="Прямая со стрелкой 15"/>
          <p:cNvCxnSpPr>
            <a:endCxn id="6" idx="0"/>
          </p:cNvCxnSpPr>
          <p:nvPr/>
        </p:nvCxnSpPr>
        <p:spPr bwMode="auto">
          <a:xfrm rot="10800000" flipV="1">
            <a:off x="2714612" y="2643182"/>
            <a:ext cx="1785950" cy="1428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  <p:cxnSp>
        <p:nvCxnSpPr>
          <p:cNvPr id="18" name="Прямая со стрелкой 17"/>
          <p:cNvCxnSpPr>
            <a:endCxn id="8" idx="0"/>
          </p:cNvCxnSpPr>
          <p:nvPr/>
        </p:nvCxnSpPr>
        <p:spPr bwMode="auto">
          <a:xfrm>
            <a:off x="5214942" y="2571744"/>
            <a:ext cx="1821669" cy="1428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  <p:cxnSp>
        <p:nvCxnSpPr>
          <p:cNvPr id="20" name="Прямая со стрелкой 19"/>
          <p:cNvCxnSpPr>
            <a:endCxn id="5" idx="0"/>
          </p:cNvCxnSpPr>
          <p:nvPr/>
        </p:nvCxnSpPr>
        <p:spPr bwMode="auto">
          <a:xfrm rot="5400000">
            <a:off x="2964645" y="3321843"/>
            <a:ext cx="2500330" cy="1143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  <p:cxnSp>
        <p:nvCxnSpPr>
          <p:cNvPr id="22" name="Прямая со стрелкой 21"/>
          <p:cNvCxnSpPr>
            <a:endCxn id="9" idx="0"/>
          </p:cNvCxnSpPr>
          <p:nvPr/>
        </p:nvCxnSpPr>
        <p:spPr bwMode="auto">
          <a:xfrm rot="16200000" flipH="1">
            <a:off x="4500562" y="3143248"/>
            <a:ext cx="2500330" cy="15001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  <p:cxnSp>
        <p:nvCxnSpPr>
          <p:cNvPr id="24" name="Прямая со стрелкой 23"/>
          <p:cNvCxnSpPr>
            <a:endCxn id="7" idx="0"/>
          </p:cNvCxnSpPr>
          <p:nvPr/>
        </p:nvCxnSpPr>
        <p:spPr bwMode="auto">
          <a:xfrm rot="16200000" flipH="1">
            <a:off x="3518289" y="4054082"/>
            <a:ext cx="2928958" cy="1071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cxn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Стадія збудження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600" dirty="0" smtClean="0"/>
              <a:t>Рухливе збудження;</a:t>
            </a:r>
          </a:p>
          <a:p>
            <a:r>
              <a:rPr lang="uk-UA" sz="2600" dirty="0" smtClean="0"/>
              <a:t>болючі спазми глотки і гортані;</a:t>
            </a:r>
          </a:p>
          <a:p>
            <a:r>
              <a:rPr lang="uk-UA" sz="2600" dirty="0" smtClean="0"/>
              <a:t>гідрофобія;</a:t>
            </a:r>
          </a:p>
          <a:p>
            <a:r>
              <a:rPr lang="uk-UA" sz="2600" dirty="0" smtClean="0"/>
              <a:t>розлади дихання;</a:t>
            </a:r>
          </a:p>
          <a:p>
            <a:r>
              <a:rPr lang="uk-UA" sz="2600" dirty="0"/>
              <a:t>в</a:t>
            </a:r>
            <a:r>
              <a:rPr lang="uk-UA" sz="2600" dirty="0" smtClean="0"/>
              <a:t>ідчуття жаху;</a:t>
            </a:r>
          </a:p>
          <a:p>
            <a:r>
              <a:rPr lang="uk-UA" sz="2600" dirty="0" smtClean="0"/>
              <a:t>екзофтальм, мідріаз;</a:t>
            </a:r>
          </a:p>
          <a:p>
            <a:r>
              <a:rPr lang="uk-UA" sz="2600" dirty="0" err="1" smtClean="0"/>
              <a:t>аерофобія</a:t>
            </a:r>
            <a:r>
              <a:rPr lang="uk-UA" sz="2600" dirty="0" smtClean="0"/>
              <a:t>, </a:t>
            </a:r>
            <a:r>
              <a:rPr lang="uk-UA" sz="2600" dirty="0" err="1" smtClean="0"/>
              <a:t>акустикофобія</a:t>
            </a:r>
            <a:r>
              <a:rPr lang="uk-UA" sz="2600" dirty="0" smtClean="0"/>
              <a:t>, фотофобія;</a:t>
            </a:r>
          </a:p>
          <a:p>
            <a:r>
              <a:rPr lang="uk-UA" sz="2600" dirty="0" smtClean="0"/>
              <a:t>різке збудження, напади шалу;</a:t>
            </a:r>
          </a:p>
          <a:p>
            <a:r>
              <a:rPr lang="uk-UA" sz="2600" dirty="0" smtClean="0"/>
              <a:t>галюцинації;</a:t>
            </a:r>
          </a:p>
          <a:p>
            <a:r>
              <a:rPr lang="uk-UA" sz="2600" dirty="0" smtClean="0"/>
              <a:t>слинотеча, блювання.</a:t>
            </a:r>
            <a:endParaRPr lang="uk-UA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0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5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6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7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9.xml><?xml version="1.0" encoding="utf-8"?>
<a:themeOverride xmlns:a="http://schemas.openxmlformats.org/drawingml/2006/main">
  <a:clrScheme name="Техническая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cdb2004c010gl</Template>
  <TotalTime>330</TotalTime>
  <Words>329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sample</vt:lpstr>
      <vt:lpstr>Image</vt:lpstr>
      <vt:lpstr>Сказ</vt:lpstr>
      <vt:lpstr>Слайд 2</vt:lpstr>
      <vt:lpstr>Етіологія</vt:lpstr>
      <vt:lpstr>Джерела збудника</vt:lpstr>
      <vt:lpstr>Джерела збудника</vt:lpstr>
      <vt:lpstr>Епідеміологія</vt:lpstr>
      <vt:lpstr>Патогенез</vt:lpstr>
      <vt:lpstr>Клінічна картина</vt:lpstr>
      <vt:lpstr>Стадія збудження</vt:lpstr>
      <vt:lpstr>Паралітична стадія</vt:lpstr>
      <vt:lpstr>Діагностика</vt:lpstr>
      <vt:lpstr>Лікування</vt:lpstr>
      <vt:lpstr>Профілактика</vt:lpstr>
      <vt:lpstr>Етапи обробки вкушеної рани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</dc:title>
  <dc:creator>Оксана</dc:creator>
  <cp:lastModifiedBy>metod2</cp:lastModifiedBy>
  <cp:revision>59</cp:revision>
  <dcterms:created xsi:type="dcterms:W3CDTF">2009-08-04T05:11:16Z</dcterms:created>
  <dcterms:modified xsi:type="dcterms:W3CDTF">2010-08-06T05:58:59Z</dcterms:modified>
</cp:coreProperties>
</file>