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10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p:oleObj spid="_x0000_s1026" name="Image" r:id="rId3" imgW="6565079" imgH="4761905" progId="">
              <p:embed/>
            </p:oleObj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AAE2964-B51B-4F67-9125-69301EB5730D}" type="datetimeFigureOut">
              <a:rPr lang="ru-RU" smtClean="0"/>
              <a:pPr/>
              <a:t>06.08.2010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05B3C778-523C-4744-B1CF-717F2744AF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Токсоплазмоз</a:t>
            </a:r>
            <a:br>
              <a:rPr lang="uk-UA" sz="6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6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Лікування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uk-UA" sz="3200" dirty="0" err="1" smtClean="0"/>
              <a:t>Хлоридин</a:t>
            </a:r>
            <a:r>
              <a:rPr lang="uk-UA" sz="3200" dirty="0" smtClean="0"/>
              <a:t>, </a:t>
            </a:r>
            <a:r>
              <a:rPr lang="uk-UA" sz="3200" dirty="0" err="1" smtClean="0"/>
              <a:t>спіраміцин</a:t>
            </a:r>
            <a:r>
              <a:rPr lang="uk-UA" sz="3200" dirty="0" smtClean="0"/>
              <a:t>, </a:t>
            </a:r>
            <a:r>
              <a:rPr lang="uk-UA" sz="3200" dirty="0" err="1" smtClean="0"/>
              <a:t>ровацид</a:t>
            </a:r>
            <a:r>
              <a:rPr lang="uk-UA" sz="3200" dirty="0" smtClean="0"/>
              <a:t>;</a:t>
            </a:r>
          </a:p>
          <a:p>
            <a:r>
              <a:rPr lang="uk-UA" sz="3200" dirty="0" err="1" smtClean="0"/>
              <a:t>бісептол</a:t>
            </a:r>
            <a:r>
              <a:rPr lang="uk-UA" sz="3200" dirty="0" smtClean="0"/>
              <a:t>, </a:t>
            </a:r>
            <a:r>
              <a:rPr lang="uk-UA" sz="3200" dirty="0" err="1" smtClean="0"/>
              <a:t>сульфадімезин</a:t>
            </a:r>
            <a:r>
              <a:rPr lang="uk-UA" sz="3200" dirty="0" smtClean="0"/>
              <a:t>;</a:t>
            </a:r>
          </a:p>
          <a:p>
            <a:r>
              <a:rPr lang="uk-UA" sz="3200" dirty="0" smtClean="0"/>
              <a:t>тетрациклін;</a:t>
            </a:r>
          </a:p>
          <a:p>
            <a:r>
              <a:rPr lang="uk-UA" sz="3200" dirty="0" err="1" smtClean="0"/>
              <a:t>фолієва</a:t>
            </a:r>
            <a:r>
              <a:rPr lang="uk-UA" sz="3200" dirty="0" smtClean="0"/>
              <a:t> кислота;</a:t>
            </a:r>
          </a:p>
          <a:p>
            <a:r>
              <a:rPr lang="uk-UA" sz="3200" dirty="0" err="1" smtClean="0"/>
              <a:t>циклоферон</a:t>
            </a:r>
            <a:r>
              <a:rPr lang="uk-UA" sz="3200" dirty="0" smtClean="0"/>
              <a:t>;</a:t>
            </a:r>
          </a:p>
          <a:p>
            <a:r>
              <a:rPr lang="uk-UA" sz="3200" dirty="0" err="1" smtClean="0"/>
              <a:t>токсоплазмін</a:t>
            </a:r>
            <a:r>
              <a:rPr lang="uk-UA" sz="3200" dirty="0" smtClean="0"/>
              <a:t> (імунотерапія);</a:t>
            </a:r>
          </a:p>
          <a:p>
            <a:r>
              <a:rPr lang="uk-UA" sz="3200" dirty="0" smtClean="0"/>
              <a:t>вітаміни;</a:t>
            </a:r>
          </a:p>
          <a:p>
            <a:r>
              <a:rPr lang="uk-UA" sz="3200" dirty="0" smtClean="0"/>
              <a:t>симпатична терапія;</a:t>
            </a:r>
          </a:p>
          <a:p>
            <a:r>
              <a:rPr lang="uk-UA" sz="3200" dirty="0" smtClean="0"/>
              <a:t>УФО.</a:t>
            </a:r>
            <a:endParaRPr lang="ru-RU" sz="3200" dirty="0"/>
          </a:p>
        </p:txBody>
      </p:sp>
      <p:pic>
        <p:nvPicPr>
          <p:cNvPr id="4" name="Picture 24" descr="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1638300" cy="109696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000"/>
                            </p:stCondLst>
                            <p:childTnLst>
                              <p:par>
                                <p:cTn id="7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Профілактика</a:t>
            </a:r>
            <a:endParaRPr lang="ru-RU" sz="50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sz="3700" dirty="0" smtClean="0"/>
              <a:t>обмеження контакту з тваринами (кішками);</a:t>
            </a:r>
          </a:p>
          <a:p>
            <a:r>
              <a:rPr lang="uk-UA" sz="3700" dirty="0" smtClean="0"/>
              <a:t>гігієна харчування;</a:t>
            </a:r>
          </a:p>
          <a:p>
            <a:r>
              <a:rPr lang="uk-UA" sz="3700" dirty="0" smtClean="0"/>
              <a:t>термічна обробка м'яса;</a:t>
            </a:r>
          </a:p>
          <a:p>
            <a:r>
              <a:rPr lang="uk-UA" sz="3700" dirty="0" smtClean="0"/>
              <a:t>особиста гігієна;</a:t>
            </a:r>
          </a:p>
          <a:p>
            <a:r>
              <a:rPr lang="uk-UA" sz="3700" dirty="0" smtClean="0"/>
              <a:t>профілактичне обстеження вагітних;</a:t>
            </a:r>
          </a:p>
          <a:p>
            <a:r>
              <a:rPr lang="uk-UA" sz="3700" dirty="0" smtClean="0"/>
              <a:t>санітарно-освітня робота.</a:t>
            </a:r>
            <a:endParaRPr lang="ru-RU" sz="37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534988">
              <a:buNone/>
            </a:pPr>
            <a:r>
              <a:rPr lang="uk-UA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Токсоплазмоз –</a:t>
            </a:r>
            <a:r>
              <a:rPr lang="uk-UA" sz="3600" dirty="0" smtClean="0"/>
              <a:t> інфекційна </a:t>
            </a:r>
            <a:r>
              <a:rPr lang="uk-UA" sz="3600" dirty="0" err="1" smtClean="0"/>
              <a:t>протозойна</a:t>
            </a:r>
            <a:r>
              <a:rPr lang="uk-UA" sz="3600" dirty="0" smtClean="0"/>
              <a:t> хвороба, що характеризується ураженням нервової системи, скелетних м'язів, міокарда, очей, </a:t>
            </a:r>
            <a:r>
              <a:rPr lang="uk-UA" sz="3600" dirty="0" err="1" smtClean="0"/>
              <a:t>лімфоденопатією</a:t>
            </a:r>
            <a:r>
              <a:rPr lang="uk-UA" sz="3600" dirty="0" smtClean="0"/>
              <a:t>, </a:t>
            </a:r>
            <a:r>
              <a:rPr lang="uk-UA" sz="3600" dirty="0" err="1" smtClean="0"/>
              <a:t>гепатоспленомегалією</a:t>
            </a:r>
            <a:r>
              <a:rPr lang="uk-UA" sz="3600" dirty="0" smtClean="0"/>
              <a:t>, схильністю до хронічного перебігу.</a:t>
            </a:r>
            <a:endParaRPr lang="ru-RU" sz="3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Етіологія</a:t>
            </a:r>
            <a:endParaRPr lang="ru-RU" sz="50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uk-UA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Збудник – </a:t>
            </a:r>
            <a:r>
              <a:rPr lang="en-US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Toxoplasma</a:t>
            </a:r>
            <a:r>
              <a:rPr lang="en-US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gondii</a:t>
            </a:r>
            <a:endParaRPr lang="uk-UA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marL="0" indent="534988">
              <a:buNone/>
            </a:pPr>
            <a:r>
              <a:rPr lang="uk-UA" dirty="0" smtClean="0"/>
              <a:t>Внутрішньоклітинний паразит.</a:t>
            </a:r>
          </a:p>
          <a:p>
            <a:pPr marL="0" indent="534988">
              <a:buNone/>
            </a:pPr>
            <a:r>
              <a:rPr lang="uk-UA" dirty="0" smtClean="0"/>
              <a:t>Основний (кінцевий) хазяїн – родина котячих.</a:t>
            </a:r>
          </a:p>
          <a:p>
            <a:pPr marL="0" indent="534988">
              <a:buNone/>
            </a:pPr>
            <a:r>
              <a:rPr lang="uk-UA" dirty="0" smtClean="0"/>
              <a:t>Проміжний хазяїн – свійські і дикі тварини, птахи, людина.</a:t>
            </a:r>
          </a:p>
          <a:p>
            <a:pPr marL="0" indent="534988">
              <a:buNone/>
            </a:pPr>
            <a:r>
              <a:rPr lang="uk-UA" dirty="0" smtClean="0"/>
              <a:t>Утворює цисти.</a:t>
            </a:r>
          </a:p>
          <a:p>
            <a:pPr marL="0" indent="534988">
              <a:buNone/>
            </a:pPr>
            <a:r>
              <a:rPr lang="uk-UA" dirty="0" smtClean="0"/>
              <a:t>Має статевий та безстатевий цикл розвитку.</a:t>
            </a:r>
          </a:p>
          <a:p>
            <a:pPr marL="0" indent="534988">
              <a:buNone/>
            </a:pPr>
            <a:r>
              <a:rPr lang="uk-UA" dirty="0" smtClean="0"/>
              <a:t>Чутливий до високих температур, </a:t>
            </a:r>
            <a:r>
              <a:rPr lang="uk-UA" dirty="0" err="1" smtClean="0"/>
              <a:t>деззасобів</a:t>
            </a:r>
            <a:r>
              <a:rPr lang="uk-UA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000"/>
                            </p:stCondLst>
                            <p:childTnLst>
                              <p:par>
                                <p:cTn id="5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/>
                <a:solidFill>
                  <a:schemeClr val="accent3"/>
                </a:solidFill>
              </a:rPr>
              <a:t>Епідеміологія</a:t>
            </a:r>
            <a:endParaRPr lang="ru-RU" sz="5000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785926"/>
            <a:ext cx="2428892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Джерело інфекції</a:t>
            </a:r>
            <a:endParaRPr lang="ru-RU" sz="3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3643314"/>
            <a:ext cx="2428892" cy="10715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Шляхи передачі</a:t>
            </a:r>
            <a:endParaRPr lang="ru-RU" sz="3000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3929053" y="1785927"/>
            <a:ext cx="5000664" cy="10001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свійські і дикі тварини, гризуни, птахи.</a:t>
            </a:r>
            <a:endParaRPr lang="ru-RU" sz="3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3286124"/>
            <a:ext cx="4500594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аліментарний</a:t>
            </a:r>
            <a:endParaRPr lang="ru-RU" sz="3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3929066"/>
            <a:ext cx="4500594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smtClean="0"/>
              <a:t>контактно-побутовий</a:t>
            </a:r>
            <a:endParaRPr lang="ru-RU" sz="3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4572008"/>
            <a:ext cx="4500594" cy="50006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000" dirty="0" err="1" smtClean="0"/>
              <a:t>трансплацентарний</a:t>
            </a:r>
            <a:endParaRPr lang="ru-RU" sz="3000" dirty="0"/>
          </a:p>
        </p:txBody>
      </p:sp>
      <p:cxnSp>
        <p:nvCxnSpPr>
          <p:cNvPr id="13" name="Прямая соединительная линия 12"/>
          <p:cNvCxnSpPr>
            <a:stCxn id="4" idx="3"/>
            <a:endCxn id="7" idx="3"/>
          </p:cNvCxnSpPr>
          <p:nvPr/>
        </p:nvCxnSpPr>
        <p:spPr>
          <a:xfrm>
            <a:off x="3071802" y="2285992"/>
            <a:ext cx="857251" cy="1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5" idx="3"/>
            <a:endCxn id="10" idx="1"/>
          </p:cNvCxnSpPr>
          <p:nvPr/>
        </p:nvCxnSpPr>
        <p:spPr>
          <a:xfrm>
            <a:off x="3071802" y="4179099"/>
            <a:ext cx="928694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3"/>
            <a:endCxn id="8" idx="1"/>
          </p:cNvCxnSpPr>
          <p:nvPr/>
        </p:nvCxnSpPr>
        <p:spPr>
          <a:xfrm flipV="1">
            <a:off x="3071802" y="3536157"/>
            <a:ext cx="928694" cy="642942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3"/>
            <a:endCxn id="11" idx="1"/>
          </p:cNvCxnSpPr>
          <p:nvPr/>
        </p:nvCxnSpPr>
        <p:spPr>
          <a:xfrm>
            <a:off x="3071802" y="4179099"/>
            <a:ext cx="928694" cy="642942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/>
                <a:solidFill>
                  <a:schemeClr val="accent3"/>
                </a:solidFill>
              </a:rPr>
              <a:t>Патогенез</a:t>
            </a:r>
            <a:endParaRPr lang="ru-RU" sz="5000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071546"/>
            <a:ext cx="228601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Токсоплазма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928802"/>
            <a:ext cx="228601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Тонкий кишечник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2786058"/>
            <a:ext cx="228601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err="1" smtClean="0"/>
              <a:t>Регіонарні</a:t>
            </a:r>
            <a:r>
              <a:rPr lang="uk-UA" sz="2000" dirty="0" smtClean="0"/>
              <a:t> лімфовузли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643314"/>
            <a:ext cx="2286016" cy="64294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Кров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7620" y="2714620"/>
            <a:ext cx="4929222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Запальна реакція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3214686"/>
            <a:ext cx="4929222" cy="3571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Утворення специфічних гранульом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572008"/>
            <a:ext cx="3000396" cy="157163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Печінка, селезінка, лімфатичні вузли, головний мозок, очі, міокард, скелетні м'язи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786182" y="4429132"/>
            <a:ext cx="5000660" cy="18573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Крововиливи в серозні оболонки, дилатація порожнини серця, пневмонія, набряк легень,</a:t>
            </a:r>
          </a:p>
          <a:p>
            <a:pPr algn="ctr"/>
            <a:r>
              <a:rPr lang="uk-UA" sz="2000" dirty="0" smtClean="0"/>
              <a:t>некрози в печінці, селезінці, набряк лімфатичних вузлів, </a:t>
            </a:r>
            <a:r>
              <a:rPr lang="uk-UA" sz="2000" dirty="0" err="1" smtClean="0"/>
              <a:t>повнокрів</a:t>
            </a:r>
            <a:r>
              <a:rPr lang="en-US" sz="2000" dirty="0" smtClean="0"/>
              <a:t>’</a:t>
            </a:r>
            <a:r>
              <a:rPr lang="uk-UA" sz="2000" dirty="0" smtClean="0"/>
              <a:t>я судин головного мозку</a:t>
            </a:r>
            <a:endParaRPr lang="ru-RU" sz="2000" dirty="0"/>
          </a:p>
        </p:txBody>
      </p:sp>
      <p:cxnSp>
        <p:nvCxnSpPr>
          <p:cNvPr id="13" name="Прямая со стрелкой 12"/>
          <p:cNvCxnSpPr>
            <a:stCxn id="4" idx="2"/>
            <a:endCxn id="5" idx="0"/>
          </p:cNvCxnSpPr>
          <p:nvPr/>
        </p:nvCxnSpPr>
        <p:spPr>
          <a:xfrm rot="5400000">
            <a:off x="1678761" y="1821645"/>
            <a:ext cx="21431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6" idx="0"/>
          </p:cNvCxnSpPr>
          <p:nvPr/>
        </p:nvCxnSpPr>
        <p:spPr>
          <a:xfrm rot="5400000">
            <a:off x="1678761" y="2678901"/>
            <a:ext cx="21431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7" idx="0"/>
          </p:cNvCxnSpPr>
          <p:nvPr/>
        </p:nvCxnSpPr>
        <p:spPr>
          <a:xfrm rot="5400000">
            <a:off x="1678761" y="3536157"/>
            <a:ext cx="214314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3"/>
            <a:endCxn id="8" idx="1"/>
          </p:cNvCxnSpPr>
          <p:nvPr/>
        </p:nvCxnSpPr>
        <p:spPr>
          <a:xfrm flipV="1">
            <a:off x="2928926" y="2893215"/>
            <a:ext cx="928694" cy="214314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" idx="3"/>
            <a:endCxn id="9" idx="1"/>
          </p:cNvCxnSpPr>
          <p:nvPr/>
        </p:nvCxnSpPr>
        <p:spPr>
          <a:xfrm>
            <a:off x="2928926" y="3107529"/>
            <a:ext cx="928694" cy="285752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  <a:endCxn id="10" idx="0"/>
          </p:cNvCxnSpPr>
          <p:nvPr/>
        </p:nvCxnSpPr>
        <p:spPr>
          <a:xfrm rot="5400000">
            <a:off x="1643042" y="4429132"/>
            <a:ext cx="285752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3"/>
            <a:endCxn id="11" idx="1"/>
          </p:cNvCxnSpPr>
          <p:nvPr/>
        </p:nvCxnSpPr>
        <p:spPr>
          <a:xfrm>
            <a:off x="3286116" y="5357826"/>
            <a:ext cx="500066" cy="1588"/>
          </a:xfrm>
          <a:prstGeom prst="straightConnector1">
            <a:avLst/>
          </a:prstGeom>
          <a:ln>
            <a:tailEnd type="arrow"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500"/>
                            </p:stCondLst>
                            <p:childTnLst>
                              <p:par>
                                <p:cTn id="5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Трансплацентарне</a:t>
            </a:r>
            <a:r>
              <a:rPr lang="uk-UA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зараження</a:t>
            </a:r>
            <a:endParaRPr lang="ru-RU" sz="36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1571612"/>
            <a:ext cx="1928826" cy="9286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Викидні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643570" y="1571612"/>
            <a:ext cx="2643206" cy="9286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Тяжкі </a:t>
            </a:r>
            <a:r>
              <a:rPr lang="uk-UA" sz="2000" dirty="0" err="1" smtClean="0"/>
              <a:t>ембріопатії</a:t>
            </a:r>
            <a:r>
              <a:rPr lang="uk-UA" sz="2000" dirty="0" smtClean="0"/>
              <a:t> з дефектами розвитку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628" y="2928934"/>
            <a:ext cx="3929090" cy="2500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dirty="0" smtClean="0"/>
              <a:t>враження нервової системи</a:t>
            </a:r>
          </a:p>
          <a:p>
            <a:r>
              <a:rPr lang="uk-UA" sz="2000" dirty="0" smtClean="0"/>
              <a:t>жовтяниця</a:t>
            </a:r>
          </a:p>
          <a:p>
            <a:r>
              <a:rPr lang="uk-UA" sz="2000" dirty="0" err="1" smtClean="0"/>
              <a:t>гепатоспленомегалія</a:t>
            </a:r>
            <a:endParaRPr lang="uk-UA" sz="2000" dirty="0" smtClean="0"/>
          </a:p>
          <a:p>
            <a:r>
              <a:rPr lang="uk-UA" sz="2000" dirty="0" smtClean="0"/>
              <a:t>міокардит</a:t>
            </a:r>
          </a:p>
          <a:p>
            <a:r>
              <a:rPr lang="uk-UA" sz="2000" dirty="0" smtClean="0"/>
              <a:t>пневмонія</a:t>
            </a:r>
          </a:p>
          <a:p>
            <a:r>
              <a:rPr lang="uk-UA" sz="2000" dirty="0" err="1" smtClean="0"/>
              <a:t>мікрофтальм</a:t>
            </a:r>
            <a:endParaRPr lang="uk-UA" sz="2000" dirty="0" smtClean="0"/>
          </a:p>
          <a:p>
            <a:r>
              <a:rPr lang="uk-UA" sz="2000" dirty="0" smtClean="0"/>
              <a:t>виразки в кишечнику</a:t>
            </a:r>
            <a:endParaRPr lang="uk-UA" sz="2000" dirty="0"/>
          </a:p>
        </p:txBody>
      </p:sp>
      <p:cxnSp>
        <p:nvCxnSpPr>
          <p:cNvPr id="8" name="Прямая соединительная линия 7"/>
          <p:cNvCxnSpPr>
            <a:stCxn id="2" idx="2"/>
            <a:endCxn id="4" idx="0"/>
          </p:cNvCxnSpPr>
          <p:nvPr/>
        </p:nvCxnSpPr>
        <p:spPr>
          <a:xfrm rot="5400000">
            <a:off x="2697557" y="-302832"/>
            <a:ext cx="855649" cy="2893239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2" idx="2"/>
            <a:endCxn id="5" idx="0"/>
          </p:cNvCxnSpPr>
          <p:nvPr/>
        </p:nvCxnSpPr>
        <p:spPr>
          <a:xfrm rot="16200000" flipH="1">
            <a:off x="5340762" y="-52800"/>
            <a:ext cx="855649" cy="2393173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2"/>
            <a:endCxn id="6" idx="0"/>
          </p:cNvCxnSpPr>
          <p:nvPr/>
        </p:nvCxnSpPr>
        <p:spPr>
          <a:xfrm rot="5400000">
            <a:off x="6750859" y="2714620"/>
            <a:ext cx="428628" cy="1588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Клініка</a:t>
            </a:r>
            <a:endParaRPr lang="ru-RU" sz="50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28671"/>
          <a:ext cx="8229600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285751">
                <a:tc gridSpan="2">
                  <a:txBody>
                    <a:bodyPr/>
                    <a:lstStyle/>
                    <a:p>
                      <a:pPr algn="ctr"/>
                      <a:r>
                        <a:rPr lang="uk-UA" sz="2500" dirty="0" smtClean="0"/>
                        <a:t>Набутий токсоплазмоз</a:t>
                      </a:r>
                      <a:endParaRPr lang="ru-RU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1939">
                <a:tc>
                  <a:txBody>
                    <a:bodyPr/>
                    <a:lstStyle/>
                    <a:p>
                      <a:pPr algn="ctr"/>
                      <a:r>
                        <a:rPr lang="uk-UA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Гостра форма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Хронічна форма</a:t>
                      </a:r>
                      <a:endParaRPr lang="ru-RU" sz="20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003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гострий початок;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виражена гарячка;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загальна інтоксикація;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ознаки міокардиту;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err="1" smtClean="0"/>
                        <a:t>гепатоспленомегалія</a:t>
                      </a:r>
                      <a:r>
                        <a:rPr lang="uk-UA" sz="2000" dirty="0" smtClean="0"/>
                        <a:t>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err="1" smtClean="0"/>
                        <a:t>розеольозно-петехіальна</a:t>
                      </a:r>
                      <a:r>
                        <a:rPr lang="uk-UA" sz="2000" dirty="0" smtClean="0"/>
                        <a:t> висипка;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err="1" smtClean="0"/>
                        <a:t>менінгоенцефаліт</a:t>
                      </a:r>
                      <a:r>
                        <a:rPr lang="uk-UA" sz="2000" dirty="0" smtClean="0"/>
                        <a:t>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err="1" smtClean="0"/>
                        <a:t>міалгії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поступовий початок;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загальна слабкість;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дратівливість;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головний біль;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зниження пам'яті;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порушення сну;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відчуття перебоїв у серці;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err="1" smtClean="0"/>
                        <a:t>міалгії</a:t>
                      </a:r>
                      <a:r>
                        <a:rPr lang="uk-UA" sz="2000" dirty="0" smtClean="0"/>
                        <a:t>, артралгії;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smtClean="0"/>
                        <a:t>розлади зору;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dirty="0" err="1" smtClean="0"/>
                        <a:t>субфебрильна</a:t>
                      </a:r>
                      <a:r>
                        <a:rPr lang="uk-UA" sz="2000" baseline="0" dirty="0" smtClean="0"/>
                        <a:t> температура;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враження нервової системи, очей, міокарду, скелетних м'язів;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2000" baseline="0" dirty="0" smtClean="0"/>
                        <a:t>збільшення лімфатичних вузлів.</a:t>
                      </a:r>
                      <a:endParaRPr lang="uk-UA" sz="20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42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Уроджений токсоплазмоз</a:t>
            </a:r>
            <a:endParaRPr lang="ru-RU" sz="42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Гіпертермія;</a:t>
            </a:r>
          </a:p>
          <a:p>
            <a:r>
              <a:rPr lang="uk-UA" dirty="0" smtClean="0"/>
              <a:t>інтоксикація;</a:t>
            </a:r>
          </a:p>
          <a:p>
            <a:r>
              <a:rPr lang="uk-UA" dirty="0" smtClean="0"/>
              <a:t>лімфаденопатія;</a:t>
            </a:r>
          </a:p>
          <a:p>
            <a:r>
              <a:rPr lang="uk-UA" dirty="0" smtClean="0"/>
              <a:t>міозит;</a:t>
            </a:r>
          </a:p>
          <a:p>
            <a:r>
              <a:rPr lang="uk-UA" dirty="0" err="1" smtClean="0"/>
              <a:t>гепатоспленомегалія</a:t>
            </a:r>
            <a:r>
              <a:rPr lang="uk-UA" dirty="0" smtClean="0"/>
              <a:t>;</a:t>
            </a:r>
          </a:p>
          <a:p>
            <a:r>
              <a:rPr lang="uk-UA" dirty="0" smtClean="0"/>
              <a:t>епілепсія;</a:t>
            </a:r>
          </a:p>
          <a:p>
            <a:r>
              <a:rPr lang="uk-UA" dirty="0" smtClean="0"/>
              <a:t>олігофренія;</a:t>
            </a:r>
          </a:p>
          <a:p>
            <a:r>
              <a:rPr lang="uk-UA" dirty="0" err="1" smtClean="0"/>
              <a:t>мікрофтальм</a:t>
            </a:r>
            <a:r>
              <a:rPr lang="uk-UA" dirty="0" smtClean="0"/>
              <a:t>, анофтальм;</a:t>
            </a:r>
          </a:p>
          <a:p>
            <a:r>
              <a:rPr lang="uk-UA" dirty="0" err="1" smtClean="0"/>
              <a:t>хоріоретиніт</a:t>
            </a:r>
            <a:r>
              <a:rPr lang="uk-UA" dirty="0" smtClean="0"/>
              <a:t>, </a:t>
            </a:r>
            <a:r>
              <a:rPr lang="uk-UA" dirty="0" err="1" smtClean="0"/>
              <a:t>увеїт</a:t>
            </a:r>
            <a:r>
              <a:rPr lang="uk-UA" dirty="0" smtClean="0"/>
              <a:t>;</a:t>
            </a:r>
          </a:p>
          <a:p>
            <a:r>
              <a:rPr lang="uk-UA" dirty="0" smtClean="0"/>
              <a:t>енцефаліт.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Діагностика</a:t>
            </a:r>
            <a:endParaRPr lang="ru-RU" sz="5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1000108"/>
            <a:ext cx="2357454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Неспецифічна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3000372"/>
            <a:ext cx="2357454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/>
              <a:t>Специфічна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928802"/>
            <a:ext cx="150019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Клінічні ознаки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86512" y="1928802"/>
            <a:ext cx="2214578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Епідеміологічний анамнез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286256"/>
            <a:ext cx="250033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Паразитоскопічний</a:t>
            </a:r>
            <a:r>
              <a:rPr lang="uk-UA" dirty="0" smtClean="0"/>
              <a:t> метод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4286256"/>
            <a:ext cx="1714512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Біологічний метод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4286256"/>
            <a:ext cx="1857388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Серологічний метод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858016" y="4286256"/>
            <a:ext cx="2071702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Алергологічний метод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5357826"/>
            <a:ext cx="1428760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РЗК</a:t>
            </a:r>
          </a:p>
          <a:p>
            <a:pPr algn="ctr"/>
            <a:r>
              <a:rPr lang="uk-UA" dirty="0" smtClean="0"/>
              <a:t>РНГА</a:t>
            </a:r>
          </a:p>
          <a:p>
            <a:pPr algn="ctr"/>
            <a:r>
              <a:rPr lang="uk-UA" dirty="0" smtClean="0"/>
              <a:t>ІФА</a:t>
            </a:r>
            <a:endParaRPr lang="ru-RU" dirty="0"/>
          </a:p>
        </p:txBody>
      </p:sp>
      <p:cxnSp>
        <p:nvCxnSpPr>
          <p:cNvPr id="14" name="Прямая соединительная линия 13"/>
          <p:cNvCxnSpPr>
            <a:stCxn id="4" idx="1"/>
            <a:endCxn id="6" idx="0"/>
          </p:cNvCxnSpPr>
          <p:nvPr/>
        </p:nvCxnSpPr>
        <p:spPr>
          <a:xfrm rot="10800000" flipV="1">
            <a:off x="2035952" y="1321578"/>
            <a:ext cx="1464479" cy="607223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3"/>
            <a:endCxn id="7" idx="0"/>
          </p:cNvCxnSpPr>
          <p:nvPr/>
        </p:nvCxnSpPr>
        <p:spPr>
          <a:xfrm>
            <a:off x="5857884" y="1321579"/>
            <a:ext cx="1535917" cy="607223"/>
          </a:xfrm>
          <a:prstGeom prst="line">
            <a:avLst/>
          </a:prstGeom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5" idx="2"/>
            <a:endCxn id="8" idx="0"/>
          </p:cNvCxnSpPr>
          <p:nvPr/>
        </p:nvCxnSpPr>
        <p:spPr>
          <a:xfrm rot="5400000">
            <a:off x="2678893" y="2428868"/>
            <a:ext cx="642942" cy="3071834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5" idx="2"/>
            <a:endCxn id="9" idx="0"/>
          </p:cNvCxnSpPr>
          <p:nvPr/>
        </p:nvCxnSpPr>
        <p:spPr>
          <a:xfrm rot="5400000">
            <a:off x="3839761" y="3589736"/>
            <a:ext cx="642942" cy="750099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5" idx="2"/>
            <a:endCxn id="10" idx="0"/>
          </p:cNvCxnSpPr>
          <p:nvPr/>
        </p:nvCxnSpPr>
        <p:spPr>
          <a:xfrm rot="16200000" flipH="1">
            <a:off x="4839892" y="3339702"/>
            <a:ext cx="642942" cy="1250165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5" idx="2"/>
            <a:endCxn id="11" idx="0"/>
          </p:cNvCxnSpPr>
          <p:nvPr/>
        </p:nvCxnSpPr>
        <p:spPr>
          <a:xfrm rot="16200000" flipH="1">
            <a:off x="5893603" y="2285992"/>
            <a:ext cx="642942" cy="3357586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0" idx="2"/>
            <a:endCxn id="12" idx="0"/>
          </p:cNvCxnSpPr>
          <p:nvPr/>
        </p:nvCxnSpPr>
        <p:spPr>
          <a:xfrm rot="5400000">
            <a:off x="5572132" y="5143512"/>
            <a:ext cx="428628" cy="1588"/>
          </a:xfrm>
          <a:prstGeom prst="lin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28" descr="06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52"/>
            <a:ext cx="1919318" cy="1784093"/>
          </a:xfrm>
          <a:prstGeom prst="rect">
            <a:avLst/>
          </a:prstGeom>
          <a:noFill/>
        </p:spPr>
      </p:pic>
      <p:pic>
        <p:nvPicPr>
          <p:cNvPr id="20" name="Picture 19" descr="04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900" y="5017880"/>
            <a:ext cx="808038" cy="1421032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000"/>
                            </p:stCondLst>
                            <p:childTnLst>
                              <p:par>
                                <p:cTn id="6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500"/>
                            </p:stCondLst>
                            <p:childTnLst>
                              <p:par>
                                <p:cTn id="7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sample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sample 2">
    <a:dk1>
      <a:srgbClr val="210B66"/>
    </a:dk1>
    <a:lt1>
      <a:srgbClr val="FFFFFF"/>
    </a:lt1>
    <a:dk2>
      <a:srgbClr val="8D4FBB"/>
    </a:dk2>
    <a:lt2>
      <a:srgbClr val="B2B2B2"/>
    </a:lt2>
    <a:accent1>
      <a:srgbClr val="1263B4"/>
    </a:accent1>
    <a:accent2>
      <a:srgbClr val="6BC394"/>
    </a:accent2>
    <a:accent3>
      <a:srgbClr val="FFFFFF"/>
    </a:accent3>
    <a:accent4>
      <a:srgbClr val="1B0856"/>
    </a:accent4>
    <a:accent5>
      <a:srgbClr val="AAB7D6"/>
    </a:accent5>
    <a:accent6>
      <a:srgbClr val="60B086"/>
    </a:accent6>
    <a:hlink>
      <a:srgbClr val="ABAE3E"/>
    </a:hlink>
    <a:folHlink>
      <a:srgbClr val="66B6C6"/>
    </a:folHlink>
  </a:clrScheme>
</a:themeOverride>
</file>

<file path=ppt/theme/themeOverride10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Апекс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3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5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6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7.xml><?xml version="1.0" encoding="utf-8"?>
<a:themeOverride xmlns:a="http://schemas.openxmlformats.org/drawingml/2006/main">
  <a:clrScheme name="Литейная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8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9.xml><?xml version="1.0" encoding="utf-8"?>
<a:themeOverride xmlns:a="http://schemas.openxmlformats.org/drawingml/2006/main">
  <a:clrScheme name="Модульная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cdb2004c022gl</Template>
  <TotalTime>98</TotalTime>
  <Words>341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sample</vt:lpstr>
      <vt:lpstr>Image</vt:lpstr>
      <vt:lpstr>Токсоплазмоз </vt:lpstr>
      <vt:lpstr>Слайд 2</vt:lpstr>
      <vt:lpstr>Етіологія</vt:lpstr>
      <vt:lpstr>Епідеміологія</vt:lpstr>
      <vt:lpstr>Патогенез</vt:lpstr>
      <vt:lpstr>Трансплацентарне зараження</vt:lpstr>
      <vt:lpstr>Клініка</vt:lpstr>
      <vt:lpstr>Уроджений токсоплазмоз</vt:lpstr>
      <vt:lpstr>Діагностика</vt:lpstr>
      <vt:lpstr>Лікування</vt:lpstr>
      <vt:lpstr>Профілактика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Токсоплазмоз </dc:title>
  <dc:creator>www.PHILka.RU</dc:creator>
  <cp:lastModifiedBy>metod2</cp:lastModifiedBy>
  <cp:revision>39</cp:revision>
  <dcterms:created xsi:type="dcterms:W3CDTF">2009-08-14T03:52:47Z</dcterms:created>
  <dcterms:modified xsi:type="dcterms:W3CDTF">2010-08-06T06:54:00Z</dcterms:modified>
</cp:coreProperties>
</file>