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heme/themeOverride17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5" r:id="rId15"/>
    <p:sldId id="276" r:id="rId16"/>
    <p:sldId id="277" r:id="rId17"/>
    <p:sldId id="267" r:id="rId18"/>
    <p:sldId id="268" r:id="rId19"/>
    <p:sldId id="272" r:id="rId20"/>
    <p:sldId id="269" r:id="rId21"/>
    <p:sldId id="271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p:oleObj spid="_x0000_s1026" name="Image" r:id="rId15" imgW="6450794" imgH="952045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BE8E0202-29ED-4676-83DD-43AE55CD2F27}" type="datetimeFigureOut">
              <a:rPr lang="ru-RU" smtClean="0"/>
              <a:pPr/>
              <a:t>27.04.2010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7C5691C8-8B35-49CB-9B50-707A5A0D33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357166"/>
            <a:ext cx="7629548" cy="1752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ВІЛ-інфекція/СНІД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Гостре захворювання</a:t>
            </a:r>
            <a:b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uk-UA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мононуклеозоподібний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перебіг)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401080" cy="53244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гарячка;</a:t>
            </a:r>
          </a:p>
          <a:p>
            <a:r>
              <a:rPr lang="uk-UA" dirty="0" smtClean="0"/>
              <a:t>тонзиліт;</a:t>
            </a:r>
          </a:p>
          <a:p>
            <a:r>
              <a:rPr lang="uk-UA" dirty="0" smtClean="0"/>
              <a:t>збільшення лімфатичних вузлів;</a:t>
            </a:r>
          </a:p>
          <a:p>
            <a:r>
              <a:rPr lang="uk-UA" dirty="0" err="1" smtClean="0"/>
              <a:t>гепатоспленомегалія</a:t>
            </a:r>
            <a:r>
              <a:rPr lang="uk-UA" dirty="0" smtClean="0"/>
              <a:t>;</a:t>
            </a:r>
          </a:p>
          <a:p>
            <a:r>
              <a:rPr lang="uk-UA" dirty="0" smtClean="0"/>
              <a:t>поліморфна висипка;</a:t>
            </a:r>
          </a:p>
          <a:p>
            <a:r>
              <a:rPr lang="uk-UA" dirty="0" err="1" smtClean="0"/>
              <a:t>персистуюча</a:t>
            </a:r>
            <a:r>
              <a:rPr lang="uk-UA" dirty="0" smtClean="0"/>
              <a:t> </a:t>
            </a:r>
            <a:r>
              <a:rPr lang="uk-UA" dirty="0" err="1" smtClean="0"/>
              <a:t>генералізована</a:t>
            </a:r>
            <a:r>
              <a:rPr lang="uk-UA" dirty="0" smtClean="0"/>
              <a:t> </a:t>
            </a:r>
            <a:r>
              <a:rPr lang="uk-UA" dirty="0" err="1" smtClean="0"/>
              <a:t>лімфоденопатія</a:t>
            </a:r>
            <a:r>
              <a:rPr lang="uk-UA" dirty="0" smtClean="0"/>
              <a:t> </a:t>
            </a:r>
          </a:p>
          <a:p>
            <a:pPr marL="714375" indent="0">
              <a:buNone/>
            </a:pPr>
            <a:r>
              <a:rPr lang="uk-UA" dirty="0" smtClean="0"/>
              <a:t>(збільшення різних груп лімфатичних вузлів – шийних, підщелепних, </a:t>
            </a:r>
            <a:r>
              <a:rPr lang="uk-UA" dirty="0" err="1" smtClean="0"/>
              <a:t>над-</a:t>
            </a:r>
            <a:r>
              <a:rPr lang="uk-UA" dirty="0" smtClean="0"/>
              <a:t>, підключичних, пахвових, </a:t>
            </a:r>
            <a:r>
              <a:rPr lang="uk-UA" dirty="0" err="1" smtClean="0"/>
              <a:t>підпахвинних</a:t>
            </a:r>
            <a:r>
              <a:rPr lang="uk-UA" dirty="0" smtClean="0"/>
              <a:t>, ліктьових та ін.)</a:t>
            </a:r>
            <a:endParaRPr lang="ru-RU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СНІД-АК</a:t>
            </a:r>
            <a:endParaRPr lang="ru-RU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53244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2"/>
          <a:lstStyle/>
          <a:p>
            <a:r>
              <a:rPr lang="uk-UA" sz="1800" dirty="0" smtClean="0"/>
              <a:t>Враження дихальної системи: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бронхіти, пневмонії;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кашель;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задишка;</a:t>
            </a:r>
          </a:p>
          <a:p>
            <a:r>
              <a:rPr lang="uk-UA" sz="1800" dirty="0" smtClean="0"/>
              <a:t>Враження </a:t>
            </a:r>
            <a:r>
              <a:rPr lang="uk-UA" sz="1800" dirty="0" err="1" smtClean="0"/>
              <a:t>ШКТ</a:t>
            </a:r>
            <a:r>
              <a:rPr lang="uk-UA" sz="1800" dirty="0" smtClean="0"/>
              <a:t>: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нудота, блювання;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діарея з домішками слизу і крові;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err="1" smtClean="0"/>
              <a:t>кандидоз</a:t>
            </a:r>
            <a:r>
              <a:rPr lang="uk-UA" sz="1800" dirty="0" smtClean="0"/>
              <a:t> порожнини рота.</a:t>
            </a:r>
          </a:p>
          <a:p>
            <a:r>
              <a:rPr lang="uk-UA" sz="1800" dirty="0" smtClean="0"/>
              <a:t>Враження шкіри і слизових оболонок: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err="1" smtClean="0"/>
              <a:t>герпетична</a:t>
            </a:r>
            <a:r>
              <a:rPr lang="uk-UA" sz="1800" dirty="0" smtClean="0"/>
              <a:t> висипка;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оперізуючий </a:t>
            </a:r>
            <a:r>
              <a:rPr lang="uk-UA" sz="1800" dirty="0" err="1" smtClean="0"/>
              <a:t>герпес</a:t>
            </a:r>
            <a:r>
              <a:rPr lang="uk-UA" sz="1800" dirty="0" smtClean="0"/>
              <a:t>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дерматити;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гнійничкові захворювання;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мікози.</a:t>
            </a:r>
          </a:p>
          <a:p>
            <a:r>
              <a:rPr lang="uk-UA" sz="1800" dirty="0" smtClean="0"/>
              <a:t>Враження нервової системи: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енцефаліти;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менінгіти;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радикуліти, неврити;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розлади психіки;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послаблення пам'яті;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галюцинації;</a:t>
            </a:r>
          </a:p>
          <a:p>
            <a:pPr indent="14288">
              <a:buFont typeface="Wingdings" pitchFamily="2" charset="2"/>
              <a:buChar char="Ø"/>
            </a:pPr>
            <a:r>
              <a:rPr lang="uk-UA" sz="1800" dirty="0" smtClean="0"/>
              <a:t>деменція.</a:t>
            </a:r>
          </a:p>
          <a:p>
            <a:r>
              <a:rPr lang="uk-UA" sz="1800" dirty="0" smtClean="0"/>
              <a:t>Переміжна гарячка;</a:t>
            </a:r>
          </a:p>
          <a:p>
            <a:r>
              <a:rPr lang="uk-UA" sz="1800" dirty="0" smtClean="0"/>
              <a:t>Пітливість;</a:t>
            </a:r>
          </a:p>
          <a:p>
            <a:r>
              <a:rPr lang="uk-UA" sz="1800" dirty="0" smtClean="0"/>
              <a:t>Зниження працездатності;</a:t>
            </a:r>
          </a:p>
          <a:p>
            <a:r>
              <a:rPr lang="uk-UA" sz="1800" dirty="0" smtClean="0"/>
              <a:t>Зниження маси тіла.</a:t>
            </a:r>
            <a:endParaRPr lang="uk-UA" sz="1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СНІД</a:t>
            </a:r>
            <a:endParaRPr lang="ru-RU" sz="5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42910" y="1357298"/>
            <a:ext cx="2286016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Вторинні інфекції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Arial" charset="0"/>
              </a:rPr>
              <a:t>(опортуністичні хвороби)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42910" y="2571744"/>
            <a:ext cx="2286016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бактеріальні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42910" y="3214686"/>
            <a:ext cx="2286016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протозойні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42910" y="3857628"/>
            <a:ext cx="2286016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вірусні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42910" y="4572008"/>
            <a:ext cx="2286016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грибкові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286512" y="1357298"/>
            <a:ext cx="1928826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Онкологічні захворювання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643570" y="2571744"/>
            <a:ext cx="3214710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Саркома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Капоші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643570" y="3286124"/>
            <a:ext cx="3214710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Лімфома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Беркіта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643570" y="4000504"/>
            <a:ext cx="3214710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Імунобластична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саркома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Прямая соединительная линия 13"/>
          <p:cNvCxnSpPr>
            <a:stCxn id="2" idx="2"/>
            <a:endCxn id="4" idx="0"/>
          </p:cNvCxnSpPr>
          <p:nvPr/>
        </p:nvCxnSpPr>
        <p:spPr bwMode="auto">
          <a:xfrm rot="5400000">
            <a:off x="2858292" y="-356411"/>
            <a:ext cx="641335" cy="27860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6" name="Прямая соединительная линия 15"/>
          <p:cNvCxnSpPr>
            <a:stCxn id="2" idx="2"/>
            <a:endCxn id="9" idx="0"/>
          </p:cNvCxnSpPr>
          <p:nvPr/>
        </p:nvCxnSpPr>
        <p:spPr bwMode="auto">
          <a:xfrm rot="16200000" flipH="1">
            <a:off x="5590795" y="-302833"/>
            <a:ext cx="641335" cy="2678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8" name="Прямая соединительная линия 17"/>
          <p:cNvCxnSpPr>
            <a:stCxn id="4" idx="2"/>
            <a:endCxn id="5" idx="0"/>
          </p:cNvCxnSpPr>
          <p:nvPr/>
        </p:nvCxnSpPr>
        <p:spPr bwMode="auto">
          <a:xfrm rot="5400000">
            <a:off x="1643042" y="2428868"/>
            <a:ext cx="2857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20" name="Прямая соединительная линия 19"/>
          <p:cNvCxnSpPr>
            <a:stCxn id="9" idx="2"/>
            <a:endCxn id="10" idx="0"/>
          </p:cNvCxnSpPr>
          <p:nvPr/>
        </p:nvCxnSpPr>
        <p:spPr bwMode="auto">
          <a:xfrm rot="5400000">
            <a:off x="7108049" y="2428868"/>
            <a:ext cx="2857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0" name="Прямая соединительная линия 29"/>
          <p:cNvCxnSpPr>
            <a:stCxn id="5" idx="2"/>
            <a:endCxn id="6" idx="0"/>
          </p:cNvCxnSpPr>
          <p:nvPr/>
        </p:nvCxnSpPr>
        <p:spPr bwMode="auto">
          <a:xfrm rot="5400000">
            <a:off x="1714480" y="3143248"/>
            <a:ext cx="142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2" name="Прямая соединительная линия 31"/>
          <p:cNvCxnSpPr>
            <a:stCxn id="6" idx="2"/>
            <a:endCxn id="7" idx="0"/>
          </p:cNvCxnSpPr>
          <p:nvPr/>
        </p:nvCxnSpPr>
        <p:spPr bwMode="auto">
          <a:xfrm rot="5400000">
            <a:off x="1714480" y="3786190"/>
            <a:ext cx="1428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4" name="Прямая соединительная линия 33"/>
          <p:cNvCxnSpPr>
            <a:stCxn id="7" idx="2"/>
            <a:endCxn id="8" idx="0"/>
          </p:cNvCxnSpPr>
          <p:nvPr/>
        </p:nvCxnSpPr>
        <p:spPr bwMode="auto">
          <a:xfrm rot="5400000">
            <a:off x="1678761" y="4464851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6" name="Прямая соединительная линия 35"/>
          <p:cNvCxnSpPr>
            <a:stCxn id="10" idx="2"/>
            <a:endCxn id="11" idx="0"/>
          </p:cNvCxnSpPr>
          <p:nvPr/>
        </p:nvCxnSpPr>
        <p:spPr bwMode="auto">
          <a:xfrm rot="5400000">
            <a:off x="7143768" y="3178967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38" name="Прямая соединительная линия 37"/>
          <p:cNvCxnSpPr>
            <a:stCxn id="11" idx="2"/>
            <a:endCxn id="12" idx="0"/>
          </p:cNvCxnSpPr>
          <p:nvPr/>
        </p:nvCxnSpPr>
        <p:spPr bwMode="auto">
          <a:xfrm rot="5400000">
            <a:off x="7143768" y="3893347"/>
            <a:ext cx="2143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COLLEGE\PREDMET\INFEKZIA\СКОРОХОД\Атлас\ВИЧ-инфекция\ВИЧ-инфекция, наркомания. Гангрена левой кисти на фоне введения коакси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02137"/>
            <a:ext cx="3213100" cy="2455863"/>
          </a:xfrm>
          <a:prstGeom prst="rect">
            <a:avLst/>
          </a:prstGeom>
          <a:noFill/>
        </p:spPr>
      </p:pic>
      <p:pic>
        <p:nvPicPr>
          <p:cNvPr id="5126" name="Picture 6" descr="D:\COLLEGE\PREDMET\INFEKZIA\СКОРОХОД\Атлас\ВИЧ-инфекция\ВИЧ-инфекция, наркомания. Гангрена стоп после введения коакси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387" y="0"/>
            <a:ext cx="3249613" cy="2401887"/>
          </a:xfrm>
          <a:prstGeom prst="rect">
            <a:avLst/>
          </a:prstGeom>
          <a:noFill/>
        </p:spPr>
      </p:pic>
      <p:pic>
        <p:nvPicPr>
          <p:cNvPr id="5122" name="Picture 2" descr="D:\COLLEGE\PREDMET\INFEKZIA\СКОРОХОД\Атлас\ВИЧ-инфекция\ВИЧ-инфекция, наркомания. Расстройства кровообращения в правой кис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143116"/>
            <a:ext cx="3273425" cy="238283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152400"/>
            <a:ext cx="5286412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Гангрена кінцівок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876"/>
            <a:ext cx="3643338" cy="563563"/>
          </a:xfrm>
        </p:spPr>
        <p:txBody>
          <a:bodyPr/>
          <a:lstStyle/>
          <a:p>
            <a:r>
              <a:rPr lang="uk-UA" dirty="0" smtClean="0"/>
              <a:t>Саркома </a:t>
            </a:r>
            <a:r>
              <a:rPr lang="uk-UA" dirty="0" err="1" smtClean="0"/>
              <a:t>Капоші</a:t>
            </a:r>
            <a:endParaRPr lang="ru-RU" dirty="0"/>
          </a:p>
        </p:txBody>
      </p:sp>
      <p:pic>
        <p:nvPicPr>
          <p:cNvPr id="4" name="Picture 4" descr="D:\COLLEGE\PREDMET\INFEKZIA\СКОРОХОД\Атлас\ВИЧ-инфекция\Саркома капоши у ВИЧ-инфицированного. Локализация на верхней трети пле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260725" cy="2438400"/>
          </a:xfrm>
          <a:prstGeom prst="rect">
            <a:avLst/>
          </a:prstGeom>
          <a:noFill/>
        </p:spPr>
      </p:pic>
      <p:pic>
        <p:nvPicPr>
          <p:cNvPr id="5" name="Picture 3" descr="D:\COLLEGE\PREDMET\INFEKZIA\СКОРОХОД\Атлас\ВИЧ-инфекция\Оппортунистические инфекции. Кандидоз язы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500570"/>
            <a:ext cx="2938463" cy="2187575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4286248" y="5643578"/>
            <a:ext cx="31432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Лейкоплакія язика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D:\COLLEGE\PREDMET\INFEKZIA\СКОРОХОД\Атлас\ВИЧ-инфекция\Саркома капоши у ВИЧ-инфицированного. Локализация на лиц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928670"/>
            <a:ext cx="3260725" cy="246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Лімфаденіт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Metod2\Рабочий стол\Новая папка\112557abad1ef1d016cd308d7780995f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71678"/>
            <a:ext cx="4276596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Саркома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D:\COLLEGE\PREDMET\INFEKZIA\СКОРОХОД\Атлас\ВИЧ-инфекция\Саркома у ВИЧ-инфицированного. Локализация в аксилярно-боковой области грудной клетки слева (подмышечной) до оперативного вмешательст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3267075" cy="2481263"/>
          </a:xfrm>
          <a:prstGeom prst="rect">
            <a:avLst/>
          </a:prstGeom>
          <a:noFill/>
        </p:spPr>
      </p:pic>
      <p:pic>
        <p:nvPicPr>
          <p:cNvPr id="8195" name="Picture 3" descr="D:\COLLEGE\PREDMET\INFEKZIA\СКОРОХОД\Атлас\ВИЧ-инфекция\Саркома у ВИЧ-инфицированного. Тот же больной после операци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143248"/>
            <a:ext cx="3254375" cy="2492375"/>
          </a:xfrm>
          <a:prstGeom prst="rect">
            <a:avLst/>
          </a:prstGeom>
          <a:noFill/>
        </p:spPr>
      </p:pic>
      <p:pic>
        <p:nvPicPr>
          <p:cNvPr id="8196" name="Picture 4" descr="D:\COLLEGE\PREDMET\INFEKZIA\СКОРОХОД\Атлас\ВИЧ-инфекция\Саркома у ВИЧ-инфицированного. Удаленная сарком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4225" y="4365625"/>
            <a:ext cx="3279775" cy="2492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5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Збудники вторинних інфекцій</a:t>
            </a:r>
            <a:endParaRPr lang="ru-RU" sz="35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6323"/>
          <a:ext cx="8229600" cy="536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6238"/>
                <a:gridCol w="4043362"/>
              </a:tblGrid>
              <a:tr h="288777">
                <a:tc rowSpan="3"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Віруси</a:t>
                      </a:r>
                      <a:endParaRPr lang="ru-RU" sz="3000" b="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600" dirty="0" err="1" smtClean="0"/>
                        <a:t>герпес</a:t>
                      </a:r>
                      <a:endParaRPr lang="ru-RU" sz="2600" b="0" dirty="0"/>
                    </a:p>
                  </a:txBody>
                  <a:tcPr/>
                </a:tc>
              </a:tr>
              <a:tr h="288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err="1" smtClean="0"/>
                        <a:t>зостер</a:t>
                      </a:r>
                      <a:endParaRPr lang="ru-RU" sz="2600" b="0" dirty="0"/>
                    </a:p>
                  </a:txBody>
                  <a:tcPr/>
                </a:tc>
              </a:tr>
              <a:tr h="288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err="1" smtClean="0"/>
                        <a:t>цитомегаловірус</a:t>
                      </a:r>
                      <a:endParaRPr lang="ru-RU" sz="2600" b="0" dirty="0"/>
                    </a:p>
                  </a:txBody>
                  <a:tcPr/>
                </a:tc>
              </a:tr>
              <a:tr h="288777">
                <a:tc rowSpan="3"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Бактерії</a:t>
                      </a:r>
                      <a:endParaRPr lang="ru-RU" sz="30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600" dirty="0" smtClean="0"/>
                        <a:t>мікоплазми</a:t>
                      </a:r>
                      <a:endParaRPr lang="ru-RU" sz="2600" dirty="0"/>
                    </a:p>
                  </a:txBody>
                  <a:tcPr/>
                </a:tc>
              </a:tr>
              <a:tr h="288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smtClean="0"/>
                        <a:t>сальмонели</a:t>
                      </a:r>
                      <a:endParaRPr lang="ru-RU" sz="2600" dirty="0"/>
                    </a:p>
                  </a:txBody>
                  <a:tcPr/>
                </a:tc>
              </a:tr>
              <a:tr h="288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err="1" smtClean="0"/>
                        <a:t>шигели</a:t>
                      </a:r>
                      <a:endParaRPr lang="ru-RU" sz="2600" dirty="0"/>
                    </a:p>
                  </a:txBody>
                  <a:tcPr/>
                </a:tc>
              </a:tr>
              <a:tr h="288777">
                <a:tc rowSpan="3"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Найпростіші</a:t>
                      </a:r>
                      <a:endParaRPr lang="ru-RU" sz="30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600" dirty="0" smtClean="0"/>
                        <a:t>токсоплазми</a:t>
                      </a:r>
                      <a:endParaRPr lang="ru-RU" sz="2600" dirty="0"/>
                    </a:p>
                  </a:txBody>
                  <a:tcPr/>
                </a:tc>
              </a:tr>
              <a:tr h="288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err="1" smtClean="0"/>
                        <a:t>пневмоцисти</a:t>
                      </a:r>
                      <a:endParaRPr lang="ru-RU" sz="2600" dirty="0"/>
                    </a:p>
                  </a:txBody>
                  <a:tcPr/>
                </a:tc>
              </a:tr>
              <a:tr h="2887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err="1" smtClean="0"/>
                        <a:t>ізоспоридії</a:t>
                      </a:r>
                      <a:endParaRPr lang="ru-RU" sz="2600" dirty="0"/>
                    </a:p>
                  </a:txBody>
                  <a:tcPr/>
                </a:tc>
              </a:tr>
              <a:tr h="288777">
                <a:tc rowSpan="2">
                  <a:txBody>
                    <a:bodyPr/>
                    <a:lstStyle/>
                    <a:p>
                      <a:pPr algn="ctr"/>
                      <a:r>
                        <a:rPr lang="uk-UA" sz="3000" dirty="0" smtClean="0">
                          <a:effectLst>
                            <a:glow rad="635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Гриби</a:t>
                      </a:r>
                      <a:endParaRPr lang="ru-RU" sz="3000" dirty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600" dirty="0" err="1" smtClean="0"/>
                        <a:t>кандиди</a:t>
                      </a:r>
                      <a:endParaRPr lang="ru-RU" sz="2600" dirty="0"/>
                    </a:p>
                  </a:txBody>
                  <a:tcPr/>
                </a:tc>
              </a:tr>
              <a:tr h="322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600" dirty="0" err="1" smtClean="0"/>
                        <a:t>криптококи</a:t>
                      </a:r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3286116" y="1357298"/>
            <a:ext cx="1428760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3286116" y="1785926"/>
            <a:ext cx="1428760" cy="5000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3286116" y="1785926"/>
            <a:ext cx="1428760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flipV="1">
            <a:off x="3357554" y="2786058"/>
            <a:ext cx="1285884" cy="5000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3357554" y="3286124"/>
            <a:ext cx="1285884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3357554" y="3286124"/>
            <a:ext cx="12858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rot="10800000" flipV="1">
            <a:off x="3786182" y="4286256"/>
            <a:ext cx="928694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3786182" y="4714884"/>
            <a:ext cx="928694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3786182" y="4714884"/>
            <a:ext cx="9286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 rot="10800000" flipV="1">
            <a:off x="3143240" y="5715016"/>
            <a:ext cx="1500198" cy="214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3143240" y="5929330"/>
            <a:ext cx="1500198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500" b="1" dirty="0" smtClean="0">
                <a:ln/>
                <a:solidFill>
                  <a:schemeClr val="accent3"/>
                </a:solidFill>
              </a:rPr>
              <a:t>Клінічні ознаки </a:t>
            </a:r>
            <a:r>
              <a:rPr lang="uk-UA" sz="4500" b="1" dirty="0" err="1" smtClean="0">
                <a:ln/>
                <a:solidFill>
                  <a:schemeClr val="accent3"/>
                </a:solidFill>
              </a:rPr>
              <a:t>СНІДу</a:t>
            </a:r>
            <a:endParaRPr lang="ru-RU" sz="45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54959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700" dirty="0" smtClean="0"/>
              <a:t>Тривала гарячка нез'ясованої етіології;</a:t>
            </a:r>
          </a:p>
          <a:p>
            <a:r>
              <a:rPr lang="uk-UA" sz="2700" dirty="0" smtClean="0"/>
              <a:t>зменшення маси тіла на 10% і більше;</a:t>
            </a:r>
          </a:p>
          <a:p>
            <a:r>
              <a:rPr lang="uk-UA" sz="2700" dirty="0" smtClean="0"/>
              <a:t>збільшення 2 і більше груп лімфовузлів;</a:t>
            </a:r>
          </a:p>
          <a:p>
            <a:r>
              <a:rPr lang="uk-UA" sz="2700" dirty="0" err="1" smtClean="0"/>
              <a:t>кандидоз</a:t>
            </a:r>
            <a:r>
              <a:rPr lang="uk-UA" sz="2700" dirty="0" smtClean="0"/>
              <a:t> </a:t>
            </a:r>
            <a:r>
              <a:rPr lang="uk-UA" sz="2700" dirty="0" err="1" smtClean="0"/>
              <a:t>ротоглотки</a:t>
            </a:r>
            <a:r>
              <a:rPr lang="uk-UA" sz="2700" dirty="0" smtClean="0"/>
              <a:t> і стравоходу;</a:t>
            </a:r>
          </a:p>
          <a:p>
            <a:r>
              <a:rPr lang="uk-UA" sz="2700" dirty="0" smtClean="0"/>
              <a:t>хронічна діарея;</a:t>
            </a:r>
          </a:p>
          <a:p>
            <a:r>
              <a:rPr lang="uk-UA" sz="2700" dirty="0" smtClean="0"/>
              <a:t>хронічна пневмонія;</a:t>
            </a:r>
          </a:p>
          <a:p>
            <a:r>
              <a:rPr lang="uk-UA" sz="2700" dirty="0" smtClean="0"/>
              <a:t>рецидиви </a:t>
            </a:r>
            <a:r>
              <a:rPr lang="uk-UA" sz="2700" dirty="0" err="1" smtClean="0"/>
              <a:t>герпетичної</a:t>
            </a:r>
            <a:r>
              <a:rPr lang="uk-UA" sz="2700" dirty="0" smtClean="0"/>
              <a:t> інфекції;</a:t>
            </a:r>
          </a:p>
          <a:p>
            <a:r>
              <a:rPr lang="uk-UA" sz="2700" dirty="0" smtClean="0"/>
              <a:t>випадіння волосся, облисіння;</a:t>
            </a:r>
          </a:p>
          <a:p>
            <a:r>
              <a:rPr lang="uk-UA" sz="2700" dirty="0" err="1" smtClean="0"/>
              <a:t>спленомегалія</a:t>
            </a:r>
            <a:r>
              <a:rPr lang="uk-UA" sz="2700" dirty="0" smtClean="0"/>
              <a:t>;</a:t>
            </a:r>
          </a:p>
          <a:p>
            <a:r>
              <a:rPr lang="uk-UA" sz="2700" dirty="0" err="1" smtClean="0"/>
              <a:t>лімфопенія</a:t>
            </a:r>
            <a:r>
              <a:rPr lang="uk-UA" sz="2700" dirty="0" smtClean="0"/>
              <a:t>;</a:t>
            </a:r>
          </a:p>
          <a:p>
            <a:r>
              <a:rPr lang="uk-UA" sz="2700" dirty="0" smtClean="0"/>
              <a:t>саркома </a:t>
            </a:r>
            <a:r>
              <a:rPr lang="uk-UA" sz="2700" dirty="0" err="1" smtClean="0"/>
              <a:t>Капоші</a:t>
            </a:r>
            <a:r>
              <a:rPr lang="uk-UA" sz="2700" dirty="0" smtClean="0"/>
              <a:t> у молодому віці</a:t>
            </a:r>
            <a:endParaRPr lang="ru-RU" sz="27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Туберкульоз легень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COLLEGE\PREDMET\INFEKZIA\СКОРОХОД\Атлас\ВИЧ-инфекция\Туберкулез легких у больного ВИЧ-инфекци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3116"/>
            <a:ext cx="3786214" cy="3278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6325"/>
            <a:ext cx="8643998" cy="52482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534988">
              <a:buNone/>
            </a:pPr>
            <a:r>
              <a:rPr lang="uk-UA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ВІЛ-інфекція –</a:t>
            </a:r>
            <a:r>
              <a:rPr lang="uk-UA" sz="3500" dirty="0" smtClean="0"/>
              <a:t> невиліковна інфекційна хвороба, що спричиняється вірусом імунодефіциту, що супроводжується збільшенням лімфатичних вузлів, тяжкою інтоксикацією організму, приєднанням вторинних інфекцій і злоякісних новоутворень.</a:t>
            </a:r>
            <a:endParaRPr lang="ru-RU" sz="35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/>
                <a:solidFill>
                  <a:schemeClr val="accent3"/>
                </a:solidFill>
              </a:rPr>
              <a:t>Діагностика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785786" y="1285860"/>
            <a:ext cx="2428892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Неспецифічна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500694" y="1214422"/>
            <a:ext cx="2000264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Специфічна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28662" y="2357430"/>
            <a:ext cx="2143140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Клінічні ознаки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42910" y="3500438"/>
            <a:ext cx="2714644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Епідеміологічний анамнез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071934" y="2285992"/>
            <a:ext cx="2214578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Серологічний метод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57950" y="2285992"/>
            <a:ext cx="2500330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Вірусологічний метод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357686" y="3357562"/>
            <a:ext cx="1643074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ІФА</a:t>
            </a: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РІА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000496" y="4429132"/>
            <a:ext cx="2357454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Імуноглобулін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286248" y="5429264"/>
            <a:ext cx="1785950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ПЛР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Прямая соединительная линия 13"/>
          <p:cNvCxnSpPr>
            <a:stCxn id="4" idx="2"/>
            <a:endCxn id="6" idx="0"/>
          </p:cNvCxnSpPr>
          <p:nvPr/>
        </p:nvCxnSpPr>
        <p:spPr bwMode="auto">
          <a:xfrm rot="5400000">
            <a:off x="1857356" y="2214554"/>
            <a:ext cx="285752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2"/>
            <a:endCxn id="7" idx="0"/>
          </p:cNvCxnSpPr>
          <p:nvPr/>
        </p:nvCxnSpPr>
        <p:spPr bwMode="auto">
          <a:xfrm rot="5400000">
            <a:off x="1821637" y="3321843"/>
            <a:ext cx="357190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2" idx="2"/>
            <a:endCxn id="4" idx="0"/>
          </p:cNvCxnSpPr>
          <p:nvPr/>
        </p:nvCxnSpPr>
        <p:spPr bwMode="auto">
          <a:xfrm rot="5400000">
            <a:off x="3001168" y="-284973"/>
            <a:ext cx="569897" cy="2571768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" idx="2"/>
            <a:endCxn id="5" idx="0"/>
          </p:cNvCxnSpPr>
          <p:nvPr/>
        </p:nvCxnSpPr>
        <p:spPr bwMode="auto">
          <a:xfrm rot="16200000" flipH="1">
            <a:off x="5287184" y="779"/>
            <a:ext cx="498459" cy="1928826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5" idx="2"/>
            <a:endCxn id="8" idx="0"/>
          </p:cNvCxnSpPr>
          <p:nvPr/>
        </p:nvCxnSpPr>
        <p:spPr bwMode="auto">
          <a:xfrm rot="5400000">
            <a:off x="5697149" y="1482315"/>
            <a:ext cx="285752" cy="1321603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" idx="2"/>
            <a:endCxn id="9" idx="0"/>
          </p:cNvCxnSpPr>
          <p:nvPr/>
        </p:nvCxnSpPr>
        <p:spPr bwMode="auto">
          <a:xfrm rot="16200000" flipH="1">
            <a:off x="6911594" y="1589471"/>
            <a:ext cx="285752" cy="1107289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8" idx="2"/>
            <a:endCxn id="10" idx="0"/>
          </p:cNvCxnSpPr>
          <p:nvPr/>
        </p:nvCxnSpPr>
        <p:spPr bwMode="auto">
          <a:xfrm rot="5400000">
            <a:off x="5036347" y="3214686"/>
            <a:ext cx="285752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0" idx="2"/>
            <a:endCxn id="11" idx="0"/>
          </p:cNvCxnSpPr>
          <p:nvPr/>
        </p:nvCxnSpPr>
        <p:spPr bwMode="auto">
          <a:xfrm rot="5400000">
            <a:off x="5036347" y="4286256"/>
            <a:ext cx="285752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1" idx="2"/>
            <a:endCxn id="12" idx="0"/>
          </p:cNvCxnSpPr>
          <p:nvPr/>
        </p:nvCxnSpPr>
        <p:spPr bwMode="auto">
          <a:xfrm rot="5400000">
            <a:off x="5072066" y="5322107"/>
            <a:ext cx="214314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C:\Documents and Settings\Metod2\Рабочий стол\Новая папка\1225490781_18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7" y="3442739"/>
            <a:ext cx="2285984" cy="3415261"/>
          </a:xfrm>
          <a:prstGeom prst="rect">
            <a:avLst/>
          </a:prstGeom>
          <a:noFill/>
        </p:spPr>
      </p:pic>
      <p:pic>
        <p:nvPicPr>
          <p:cNvPr id="2051" name="Picture 3" descr="C:\Documents and Settings\Metod2\Рабочий стол\Новая папка\lymph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500570"/>
            <a:ext cx="1714500" cy="223837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/>
                <a:solidFill>
                  <a:schemeClr val="accent3"/>
                </a:solidFill>
              </a:rPr>
              <a:t>Лікування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7894967" cy="580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76"/>
                <a:gridCol w="2065655"/>
                <a:gridCol w="2114536"/>
              </a:tblGrid>
              <a:tr h="255116">
                <a:tc rowSpan="5">
                  <a:txBody>
                    <a:bodyPr/>
                    <a:lstStyle/>
                    <a:p>
                      <a:pPr algn="ctr"/>
                      <a:r>
                        <a:rPr lang="uk-UA" sz="2500" dirty="0" err="1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Етіотропне</a:t>
                      </a:r>
                      <a:endParaRPr lang="ru-RU" sz="2500" b="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uk-UA" sz="1300" dirty="0" err="1" smtClean="0"/>
                        <a:t>азидотимідін</a:t>
                      </a:r>
                      <a:endParaRPr lang="ru-RU" sz="13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err="1" smtClean="0"/>
                        <a:t>ретровір</a:t>
                      </a:r>
                      <a:endParaRPr lang="ru-RU" sz="13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err="1" smtClean="0"/>
                        <a:t>ламівудин</a:t>
                      </a:r>
                      <a:endParaRPr lang="ru-RU" sz="13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err="1" smtClean="0"/>
                        <a:t>індинавір</a:t>
                      </a:r>
                      <a:endParaRPr lang="ru-RU" sz="13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err="1" smtClean="0"/>
                        <a:t>реаферон</a:t>
                      </a:r>
                      <a:endParaRPr lang="ru-RU" sz="13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rowSpan="3">
                  <a:txBody>
                    <a:bodyPr/>
                    <a:lstStyle/>
                    <a:p>
                      <a:pPr algn="ctr"/>
                      <a:r>
                        <a:rPr lang="uk-UA" sz="2500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Патогенетичне</a:t>
                      </a:r>
                      <a:endParaRPr lang="ru-RU" sz="250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uk-UA" sz="1300" dirty="0" smtClean="0"/>
                        <a:t>дезінтоксикація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smtClean="0"/>
                        <a:t>вітаміни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err="1" smtClean="0"/>
                        <a:t>імуностимулятори</a:t>
                      </a:r>
                      <a:r>
                        <a:rPr lang="uk-UA" sz="1300" dirty="0" smtClean="0"/>
                        <a:t>:</a:t>
                      </a:r>
                    </a:p>
                    <a:p>
                      <a:pPr marL="357188" indent="0">
                        <a:buFont typeface="Arial" pitchFamily="34" charset="0"/>
                        <a:buChar char="•"/>
                      </a:pPr>
                      <a:r>
                        <a:rPr lang="uk-UA" sz="1300" dirty="0" err="1" smtClean="0"/>
                        <a:t>інтерлейкін</a:t>
                      </a:r>
                      <a:r>
                        <a:rPr lang="uk-UA" sz="1300" dirty="0" smtClean="0"/>
                        <a:t>;</a:t>
                      </a:r>
                    </a:p>
                    <a:p>
                      <a:pPr marL="357188" indent="0">
                        <a:buFont typeface="Arial" pitchFamily="34" charset="0"/>
                        <a:buChar char="•"/>
                      </a:pPr>
                      <a:r>
                        <a:rPr lang="uk-UA" sz="1300" dirty="0" err="1" smtClean="0"/>
                        <a:t>тімалін</a:t>
                      </a:r>
                      <a:r>
                        <a:rPr lang="uk-UA" sz="1300" dirty="0" smtClean="0"/>
                        <a:t>;</a:t>
                      </a:r>
                    </a:p>
                    <a:p>
                      <a:pPr marL="357188" indent="0">
                        <a:buFont typeface="Arial" pitchFamily="34" charset="0"/>
                        <a:buChar char="•"/>
                      </a:pPr>
                      <a:r>
                        <a:rPr lang="uk-UA" sz="1300" dirty="0" err="1" smtClean="0"/>
                        <a:t>левамізол</a:t>
                      </a:r>
                      <a:endParaRPr lang="uk-UA" sz="13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rowSpan="10">
                  <a:txBody>
                    <a:bodyPr/>
                    <a:lstStyle/>
                    <a:p>
                      <a:pPr algn="ctr"/>
                      <a:r>
                        <a:rPr lang="uk-UA" sz="2500" dirty="0" smtClean="0">
                          <a:effectLst>
                            <a:glow rad="635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Симптоматичне</a:t>
                      </a:r>
                      <a:endParaRPr lang="ru-RU" sz="2500" dirty="0">
                        <a:effectLst>
                          <a:glow rad="635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uk-UA" sz="1300" dirty="0" smtClean="0"/>
                        <a:t>антибіотики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smtClean="0"/>
                        <a:t>противірусні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err="1" smtClean="0"/>
                        <a:t>антипротозойні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smtClean="0"/>
                        <a:t>протигрибкові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smtClean="0"/>
                        <a:t>ферменти, сорбенти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err="1" smtClean="0"/>
                        <a:t>пробіотики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1300" dirty="0" smtClean="0"/>
                        <a:t>жарознижуючі</a:t>
                      </a:r>
                      <a:endParaRPr lang="ru-RU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хірургічне втручання</a:t>
                      </a:r>
                      <a:endParaRPr lang="ru-RU" sz="13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uk-UA" sz="1300" dirty="0" err="1" smtClean="0"/>
                        <a:t>онкозахворювання</a:t>
                      </a:r>
                      <a:endParaRPr lang="ru-RU" sz="1300" dirty="0"/>
                    </a:p>
                  </a:txBody>
                  <a:tcPr anchor="ctr"/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хіміотерапія</a:t>
                      </a:r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 smtClean="0"/>
                        <a:t>опромінення</a:t>
                      </a:r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3214678" y="1071546"/>
            <a:ext cx="1000132" cy="571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3214678" y="1643050"/>
            <a:ext cx="928694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V="1">
            <a:off x="3214678" y="1357298"/>
            <a:ext cx="1000132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3214678" y="1643050"/>
            <a:ext cx="928694" cy="2857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3214678" y="1643050"/>
            <a:ext cx="9286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3571868" y="2571744"/>
            <a:ext cx="642942" cy="5000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3571868" y="3071810"/>
            <a:ext cx="642942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V="1">
            <a:off x="3571868" y="2857496"/>
            <a:ext cx="571504" cy="2143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 rot="5400000">
            <a:off x="3250397" y="4321975"/>
            <a:ext cx="1285884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rot="16200000" flipH="1">
            <a:off x="3214678" y="5643578"/>
            <a:ext cx="1285884" cy="571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rot="5400000" flipH="1" flipV="1">
            <a:off x="3428992" y="4500570"/>
            <a:ext cx="928694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rot="16200000" flipH="1">
            <a:off x="3393273" y="5464983"/>
            <a:ext cx="1000132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39" name="Прямая соединительная линия 38"/>
          <p:cNvCxnSpPr/>
          <p:nvPr/>
        </p:nvCxnSpPr>
        <p:spPr bwMode="auto">
          <a:xfrm rot="5400000" flipH="1" flipV="1">
            <a:off x="3571868" y="4643446"/>
            <a:ext cx="642942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rot="16200000" flipH="1">
            <a:off x="3536149" y="5322107"/>
            <a:ext cx="714380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43" name="Прямая соединительная линия 42"/>
          <p:cNvCxnSpPr/>
          <p:nvPr/>
        </p:nvCxnSpPr>
        <p:spPr bwMode="auto">
          <a:xfrm flipV="1">
            <a:off x="3571868" y="4929198"/>
            <a:ext cx="642942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45" name="Прямая соединительная линия 44"/>
          <p:cNvCxnSpPr/>
          <p:nvPr/>
        </p:nvCxnSpPr>
        <p:spPr bwMode="auto">
          <a:xfrm>
            <a:off x="3571868" y="5286388"/>
            <a:ext cx="642942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47" name="Прямая соединительная линия 46"/>
          <p:cNvCxnSpPr/>
          <p:nvPr/>
        </p:nvCxnSpPr>
        <p:spPr bwMode="auto">
          <a:xfrm flipV="1">
            <a:off x="3571868" y="5143512"/>
            <a:ext cx="571504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49" name="Прямая соединительная линия 48"/>
          <p:cNvCxnSpPr/>
          <p:nvPr/>
        </p:nvCxnSpPr>
        <p:spPr bwMode="auto">
          <a:xfrm>
            <a:off x="3571868" y="5286388"/>
            <a:ext cx="571504" cy="14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sp>
        <p:nvSpPr>
          <p:cNvPr id="50" name="Правая фигурная скобка 49"/>
          <p:cNvSpPr/>
          <p:nvPr/>
        </p:nvSpPr>
        <p:spPr bwMode="auto">
          <a:xfrm>
            <a:off x="6143636" y="5929330"/>
            <a:ext cx="142876" cy="714380"/>
          </a:xfrm>
          <a:prstGeom prst="rightBrace">
            <a:avLst>
              <a:gd name="adj1" fmla="val 42675"/>
              <a:gd name="adj2" fmla="val 482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928670"/>
            <a:ext cx="1638300" cy="1096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/>
                <a:solidFill>
                  <a:schemeClr val="accent3"/>
                </a:solidFill>
              </a:rPr>
              <a:t>Профілактика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401080" cy="53959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100" dirty="0" smtClean="0"/>
              <a:t>Активне виявлення хворих і носіїв;</a:t>
            </a:r>
          </a:p>
          <a:p>
            <a:r>
              <a:rPr lang="uk-UA" sz="2100" dirty="0" smtClean="0"/>
              <a:t>безпечна статева поведінка;</a:t>
            </a:r>
          </a:p>
          <a:p>
            <a:r>
              <a:rPr lang="uk-UA" sz="2100" dirty="0" smtClean="0"/>
              <a:t>використання одноразового медичного інструментарію;</a:t>
            </a:r>
          </a:p>
          <a:p>
            <a:r>
              <a:rPr lang="uk-UA" sz="2100" dirty="0" smtClean="0"/>
              <a:t>стерилізація медичного інструментарію;</a:t>
            </a:r>
          </a:p>
          <a:p>
            <a:r>
              <a:rPr lang="uk-UA" sz="2100" dirty="0" smtClean="0"/>
              <a:t>обстеження;</a:t>
            </a:r>
          </a:p>
          <a:p>
            <a:pPr marL="714375" indent="-357188">
              <a:buFont typeface="Wingdings" pitchFamily="2" charset="2"/>
              <a:buChar char="§"/>
            </a:pPr>
            <a:r>
              <a:rPr lang="uk-UA" sz="2100" dirty="0" smtClean="0"/>
              <a:t>групи ризику;</a:t>
            </a:r>
          </a:p>
          <a:p>
            <a:pPr marL="714375" indent="-357188">
              <a:buFont typeface="Wingdings" pitchFamily="2" charset="2"/>
              <a:buChar char="§"/>
            </a:pPr>
            <a:r>
              <a:rPr lang="uk-UA" sz="2100" dirty="0" smtClean="0"/>
              <a:t>донорів, донорської крові;</a:t>
            </a:r>
          </a:p>
          <a:p>
            <a:pPr marL="714375" indent="-357188">
              <a:buFont typeface="Wingdings" pitchFamily="2" charset="2"/>
              <a:buChar char="§"/>
            </a:pPr>
            <a:r>
              <a:rPr lang="uk-UA" sz="2100" dirty="0" smtClean="0"/>
              <a:t>вагітних;</a:t>
            </a:r>
          </a:p>
          <a:p>
            <a:pPr marL="714375" indent="-357188">
              <a:buFont typeface="Wingdings" pitchFamily="2" charset="2"/>
              <a:buChar char="§"/>
            </a:pPr>
            <a:r>
              <a:rPr lang="uk-UA" sz="2100" dirty="0" smtClean="0"/>
              <a:t>дітей, народжених від ВІЛ-позитивних матерів;</a:t>
            </a:r>
            <a:endParaRPr lang="uk-UA" sz="2100" dirty="0"/>
          </a:p>
          <a:p>
            <a:r>
              <a:rPr lang="uk-UA" sz="2100" dirty="0" smtClean="0"/>
              <a:t>робота медпрацівників згідно наказу МОЗ №120;</a:t>
            </a:r>
          </a:p>
          <a:p>
            <a:r>
              <a:rPr lang="uk-UA" sz="2100" dirty="0" smtClean="0"/>
              <a:t>санітарно-освітня робота;</a:t>
            </a:r>
          </a:p>
          <a:p>
            <a:r>
              <a:rPr lang="uk-UA" sz="2100" dirty="0" smtClean="0"/>
              <a:t>виконання Закону України </a:t>
            </a:r>
            <a:r>
              <a:rPr lang="uk-UA" sz="2100" dirty="0" err="1" smtClean="0"/>
              <a:t>“Про</a:t>
            </a:r>
            <a:r>
              <a:rPr lang="uk-UA" sz="2100" dirty="0" smtClean="0"/>
              <a:t> запобігання захворювання на СНІД, та соціальний захист </a:t>
            </a:r>
            <a:r>
              <a:rPr lang="uk-UA" sz="2100" dirty="0" err="1" smtClean="0"/>
              <a:t>населення”</a:t>
            </a:r>
            <a:r>
              <a:rPr lang="uk-UA" sz="2100" dirty="0"/>
              <a:t>.</a:t>
            </a:r>
            <a:endParaRPr lang="uk-UA" sz="2100" dirty="0" smtClean="0"/>
          </a:p>
          <a:p>
            <a:pPr>
              <a:buNone/>
            </a:pPr>
            <a:endParaRPr lang="uk-UA" sz="2100" dirty="0"/>
          </a:p>
        </p:txBody>
      </p:sp>
      <p:pic>
        <p:nvPicPr>
          <p:cNvPr id="4" name="Picture 18" descr="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57166"/>
            <a:ext cx="1371600" cy="12731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Етіологія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85720" y="2928934"/>
            <a:ext cx="1571636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Збудник -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ретровірус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069931" y="2962388"/>
            <a:ext cx="1571636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Містить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РНК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4000496" y="2928934"/>
            <a:ext cx="1643074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Нестійкий у довкіллі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929322" y="2928934"/>
            <a:ext cx="2928958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Чутливий до нагрівання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дезрозчинів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спирту 70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Прямая соединительная линия 9"/>
          <p:cNvCxnSpPr>
            <a:stCxn id="2" idx="2"/>
            <a:endCxn id="5" idx="0"/>
          </p:cNvCxnSpPr>
          <p:nvPr/>
        </p:nvCxnSpPr>
        <p:spPr bwMode="auto">
          <a:xfrm rot="5400000">
            <a:off x="1715284" y="72217"/>
            <a:ext cx="2212971" cy="3500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2" name="Прямая соединительная линия 11"/>
          <p:cNvCxnSpPr>
            <a:stCxn id="2" idx="2"/>
            <a:endCxn id="8" idx="0"/>
          </p:cNvCxnSpPr>
          <p:nvPr/>
        </p:nvCxnSpPr>
        <p:spPr bwMode="auto">
          <a:xfrm rot="16200000" flipH="1">
            <a:off x="4876415" y="411547"/>
            <a:ext cx="2212971" cy="28218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4" name="Прямая соединительная линия 13"/>
          <p:cNvCxnSpPr>
            <a:stCxn id="2" idx="2"/>
            <a:endCxn id="6" idx="0"/>
          </p:cNvCxnSpPr>
          <p:nvPr/>
        </p:nvCxnSpPr>
        <p:spPr bwMode="auto">
          <a:xfrm rot="5400000">
            <a:off x="2590663" y="981050"/>
            <a:ext cx="2246425" cy="17162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6" name="Прямая соединительная линия 15"/>
          <p:cNvCxnSpPr>
            <a:stCxn id="2" idx="2"/>
            <a:endCxn id="7" idx="0"/>
          </p:cNvCxnSpPr>
          <p:nvPr/>
        </p:nvCxnSpPr>
        <p:spPr bwMode="auto">
          <a:xfrm rot="16200000" flipH="1">
            <a:off x="3590531" y="1697431"/>
            <a:ext cx="2212971" cy="2500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Вірус імунодефіциту людини</a:t>
            </a:r>
            <a:endParaRPr lang="ru-RU" sz="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COLLEGE\PREDMET\INFEKZIA\СКОРОХОД\Атлас\ВИЧ-инфекция\Возбудитель ВИЧ-инфекции. Сх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929066"/>
            <a:ext cx="2011363" cy="1730375"/>
          </a:xfrm>
          <a:prstGeom prst="rect">
            <a:avLst/>
          </a:prstGeom>
          <a:noFill/>
        </p:spPr>
      </p:pic>
      <p:pic>
        <p:nvPicPr>
          <p:cNvPr id="4099" name="Picture 3" descr="D:\COLLEGE\PREDMET\INFEKZIA\СКОРОХОД\Атлас\ВИЧ-инфекция\Возбудитель ВИЧ-инфекции. Электронная микроскоп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27171"/>
            <a:ext cx="4125913" cy="1401763"/>
          </a:xfrm>
          <a:prstGeom prst="rect">
            <a:avLst/>
          </a:prstGeom>
          <a:noFill/>
        </p:spPr>
      </p:pic>
      <p:pic>
        <p:nvPicPr>
          <p:cNvPr id="4100" name="Picture 4" descr="D:\COLLEGE\PREDMET\INFEKZIA\СКОРОХОД\Атлас\ВИЧ-инфекция\Возбудитель ВИЧ-инфекции. Электронная микроскопия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14488"/>
            <a:ext cx="2590800" cy="4078287"/>
          </a:xfrm>
          <a:prstGeom prst="rect">
            <a:avLst/>
          </a:prstGeom>
          <a:noFill/>
        </p:spPr>
      </p:pic>
      <p:pic>
        <p:nvPicPr>
          <p:cNvPr id="4101" name="Picture 5" descr="D:\COLLEGE\PREDMET\INFEKZIA\СКОРОХОД\Атлас\ВИЧ-инфекция\Возбудитель ВИЧ-инфекции. Электронная микроскопия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000504"/>
            <a:ext cx="1981200" cy="170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Епідеміологія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8596" y="1571612"/>
            <a:ext cx="1357322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Arial" charset="0"/>
              </a:rPr>
              <a:t>Джерело інфекції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143108" y="1571612"/>
            <a:ext cx="1357322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Носій ВІЛ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572264" y="1571612"/>
            <a:ext cx="1500198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Хворий на СНІД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57158" y="3286124"/>
            <a:ext cx="1428760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Шляхи передачі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143108" y="3286124"/>
            <a:ext cx="1500198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Статевий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214810" y="3286124"/>
            <a:ext cx="2286016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Парентеральний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786578" y="3286124"/>
            <a:ext cx="1857388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Вертикальний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786314" y="4286256"/>
            <a:ext cx="2643206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трансплацентарний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786314" y="4929198"/>
            <a:ext cx="2643206" cy="5000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 пологах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86314" y="5572140"/>
            <a:ext cx="2643206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 грудному вигодовуванні дитини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Прямая соединительная линия 20"/>
          <p:cNvCxnSpPr>
            <a:stCxn id="4" idx="3"/>
            <a:endCxn id="5" idx="1"/>
          </p:cNvCxnSpPr>
          <p:nvPr/>
        </p:nvCxnSpPr>
        <p:spPr bwMode="auto">
          <a:xfrm>
            <a:off x="1785918" y="2000240"/>
            <a:ext cx="3571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23" name="Прямая соединительная линия 22"/>
          <p:cNvCxnSpPr>
            <a:stCxn id="7" idx="3"/>
            <a:endCxn id="8" idx="1"/>
          </p:cNvCxnSpPr>
          <p:nvPr/>
        </p:nvCxnSpPr>
        <p:spPr bwMode="auto">
          <a:xfrm>
            <a:off x="1785918" y="3714752"/>
            <a:ext cx="3571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25" name="Прямая соединительная линия 24"/>
          <p:cNvCxnSpPr>
            <a:stCxn id="2" idx="2"/>
          </p:cNvCxnSpPr>
          <p:nvPr/>
        </p:nvCxnSpPr>
        <p:spPr bwMode="auto">
          <a:xfrm rot="5400000">
            <a:off x="3608390" y="1679573"/>
            <a:ext cx="19272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27" name="Прямая соединительная линия 26"/>
          <p:cNvCxnSpPr>
            <a:stCxn id="5" idx="3"/>
          </p:cNvCxnSpPr>
          <p:nvPr/>
        </p:nvCxnSpPr>
        <p:spPr bwMode="auto">
          <a:xfrm flipV="1">
            <a:off x="3500430" y="1357298"/>
            <a:ext cx="1071570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29" name="Прямая соединительная линия 28"/>
          <p:cNvCxnSpPr>
            <a:endCxn id="6" idx="1"/>
          </p:cNvCxnSpPr>
          <p:nvPr/>
        </p:nvCxnSpPr>
        <p:spPr bwMode="auto">
          <a:xfrm>
            <a:off x="4572000" y="1357298"/>
            <a:ext cx="2000264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31" name="Прямая соединительная линия 30"/>
          <p:cNvCxnSpPr>
            <a:stCxn id="8" idx="0"/>
          </p:cNvCxnSpPr>
          <p:nvPr/>
        </p:nvCxnSpPr>
        <p:spPr bwMode="auto">
          <a:xfrm rot="5400000" flipH="1" flipV="1">
            <a:off x="3411132" y="2125257"/>
            <a:ext cx="642942" cy="1678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33" name="Прямая соединительная линия 32"/>
          <p:cNvCxnSpPr>
            <a:endCxn id="10" idx="0"/>
          </p:cNvCxnSpPr>
          <p:nvPr/>
        </p:nvCxnSpPr>
        <p:spPr bwMode="auto">
          <a:xfrm>
            <a:off x="4572000" y="2643182"/>
            <a:ext cx="3143272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35" name="Прямая соединительная линия 34"/>
          <p:cNvCxnSpPr>
            <a:endCxn id="9" idx="0"/>
          </p:cNvCxnSpPr>
          <p:nvPr/>
        </p:nvCxnSpPr>
        <p:spPr bwMode="auto">
          <a:xfrm>
            <a:off x="4572000" y="2643182"/>
            <a:ext cx="785818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40" name="Прямая соединительная линия 39"/>
          <p:cNvCxnSpPr>
            <a:stCxn id="10" idx="2"/>
          </p:cNvCxnSpPr>
          <p:nvPr/>
        </p:nvCxnSpPr>
        <p:spPr bwMode="auto">
          <a:xfrm rot="5400000">
            <a:off x="6786578" y="5072074"/>
            <a:ext cx="18573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42" name="Прямая соединительная линия 41"/>
          <p:cNvCxnSpPr>
            <a:stCxn id="13" idx="3"/>
          </p:cNvCxnSpPr>
          <p:nvPr/>
        </p:nvCxnSpPr>
        <p:spPr bwMode="auto">
          <a:xfrm flipV="1">
            <a:off x="7429520" y="6000768"/>
            <a:ext cx="285752" cy="35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48" name="Прямая соединительная линия 47"/>
          <p:cNvCxnSpPr>
            <a:stCxn id="12" idx="3"/>
          </p:cNvCxnSpPr>
          <p:nvPr/>
        </p:nvCxnSpPr>
        <p:spPr bwMode="auto">
          <a:xfrm flipV="1">
            <a:off x="7429520" y="5143512"/>
            <a:ext cx="285752" cy="35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  <p:cxnSp>
        <p:nvCxnSpPr>
          <p:cNvPr id="50" name="Прямая соединительная линия 49"/>
          <p:cNvCxnSpPr>
            <a:stCxn id="11" idx="3"/>
          </p:cNvCxnSpPr>
          <p:nvPr/>
        </p:nvCxnSpPr>
        <p:spPr bwMode="auto">
          <a:xfrm flipV="1">
            <a:off x="7429520" y="4500570"/>
            <a:ext cx="285752" cy="357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600"/>
                            </p:stCondLst>
                            <p:childTnLst>
                              <p:par>
                                <p:cTn id="6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100"/>
                            </p:stCondLst>
                            <p:childTnLst>
                              <p:par>
                                <p:cTn id="7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6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1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600"/>
                            </p:stCondLst>
                            <p:childTnLst>
                              <p:par>
                                <p:cTn id="8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1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6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100"/>
                            </p:stCondLst>
                            <p:childTnLst>
                              <p:par>
                                <p:cTn id="9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600"/>
                            </p:stCondLst>
                            <p:childTnLst>
                              <p:par>
                                <p:cTn id="9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1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6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1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Біологічні рідини в яких визначається ВІЛ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500" dirty="0" smtClean="0"/>
              <a:t>кров;</a:t>
            </a:r>
          </a:p>
          <a:p>
            <a:r>
              <a:rPr lang="uk-UA" sz="3500" dirty="0" smtClean="0"/>
              <a:t>сперма;</a:t>
            </a:r>
          </a:p>
          <a:p>
            <a:r>
              <a:rPr lang="uk-UA" sz="3500" dirty="0" smtClean="0"/>
              <a:t>вагінальний, </a:t>
            </a:r>
            <a:r>
              <a:rPr lang="uk-UA" sz="3500" dirty="0" err="1" smtClean="0"/>
              <a:t>цервікальний</a:t>
            </a:r>
            <a:r>
              <a:rPr lang="uk-UA" sz="3500" dirty="0" smtClean="0"/>
              <a:t> секрети;</a:t>
            </a:r>
          </a:p>
          <a:p>
            <a:r>
              <a:rPr lang="uk-UA" sz="3500" dirty="0" smtClean="0"/>
              <a:t>ліквор;</a:t>
            </a:r>
          </a:p>
          <a:p>
            <a:r>
              <a:rPr lang="uk-UA" sz="3500" dirty="0" smtClean="0"/>
              <a:t>слина;</a:t>
            </a:r>
          </a:p>
          <a:p>
            <a:r>
              <a:rPr lang="uk-UA" sz="3500" dirty="0" smtClean="0"/>
              <a:t>слизова, потова рідина;</a:t>
            </a:r>
          </a:p>
          <a:p>
            <a:r>
              <a:rPr lang="uk-UA" sz="3500" dirty="0" smtClean="0"/>
              <a:t>грудне молоко</a:t>
            </a:r>
            <a:endParaRPr lang="ru-RU" sz="35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Групи підвищеного ризику  інфікування ВІЛ</a:t>
            </a:r>
            <a:endParaRPr lang="ru-RU" sz="3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6325"/>
            <a:ext cx="8329642" cy="52482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700" dirty="0" smtClean="0"/>
              <a:t>наркомани;</a:t>
            </a:r>
          </a:p>
          <a:p>
            <a:r>
              <a:rPr lang="uk-UA" sz="2700" dirty="0" err="1" smtClean="0"/>
              <a:t>гомо-</a:t>
            </a:r>
            <a:r>
              <a:rPr lang="uk-UA" sz="2700" dirty="0" smtClean="0"/>
              <a:t> і </a:t>
            </a:r>
            <a:r>
              <a:rPr lang="uk-UA" sz="2700" dirty="0" err="1" smtClean="0"/>
              <a:t>бісексуали</a:t>
            </a:r>
            <a:r>
              <a:rPr lang="uk-UA" sz="2700" dirty="0" smtClean="0"/>
              <a:t>;</a:t>
            </a:r>
          </a:p>
          <a:p>
            <a:r>
              <a:rPr lang="uk-UA" sz="2700" dirty="0" smtClean="0"/>
              <a:t>повії;</a:t>
            </a:r>
          </a:p>
          <a:p>
            <a:r>
              <a:rPr lang="uk-UA" sz="2700" dirty="0" smtClean="0"/>
              <a:t>особи, які ведуть безладне статеве життя;</a:t>
            </a:r>
          </a:p>
          <a:p>
            <a:r>
              <a:rPr lang="uk-UA" sz="2700" dirty="0" smtClean="0"/>
              <a:t>хворі на венеричні хвороби, гепатити В, С;</a:t>
            </a:r>
          </a:p>
          <a:p>
            <a:r>
              <a:rPr lang="uk-UA" sz="2700" dirty="0" smtClean="0"/>
              <a:t>реципієнти крові;</a:t>
            </a:r>
          </a:p>
          <a:p>
            <a:r>
              <a:rPr lang="uk-UA" sz="2700" dirty="0" smtClean="0"/>
              <a:t>діти, які народжені від ВІЛ-інфікований матерів;</a:t>
            </a:r>
          </a:p>
          <a:p>
            <a:r>
              <a:rPr lang="uk-UA" sz="2700" dirty="0" smtClean="0"/>
              <a:t>медичні працівники, робота яких пов'язана з контактом із кров'ю.</a:t>
            </a:r>
            <a:endParaRPr lang="ru-RU" sz="27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Патогенез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28596" y="1428736"/>
            <a:ext cx="1000132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Вірус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28794" y="1428736"/>
            <a:ext cx="1143008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Кров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643306" y="1428736"/>
            <a:ext cx="2357454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 лімфоцити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Arial" charset="0"/>
              </a:rPr>
              <a:t>Макрофаги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Нервові клітини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643702" y="1428736"/>
            <a:ext cx="1643074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Руйнування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1472" y="3143248"/>
            <a:ext cx="2557841" cy="8572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Імунодефіцит,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аутоімунні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процеси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643306" y="2714620"/>
            <a:ext cx="3643338" cy="4286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Вторинні інфекції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43306" y="3357562"/>
            <a:ext cx="3643338" cy="4286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Онкологічні захворювання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643306" y="4000504"/>
            <a:ext cx="3643338" cy="4286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Враження нервової системи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Прямая со стрелкой 12"/>
          <p:cNvCxnSpPr>
            <a:stCxn id="4" idx="3"/>
            <a:endCxn id="5" idx="1"/>
          </p:cNvCxnSpPr>
          <p:nvPr/>
        </p:nvCxnSpPr>
        <p:spPr bwMode="auto">
          <a:xfrm>
            <a:off x="1428728" y="1857364"/>
            <a:ext cx="50006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5" name="Прямая со стрелкой 14"/>
          <p:cNvCxnSpPr>
            <a:stCxn id="5" idx="3"/>
            <a:endCxn id="6" idx="1"/>
          </p:cNvCxnSpPr>
          <p:nvPr/>
        </p:nvCxnSpPr>
        <p:spPr bwMode="auto">
          <a:xfrm>
            <a:off x="3071802" y="1857364"/>
            <a:ext cx="57150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7" name="Прямая со стрелкой 16"/>
          <p:cNvCxnSpPr>
            <a:stCxn id="6" idx="3"/>
            <a:endCxn id="7" idx="1"/>
          </p:cNvCxnSpPr>
          <p:nvPr/>
        </p:nvCxnSpPr>
        <p:spPr bwMode="auto">
          <a:xfrm>
            <a:off x="6000760" y="1857364"/>
            <a:ext cx="64294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19" name="Прямая со стрелкой 18"/>
          <p:cNvCxnSpPr>
            <a:stCxn id="7" idx="3"/>
          </p:cNvCxnSpPr>
          <p:nvPr/>
        </p:nvCxnSpPr>
        <p:spPr bwMode="auto">
          <a:xfrm>
            <a:off x="8286776" y="1857364"/>
            <a:ext cx="64294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21" name="Прямая со стрелкой 20"/>
          <p:cNvCxnSpPr>
            <a:endCxn id="8" idx="1"/>
          </p:cNvCxnSpPr>
          <p:nvPr/>
        </p:nvCxnSpPr>
        <p:spPr bwMode="auto">
          <a:xfrm>
            <a:off x="214282" y="3571876"/>
            <a:ext cx="35719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24" name="Прямая соединительная линия 23"/>
          <p:cNvCxnSpPr>
            <a:stCxn id="8" idx="3"/>
            <a:endCxn id="9" idx="1"/>
          </p:cNvCxnSpPr>
          <p:nvPr/>
        </p:nvCxnSpPr>
        <p:spPr bwMode="auto">
          <a:xfrm flipV="1">
            <a:off x="3129313" y="2928934"/>
            <a:ext cx="513993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26" name="Прямая соединительная линия 25"/>
          <p:cNvCxnSpPr>
            <a:stCxn id="8" idx="3"/>
            <a:endCxn id="11" idx="1"/>
          </p:cNvCxnSpPr>
          <p:nvPr/>
        </p:nvCxnSpPr>
        <p:spPr bwMode="auto">
          <a:xfrm>
            <a:off x="3129313" y="3571876"/>
            <a:ext cx="513993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  <p:cxnSp>
        <p:nvCxnSpPr>
          <p:cNvPr id="28" name="Прямая соединительная линия 27"/>
          <p:cNvCxnSpPr>
            <a:stCxn id="8" idx="3"/>
            <a:endCxn id="10" idx="1"/>
          </p:cNvCxnSpPr>
          <p:nvPr/>
        </p:nvCxnSpPr>
        <p:spPr bwMode="auto">
          <a:xfrm>
            <a:off x="3129313" y="3571876"/>
            <a:ext cx="51399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Клініка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534988">
              <a:buNone/>
            </a:pP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Інкубаційний період – </a:t>
            </a:r>
            <a:r>
              <a:rPr lang="uk-UA" sz="3200" dirty="0" smtClean="0"/>
              <a:t>декілька тижнів – декілька років.</a:t>
            </a:r>
          </a:p>
          <a:p>
            <a:pPr algn="ctr">
              <a:buNone/>
            </a:pPr>
            <a:r>
              <a:rPr lang="uk-UA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Стадії хвороби:</a:t>
            </a:r>
          </a:p>
          <a:p>
            <a:r>
              <a:rPr lang="uk-UA" sz="3200" dirty="0" err="1" smtClean="0"/>
              <a:t>безсимптомне</a:t>
            </a:r>
            <a:r>
              <a:rPr lang="uk-UA" sz="3200" dirty="0" smtClean="0"/>
              <a:t> </a:t>
            </a:r>
            <a:r>
              <a:rPr lang="uk-UA" sz="3200" dirty="0" err="1" smtClean="0"/>
              <a:t>носійство</a:t>
            </a:r>
            <a:r>
              <a:rPr lang="uk-UA" sz="3200" dirty="0" smtClean="0"/>
              <a:t>;</a:t>
            </a:r>
          </a:p>
          <a:p>
            <a:r>
              <a:rPr lang="uk-UA" sz="3200" dirty="0" smtClean="0"/>
              <a:t>гостре захворювання;</a:t>
            </a:r>
          </a:p>
          <a:p>
            <a:r>
              <a:rPr lang="uk-UA" sz="3200" dirty="0" err="1" smtClean="0"/>
              <a:t>персистуюча</a:t>
            </a:r>
            <a:r>
              <a:rPr lang="uk-UA" sz="3200" dirty="0" smtClean="0"/>
              <a:t> </a:t>
            </a:r>
            <a:r>
              <a:rPr lang="uk-UA" sz="3200" dirty="0" err="1" smtClean="0"/>
              <a:t>генералізована</a:t>
            </a:r>
            <a:r>
              <a:rPr lang="uk-UA" sz="3200" dirty="0" smtClean="0"/>
              <a:t> лімфаденопатія;</a:t>
            </a:r>
          </a:p>
          <a:p>
            <a:r>
              <a:rPr lang="uk-UA" sz="3200" dirty="0" err="1" smtClean="0"/>
              <a:t>преСНІД</a:t>
            </a:r>
            <a:r>
              <a:rPr lang="uk-UA" sz="3200" dirty="0" smtClean="0"/>
              <a:t> (</a:t>
            </a:r>
            <a:r>
              <a:rPr lang="uk-UA" sz="3200" dirty="0" err="1" smtClean="0"/>
              <a:t>СНІД-АК</a:t>
            </a:r>
            <a:r>
              <a:rPr lang="uk-UA" sz="3200" dirty="0" smtClean="0"/>
              <a:t>);</a:t>
            </a:r>
          </a:p>
          <a:p>
            <a:r>
              <a:rPr lang="uk-UA" sz="3200" dirty="0" smtClean="0"/>
              <a:t>власне СНІД.</a:t>
            </a:r>
            <a:endParaRPr lang="ru-RU" sz="32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theme1.xml><?xml version="1.0" encoding="utf-8"?>
<a:theme xmlns:a="http://schemas.openxmlformats.org/drawingml/2006/main" name="sample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0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1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5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1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9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cdb2004c031gl</Template>
  <TotalTime>289</TotalTime>
  <Words>535</Words>
  <Application>Microsoft Office PowerPoint</Application>
  <PresentationFormat>Экран (4:3)</PresentationFormat>
  <Paragraphs>184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sample</vt:lpstr>
      <vt:lpstr>Image</vt:lpstr>
      <vt:lpstr>ВІЛ-інфекція/СНІД</vt:lpstr>
      <vt:lpstr>Слайд 2</vt:lpstr>
      <vt:lpstr>Етіологія</vt:lpstr>
      <vt:lpstr>Вірус імунодефіциту людини</vt:lpstr>
      <vt:lpstr>Епідеміологія</vt:lpstr>
      <vt:lpstr>Біологічні рідини в яких визначається ВІЛ</vt:lpstr>
      <vt:lpstr>Групи підвищеного ризику  інфікування ВІЛ</vt:lpstr>
      <vt:lpstr>Патогенез</vt:lpstr>
      <vt:lpstr>Клініка</vt:lpstr>
      <vt:lpstr>Гостре захворювання (мононуклеозоподібний перебіг)</vt:lpstr>
      <vt:lpstr>СНІД-АК</vt:lpstr>
      <vt:lpstr>СНІД</vt:lpstr>
      <vt:lpstr>Гангрена кінцівок</vt:lpstr>
      <vt:lpstr>Саркома Капоші</vt:lpstr>
      <vt:lpstr>Лімфаденіт</vt:lpstr>
      <vt:lpstr>Саркома</vt:lpstr>
      <vt:lpstr>Збудники вторинних інфекцій</vt:lpstr>
      <vt:lpstr>Клінічні ознаки СНІДу</vt:lpstr>
      <vt:lpstr>Туберкульоз легень</vt:lpstr>
      <vt:lpstr>Діагностика</vt:lpstr>
      <vt:lpstr>Лікування</vt:lpstr>
      <vt:lpstr>Профілактика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metod2</cp:lastModifiedBy>
  <cp:revision>58</cp:revision>
  <dcterms:created xsi:type="dcterms:W3CDTF">2009-08-03T06:24:37Z</dcterms:created>
  <dcterms:modified xsi:type="dcterms:W3CDTF">2010-04-27T09:38:52Z</dcterms:modified>
</cp:coreProperties>
</file>