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Override6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553200" y="6372225"/>
            <a:ext cx="2133600" cy="244475"/>
          </a:xfr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7C3A134-F1C3-464B-BF47-54DC2DE08F52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486400" y="1524000"/>
            <a:ext cx="3135313" cy="244475"/>
          </a:xfrm>
        </p:spPr>
        <p:txBody>
          <a:bodyPr/>
          <a:lstStyle>
            <a:lvl1pPr>
              <a:defRPr sz="1800" b="1" i="1">
                <a:solidFill>
                  <a:schemeClr val="accent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gray">
          <a:xfrm>
            <a:off x="228600" y="152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i="1">
                <a:solidFill>
                  <a:schemeClr val="bg2"/>
                </a:solidFill>
              </a:rPr>
              <a:t>LOGO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8077200" cy="942975"/>
          </a:xfrm>
        </p:spPr>
        <p:txBody>
          <a:bodyPr/>
          <a:lstStyle>
            <a:lvl1pPr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4419600"/>
            <a:ext cx="5791200" cy="304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CB1A78-7903-4B7F-9BFC-DD1519B7C4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7DC5108-78DC-48E6-A24D-DAFC209E4585}" type="datetimeFigureOut">
              <a:rPr lang="ru-RU" smtClean="0"/>
              <a:pPr/>
              <a:t>13.05.2010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77025" y="457200"/>
            <a:ext cx="2047875" cy="6019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457200"/>
            <a:ext cx="5991225" cy="6019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CB1A78-7903-4B7F-9BFC-DD1519B7C4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7DC5108-78DC-48E6-A24D-DAFC209E4585}" type="datetimeFigureOut">
              <a:rPr lang="ru-RU" smtClean="0"/>
              <a:pPr/>
              <a:t>13.05.2010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086600" cy="4873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33400" y="1676400"/>
            <a:ext cx="8191500" cy="48006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6553200" y="65532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4191000" y="6534150"/>
            <a:ext cx="838200" cy="261938"/>
          </a:xfrm>
        </p:spPr>
        <p:txBody>
          <a:bodyPr/>
          <a:lstStyle>
            <a:lvl1pPr>
              <a:defRPr/>
            </a:lvl1pPr>
          </a:lstStyle>
          <a:p>
            <a:fld id="{86CB1A78-7903-4B7F-9BFC-DD1519B7C4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381000" y="6534150"/>
            <a:ext cx="1905000" cy="261938"/>
          </a:xfrm>
        </p:spPr>
        <p:txBody>
          <a:bodyPr/>
          <a:lstStyle>
            <a:lvl1pPr>
              <a:defRPr/>
            </a:lvl1pPr>
          </a:lstStyle>
          <a:p>
            <a:fld id="{E7DC5108-78DC-48E6-A24D-DAFC209E4585}" type="datetimeFigureOut">
              <a:rPr lang="ru-RU" smtClean="0"/>
              <a:pPr/>
              <a:t>13.05.2010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CB1A78-7903-4B7F-9BFC-DD1519B7C4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7DC5108-78DC-48E6-A24D-DAFC209E4585}" type="datetimeFigureOut">
              <a:rPr lang="ru-RU" smtClean="0"/>
              <a:pPr/>
              <a:t>13.05.2010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CB1A78-7903-4B7F-9BFC-DD1519B7C4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7DC5108-78DC-48E6-A24D-DAFC209E4585}" type="datetimeFigureOut">
              <a:rPr lang="ru-RU" smtClean="0"/>
              <a:pPr/>
              <a:t>13.05.2010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401955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05350" y="1676400"/>
            <a:ext cx="401955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CB1A78-7903-4B7F-9BFC-DD1519B7C4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7DC5108-78DC-48E6-A24D-DAFC209E4585}" type="datetimeFigureOut">
              <a:rPr lang="ru-RU" smtClean="0"/>
              <a:pPr/>
              <a:t>13.05.2010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CB1A78-7903-4B7F-9BFC-DD1519B7C4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7DC5108-78DC-48E6-A24D-DAFC209E4585}" type="datetimeFigureOut">
              <a:rPr lang="ru-RU" smtClean="0"/>
              <a:pPr/>
              <a:t>13.05.2010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CB1A78-7903-4B7F-9BFC-DD1519B7C4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7DC5108-78DC-48E6-A24D-DAFC209E4585}" type="datetimeFigureOut">
              <a:rPr lang="ru-RU" smtClean="0"/>
              <a:pPr/>
              <a:t>13.05.2010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CB1A78-7903-4B7F-9BFC-DD1519B7C4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7DC5108-78DC-48E6-A24D-DAFC209E4585}" type="datetimeFigureOut">
              <a:rPr lang="ru-RU" smtClean="0"/>
              <a:pPr/>
              <a:t>13.05.2010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CB1A78-7903-4B7F-9BFC-DD1519B7C4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7DC5108-78DC-48E6-A24D-DAFC209E4585}" type="datetimeFigureOut">
              <a:rPr lang="ru-RU" smtClean="0"/>
              <a:pPr/>
              <a:t>13.05.2010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CB1A78-7903-4B7F-9BFC-DD1519B7C4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7DC5108-78DC-48E6-A24D-DAFC209E4585}" type="datetimeFigureOut">
              <a:rPr lang="ru-RU" smtClean="0"/>
              <a:pPr/>
              <a:t>13.05.2010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33400" y="1676400"/>
            <a:ext cx="81915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6553200" y="65532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4191000" y="6534150"/>
            <a:ext cx="8382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fld id="{86CB1A78-7903-4B7F-9BFC-DD1519B7C4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066800" y="457200"/>
            <a:ext cx="70866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381000" y="6534150"/>
            <a:ext cx="1905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E7DC5108-78DC-48E6-A24D-DAFC209E4585}" type="datetimeFigureOut">
              <a:rPr lang="ru-RU" smtClean="0"/>
              <a:pPr/>
              <a:t>13.05.2010</a:t>
            </a:fld>
            <a:endParaRPr lang="ru-RU"/>
          </a:p>
        </p:txBody>
      </p:sp>
      <p:pic>
        <p:nvPicPr>
          <p:cNvPr id="1125" name="Picture 101" descr="arrow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239125" y="447675"/>
            <a:ext cx="609600" cy="6096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iming>
    <p:tnLst>
      <p:par>
        <p:cTn id="1" dur="indefinite" restart="never" nodeType="tmRoot"/>
      </p:par>
    </p:tnLst>
  </p:timing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sz="5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Вірусні гепатити</a:t>
            </a:r>
            <a:endParaRPr lang="ru-RU" sz="5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3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Ускладнення вірусних гепатитів</a:t>
            </a:r>
            <a:endParaRPr lang="ru-RU" sz="330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Холецистит</a:t>
            </a:r>
          </a:p>
          <a:p>
            <a:r>
              <a:rPr lang="uk-UA" dirty="0" err="1" smtClean="0"/>
              <a:t>Холецистопанкреатит</a:t>
            </a:r>
            <a:endParaRPr lang="uk-UA" dirty="0" smtClean="0"/>
          </a:p>
          <a:p>
            <a:r>
              <a:rPr lang="uk-UA" dirty="0" err="1" smtClean="0"/>
              <a:t>Дискінезія</a:t>
            </a:r>
            <a:r>
              <a:rPr lang="uk-UA" dirty="0" smtClean="0"/>
              <a:t> жовчовивідних шляхів</a:t>
            </a:r>
          </a:p>
          <a:p>
            <a:r>
              <a:rPr lang="uk-UA" dirty="0" smtClean="0"/>
              <a:t>Хронічний гепатит</a:t>
            </a:r>
          </a:p>
          <a:p>
            <a:r>
              <a:rPr lang="uk-UA" dirty="0" smtClean="0"/>
              <a:t>Цироз печінки</a:t>
            </a:r>
          </a:p>
          <a:p>
            <a:r>
              <a:rPr lang="uk-UA" dirty="0" smtClean="0"/>
              <a:t>Рак печінки (</a:t>
            </a:r>
            <a:r>
              <a:rPr lang="uk-UA" dirty="0" err="1" smtClean="0"/>
              <a:t>гепатокарцинома</a:t>
            </a:r>
            <a:r>
              <a:rPr lang="uk-UA" dirty="0" smtClean="0"/>
              <a:t>)</a:t>
            </a:r>
          </a:p>
          <a:p>
            <a:r>
              <a:rPr lang="uk-UA" dirty="0" smtClean="0"/>
              <a:t>Синдром </a:t>
            </a:r>
            <a:r>
              <a:rPr lang="uk-UA" dirty="0" err="1" smtClean="0"/>
              <a:t>Жильбера</a:t>
            </a:r>
            <a:endParaRPr lang="uk-UA" dirty="0" smtClean="0"/>
          </a:p>
          <a:p>
            <a:r>
              <a:rPr lang="uk-UA" dirty="0" err="1" smtClean="0"/>
              <a:t>Гепатомегалія</a:t>
            </a:r>
            <a:endParaRPr lang="uk-UA" dirty="0" smtClean="0"/>
          </a:p>
          <a:p>
            <a:r>
              <a:rPr lang="uk-UA" dirty="0" smtClean="0"/>
              <a:t>Печінкова кома</a:t>
            </a:r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500"/>
                            </p:stCondLst>
                            <p:childTnLst>
                              <p:par>
                                <p:cTn id="7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500"/>
                            </p:stCondLst>
                            <p:childTnLst>
                              <p:par>
                                <p:cTn id="8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8500"/>
                            </p:stCondLst>
                            <p:childTnLst>
                              <p:par>
                                <p:cTn id="10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Ознаки печінкової коми</a:t>
            </a:r>
            <a:endParaRPr lang="ru-RU" sz="4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500174"/>
            <a:ext cx="8191500" cy="4976826"/>
          </a:xfrm>
        </p:spPr>
        <p:txBody>
          <a:bodyPr/>
          <a:lstStyle/>
          <a:p>
            <a:r>
              <a:rPr lang="uk-UA" sz="2500" dirty="0" smtClean="0"/>
              <a:t>Різке наростання жовтяниці</a:t>
            </a:r>
          </a:p>
          <a:p>
            <a:r>
              <a:rPr lang="uk-UA" sz="2500" dirty="0" smtClean="0"/>
              <a:t>Різкий біль у правому </a:t>
            </a:r>
            <a:r>
              <a:rPr lang="uk-UA" sz="2500" dirty="0" err="1" smtClean="0"/>
              <a:t>підребір</a:t>
            </a:r>
            <a:r>
              <a:rPr lang="en-US" sz="2500" dirty="0" smtClean="0"/>
              <a:t>’</a:t>
            </a:r>
            <a:r>
              <a:rPr lang="uk-UA" sz="2500" dirty="0" smtClean="0"/>
              <a:t>ї</a:t>
            </a:r>
          </a:p>
          <a:p>
            <a:r>
              <a:rPr lang="uk-UA" sz="2500" dirty="0" smtClean="0"/>
              <a:t>Різке скорочення розмірів печінки</a:t>
            </a:r>
          </a:p>
          <a:p>
            <a:r>
              <a:rPr lang="uk-UA" sz="2500" dirty="0" smtClean="0"/>
              <a:t>Печінковий запах з рота</a:t>
            </a:r>
          </a:p>
          <a:p>
            <a:r>
              <a:rPr lang="uk-UA" sz="2500" dirty="0" err="1" smtClean="0"/>
              <a:t>Геморагічна</a:t>
            </a:r>
            <a:r>
              <a:rPr lang="uk-UA" sz="2500" dirty="0" smtClean="0"/>
              <a:t> висипка</a:t>
            </a:r>
          </a:p>
          <a:p>
            <a:r>
              <a:rPr lang="uk-UA" sz="2500" dirty="0" smtClean="0"/>
              <a:t>Кровотечі</a:t>
            </a:r>
          </a:p>
          <a:p>
            <a:r>
              <a:rPr lang="uk-UA" sz="2500" dirty="0" smtClean="0"/>
              <a:t>Порушення психіки (ейфорія або загальмованість)</a:t>
            </a:r>
          </a:p>
          <a:p>
            <a:r>
              <a:rPr lang="uk-UA" sz="2500" dirty="0" smtClean="0"/>
              <a:t>Тремор кінцівок, повік, язика</a:t>
            </a:r>
          </a:p>
          <a:p>
            <a:r>
              <a:rPr lang="uk-UA" sz="2500" dirty="0" smtClean="0"/>
              <a:t>Поява лейкоцитозу</a:t>
            </a:r>
          </a:p>
          <a:p>
            <a:r>
              <a:rPr lang="uk-UA" sz="2500" dirty="0" smtClean="0"/>
              <a:t>Різке збільшення білірубіну</a:t>
            </a:r>
          </a:p>
          <a:p>
            <a:r>
              <a:rPr lang="uk-UA" sz="2500" dirty="0" smtClean="0"/>
              <a:t>Падіння </a:t>
            </a:r>
            <a:r>
              <a:rPr lang="uk-UA" sz="2500" dirty="0" err="1" smtClean="0"/>
              <a:t>протромбінового</a:t>
            </a:r>
            <a:r>
              <a:rPr lang="uk-UA" sz="2500" dirty="0" smtClean="0"/>
              <a:t> індексу</a:t>
            </a:r>
            <a:endParaRPr lang="ru-RU" sz="25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500"/>
                            </p:stCondLst>
                            <p:childTnLst>
                              <p:par>
                                <p:cTn id="8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500"/>
                            </p:stCondLst>
                            <p:childTnLst>
                              <p:par>
                                <p:cTn id="9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80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800" decel="100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50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Діагностика</a:t>
            </a:r>
            <a:endParaRPr lang="ru-RU" sz="50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143116"/>
            <a:ext cx="1357322" cy="857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Клінічні дані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2143116"/>
            <a:ext cx="2286016" cy="857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Епідеміологічний анамнез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57752" y="2143116"/>
            <a:ext cx="1714512" cy="857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Біохімічний аналіз крові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00892" y="2143116"/>
            <a:ext cx="1714512" cy="857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Серологічні дослідження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14546" y="3357562"/>
            <a:ext cx="2286016" cy="571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Контакт з хворими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14546" y="4000504"/>
            <a:ext cx="2286016" cy="571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err="1" smtClean="0"/>
              <a:t>Парентеральні</a:t>
            </a:r>
            <a:r>
              <a:rPr lang="uk-UA" sz="2000" dirty="0" smtClean="0"/>
              <a:t> втручання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214546" y="4643446"/>
            <a:ext cx="2286016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Невпорядковані статеві зв'язки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43438" y="3357562"/>
            <a:ext cx="2071702" cy="12144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2000" dirty="0" smtClean="0"/>
              <a:t>Печінкові проби</a:t>
            </a:r>
          </a:p>
          <a:p>
            <a:r>
              <a:rPr lang="uk-UA" sz="2000" dirty="0" smtClean="0"/>
              <a:t>Білірубін</a:t>
            </a:r>
          </a:p>
          <a:p>
            <a:r>
              <a:rPr lang="uk-UA" sz="2000" dirty="0" err="1" smtClean="0"/>
              <a:t>АлТ</a:t>
            </a:r>
            <a:endParaRPr lang="uk-UA" sz="2000" dirty="0" smtClean="0"/>
          </a:p>
          <a:p>
            <a:r>
              <a:rPr lang="uk-UA" sz="2000" dirty="0" err="1" smtClean="0"/>
              <a:t>АсТ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929454" y="3357562"/>
            <a:ext cx="1857388" cy="1357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Маркери вірусних гепатитів ІФА ПЛР</a:t>
            </a:r>
            <a:endParaRPr lang="ru-RU" sz="2000" dirty="0"/>
          </a:p>
        </p:txBody>
      </p:sp>
      <p:cxnSp>
        <p:nvCxnSpPr>
          <p:cNvPr id="14" name="Прямая соединительная линия 13"/>
          <p:cNvCxnSpPr>
            <a:endCxn id="4" idx="0"/>
          </p:cNvCxnSpPr>
          <p:nvPr/>
        </p:nvCxnSpPr>
        <p:spPr>
          <a:xfrm rot="10800000" flipV="1">
            <a:off x="1250134" y="1000108"/>
            <a:ext cx="3250429" cy="1143008"/>
          </a:xfrm>
          <a:prstGeom prst="line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endCxn id="5" idx="0"/>
          </p:cNvCxnSpPr>
          <p:nvPr/>
        </p:nvCxnSpPr>
        <p:spPr>
          <a:xfrm rot="10800000" flipV="1">
            <a:off x="3357554" y="1000108"/>
            <a:ext cx="1857388" cy="1143008"/>
          </a:xfrm>
          <a:prstGeom prst="line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6" idx="0"/>
          </p:cNvCxnSpPr>
          <p:nvPr/>
        </p:nvCxnSpPr>
        <p:spPr>
          <a:xfrm rot="5400000">
            <a:off x="5322099" y="1393017"/>
            <a:ext cx="1143008" cy="357190"/>
          </a:xfrm>
          <a:prstGeom prst="line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endCxn id="7" idx="0"/>
          </p:cNvCxnSpPr>
          <p:nvPr/>
        </p:nvCxnSpPr>
        <p:spPr>
          <a:xfrm rot="16200000" flipH="1">
            <a:off x="6858016" y="1142984"/>
            <a:ext cx="1143008" cy="857256"/>
          </a:xfrm>
          <a:prstGeom prst="line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5" idx="2"/>
            <a:endCxn id="8" idx="0"/>
          </p:cNvCxnSpPr>
          <p:nvPr/>
        </p:nvCxnSpPr>
        <p:spPr>
          <a:xfrm rot="5400000">
            <a:off x="3178959" y="3178967"/>
            <a:ext cx="357190" cy="1588"/>
          </a:xfrm>
          <a:prstGeom prst="line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6" idx="2"/>
          </p:cNvCxnSpPr>
          <p:nvPr/>
        </p:nvCxnSpPr>
        <p:spPr>
          <a:xfrm rot="5400000">
            <a:off x="5572131" y="3143249"/>
            <a:ext cx="285754" cy="1588"/>
          </a:xfrm>
          <a:prstGeom prst="line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7" idx="2"/>
            <a:endCxn id="12" idx="0"/>
          </p:cNvCxnSpPr>
          <p:nvPr/>
        </p:nvCxnSpPr>
        <p:spPr>
          <a:xfrm rot="5400000">
            <a:off x="7679553" y="3178967"/>
            <a:ext cx="357190" cy="1588"/>
          </a:xfrm>
          <a:prstGeom prst="line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8" descr="06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5214950"/>
            <a:ext cx="1643074" cy="1527312"/>
          </a:xfrm>
          <a:prstGeom prst="rect">
            <a:avLst/>
          </a:prstGeom>
          <a:noFill/>
        </p:spPr>
      </p:pic>
      <p:pic>
        <p:nvPicPr>
          <p:cNvPr id="2050" name="Picture 2" descr="C:\Documents and Settings\Metod2\Рабочий стол\Новая папка\1810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12065" y="4962545"/>
            <a:ext cx="2831935" cy="1895455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Лікування</a:t>
            </a:r>
            <a:endParaRPr lang="ru-RU" sz="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715436" cy="5643602"/>
          </a:xfrm>
        </p:spPr>
        <p:txBody>
          <a:bodyPr/>
          <a:lstStyle/>
          <a:p>
            <a:pPr>
              <a:buNone/>
            </a:pPr>
            <a:r>
              <a:rPr lang="uk-UA" sz="2000" dirty="0" smtClean="0"/>
              <a:t>Дієта №5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518276"/>
          <a:ext cx="8358246" cy="51206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071834"/>
                <a:gridCol w="5286412"/>
              </a:tblGrid>
              <a:tr h="1053468">
                <a:tc>
                  <a:txBody>
                    <a:bodyPr/>
                    <a:lstStyle/>
                    <a:p>
                      <a:pPr algn="l"/>
                      <a:r>
                        <a:rPr lang="uk-UA" sz="1600" dirty="0" err="1" smtClean="0"/>
                        <a:t>Етіотропне</a:t>
                      </a:r>
                      <a:r>
                        <a:rPr lang="uk-UA" sz="1600" dirty="0" smtClean="0"/>
                        <a:t> лікування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циклоферон</a:t>
                      </a:r>
                      <a:endParaRPr lang="uk-UA" sz="1600" dirty="0" smtClean="0"/>
                    </a:p>
                    <a:p>
                      <a:r>
                        <a:rPr lang="uk-UA" sz="1600" dirty="0" err="1" smtClean="0"/>
                        <a:t>рибавірин</a:t>
                      </a:r>
                      <a:endParaRPr lang="uk-UA" sz="1600" dirty="0" smtClean="0"/>
                    </a:p>
                    <a:p>
                      <a:r>
                        <a:rPr lang="uk-UA" sz="1600" dirty="0" smtClean="0">
                          <a:sym typeface="Symbol"/>
                        </a:rPr>
                        <a:t>-інтерферони</a:t>
                      </a:r>
                    </a:p>
                    <a:p>
                      <a:r>
                        <a:rPr lang="uk-UA" sz="1600" dirty="0" err="1" smtClean="0">
                          <a:sym typeface="Symbol"/>
                        </a:rPr>
                        <a:t>протефлазид</a:t>
                      </a:r>
                      <a:endParaRPr lang="ru-RU" sz="1600" b="0" dirty="0"/>
                    </a:p>
                  </a:txBody>
                  <a:tcPr/>
                </a:tc>
              </a:tr>
              <a:tr h="1392007">
                <a:tc>
                  <a:txBody>
                    <a:bodyPr/>
                    <a:lstStyle/>
                    <a:p>
                      <a:pPr algn="l"/>
                      <a:r>
                        <a:rPr lang="uk-UA" sz="1600" dirty="0" smtClean="0"/>
                        <a:t>Патогенетичне лікування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sz="1600" dirty="0" smtClean="0"/>
                        <a:t>дезінтоксикація (глюкозо-сольові розчини)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sz="1600" dirty="0" smtClean="0"/>
                        <a:t>аскорбінова кислота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sz="1600" dirty="0" smtClean="0"/>
                        <a:t>АТФ, </a:t>
                      </a:r>
                      <a:r>
                        <a:rPr lang="uk-UA" sz="1600" dirty="0" err="1" smtClean="0"/>
                        <a:t>кокарбоксилаза</a:t>
                      </a:r>
                      <a:endParaRPr lang="uk-UA" sz="1600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sz="1600" dirty="0" err="1" smtClean="0"/>
                        <a:t>глюкокортикостероїди</a:t>
                      </a:r>
                      <a:endParaRPr lang="uk-UA" sz="1600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sz="1600" dirty="0" err="1" smtClean="0"/>
                        <a:t>імуномодулятори</a:t>
                      </a:r>
                      <a:r>
                        <a:rPr lang="uk-UA" sz="1600" baseline="0" dirty="0" smtClean="0"/>
                        <a:t> (</a:t>
                      </a:r>
                      <a:r>
                        <a:rPr lang="uk-UA" sz="1600" baseline="0" dirty="0" err="1" smtClean="0"/>
                        <a:t>левамізор</a:t>
                      </a:r>
                      <a:r>
                        <a:rPr lang="uk-UA" sz="1600" baseline="0" dirty="0" smtClean="0"/>
                        <a:t>, </a:t>
                      </a:r>
                      <a:r>
                        <a:rPr lang="uk-UA" sz="1600" baseline="0" dirty="0" err="1" smtClean="0"/>
                        <a:t>нуклеінат</a:t>
                      </a:r>
                      <a:r>
                        <a:rPr lang="uk-UA" sz="1600" baseline="0" dirty="0" smtClean="0"/>
                        <a:t>, </a:t>
                      </a:r>
                      <a:r>
                        <a:rPr lang="uk-UA" sz="1600" baseline="0" dirty="0" err="1" smtClean="0"/>
                        <a:t>тактивін</a:t>
                      </a:r>
                      <a:r>
                        <a:rPr lang="uk-UA" sz="1600" baseline="0" dirty="0" smtClean="0"/>
                        <a:t>)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sz="1600" baseline="0" dirty="0" err="1" smtClean="0"/>
                        <a:t>гемостатична</a:t>
                      </a:r>
                      <a:r>
                        <a:rPr lang="uk-UA" sz="1600" baseline="0" dirty="0" smtClean="0"/>
                        <a:t> терапія при загрозі коми (плазма, </a:t>
                      </a:r>
                      <a:br>
                        <a:rPr lang="uk-UA" sz="1600" baseline="0" dirty="0" smtClean="0"/>
                      </a:br>
                      <a:r>
                        <a:rPr lang="uk-UA" sz="3000" baseline="0" dirty="0" smtClean="0">
                          <a:sym typeface="Symbol"/>
                        </a:rPr>
                        <a:t></a:t>
                      </a:r>
                      <a:r>
                        <a:rPr lang="uk-UA" sz="1600" baseline="0" dirty="0" smtClean="0">
                          <a:sym typeface="Symbol"/>
                        </a:rPr>
                        <a:t>-амінокапронова кислота, </a:t>
                      </a:r>
                      <a:r>
                        <a:rPr lang="uk-UA" sz="1600" baseline="0" dirty="0" err="1" smtClean="0">
                          <a:sym typeface="Symbol"/>
                        </a:rPr>
                        <a:t>дицинон</a:t>
                      </a:r>
                      <a:r>
                        <a:rPr lang="uk-UA" sz="1600" baseline="0" dirty="0" smtClean="0">
                          <a:sym typeface="Symbol"/>
                        </a:rPr>
                        <a:t>)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sz="1600" baseline="0" dirty="0" smtClean="0">
                          <a:sym typeface="Symbol"/>
                        </a:rPr>
                        <a:t>препарати </a:t>
                      </a:r>
                      <a:r>
                        <a:rPr lang="uk-UA" sz="1600" baseline="0" dirty="0" err="1" smtClean="0">
                          <a:sym typeface="Symbol"/>
                        </a:rPr>
                        <a:t>ліпоєвої</a:t>
                      </a:r>
                      <a:r>
                        <a:rPr lang="uk-UA" sz="1600" baseline="0" dirty="0" smtClean="0">
                          <a:sym typeface="Symbol"/>
                        </a:rPr>
                        <a:t> кислоти (</a:t>
                      </a:r>
                      <a:r>
                        <a:rPr lang="uk-UA" sz="1600" baseline="0" dirty="0" err="1" smtClean="0">
                          <a:sym typeface="Symbol"/>
                        </a:rPr>
                        <a:t>діаліпон</a:t>
                      </a:r>
                      <a:r>
                        <a:rPr lang="uk-UA" sz="1600" baseline="0" dirty="0" smtClean="0">
                          <a:sym typeface="Symbol"/>
                        </a:rPr>
                        <a:t>, </a:t>
                      </a:r>
                      <a:r>
                        <a:rPr lang="uk-UA" sz="1600" baseline="0" dirty="0" err="1" smtClean="0">
                          <a:sym typeface="Symbol"/>
                        </a:rPr>
                        <a:t>ліпамід</a:t>
                      </a:r>
                      <a:r>
                        <a:rPr lang="uk-UA" sz="1600" baseline="0" dirty="0" smtClean="0">
                          <a:sym typeface="Symbol"/>
                        </a:rPr>
                        <a:t>)</a:t>
                      </a:r>
                      <a:endParaRPr lang="ru-RU" sz="1600" dirty="0"/>
                    </a:p>
                  </a:txBody>
                  <a:tcPr/>
                </a:tc>
              </a:tr>
              <a:tr h="1392007">
                <a:tc>
                  <a:txBody>
                    <a:bodyPr/>
                    <a:lstStyle/>
                    <a:p>
                      <a:pPr algn="l"/>
                      <a:r>
                        <a:rPr lang="uk-UA" sz="1600" dirty="0" err="1" smtClean="0"/>
                        <a:t>Сиптоматичне</a:t>
                      </a:r>
                      <a:r>
                        <a:rPr lang="uk-UA" sz="1600" dirty="0" smtClean="0"/>
                        <a:t> лікування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sz="1600" dirty="0" err="1" smtClean="0"/>
                        <a:t>гепатопротектори</a:t>
                      </a:r>
                      <a:r>
                        <a:rPr lang="uk-UA" sz="1600" baseline="0" dirty="0" smtClean="0"/>
                        <a:t> (</a:t>
                      </a:r>
                      <a:r>
                        <a:rPr lang="uk-UA" sz="1600" baseline="0" dirty="0" err="1" smtClean="0"/>
                        <a:t>гептрал</a:t>
                      </a:r>
                      <a:r>
                        <a:rPr lang="uk-UA" sz="1600" baseline="0" dirty="0" smtClean="0"/>
                        <a:t>, </a:t>
                      </a:r>
                      <a:r>
                        <a:rPr lang="uk-UA" sz="1600" baseline="0" dirty="0" err="1" smtClean="0"/>
                        <a:t>глутаргін</a:t>
                      </a:r>
                      <a:r>
                        <a:rPr lang="uk-UA" sz="1600" baseline="0" dirty="0" smtClean="0"/>
                        <a:t>, </a:t>
                      </a:r>
                      <a:r>
                        <a:rPr lang="uk-UA" sz="1600" baseline="0" dirty="0" err="1" smtClean="0"/>
                        <a:t>есенціале</a:t>
                      </a:r>
                      <a:r>
                        <a:rPr lang="uk-UA" sz="1600" baseline="0" dirty="0" smtClean="0"/>
                        <a:t>)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sz="1600" baseline="0" dirty="0" err="1" smtClean="0"/>
                        <a:t>ентеросорбенти</a:t>
                      </a:r>
                      <a:endParaRPr lang="uk-UA" sz="1600" baseline="0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sz="1600" baseline="0" dirty="0" smtClean="0"/>
                        <a:t>ферменти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sz="1600" baseline="0" dirty="0" smtClean="0"/>
                        <a:t>жовчогінні (алохол, </a:t>
                      </a:r>
                      <a:r>
                        <a:rPr lang="uk-UA" sz="1600" baseline="0" dirty="0" err="1" smtClean="0"/>
                        <a:t>фебіхол</a:t>
                      </a:r>
                      <a:r>
                        <a:rPr lang="uk-UA" sz="1600" baseline="0" dirty="0" smtClean="0"/>
                        <a:t>, </a:t>
                      </a:r>
                      <a:r>
                        <a:rPr lang="uk-UA" sz="1600" baseline="0" dirty="0" err="1" smtClean="0"/>
                        <a:t>урсохол</a:t>
                      </a:r>
                      <a:r>
                        <a:rPr lang="uk-UA" sz="1600" baseline="0" dirty="0" smtClean="0"/>
                        <a:t>, </a:t>
                      </a:r>
                      <a:r>
                        <a:rPr lang="uk-UA" sz="1600" baseline="0" dirty="0" err="1" smtClean="0"/>
                        <a:t>холосас</a:t>
                      </a:r>
                      <a:r>
                        <a:rPr lang="uk-UA" sz="1600" baseline="0" dirty="0" smtClean="0"/>
                        <a:t>)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sz="1600" dirty="0" smtClean="0"/>
                        <a:t>фітотерапія (безсмертник, овес, кукурудзяні рильця)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sz="1600" dirty="0" smtClean="0"/>
                        <a:t>сліпі зондування)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C:\Documents and Settings\Metod2\Рабочий стол\Новая папка\article-0-028966E1000004B0-20_468x46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142852"/>
            <a:ext cx="2354451" cy="23494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57200"/>
            <a:ext cx="7786742" cy="487363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uk-UA" sz="4500" dirty="0" smtClean="0">
                <a:ln/>
                <a:solidFill>
                  <a:schemeClr val="accent3"/>
                </a:solidFill>
              </a:rPr>
              <a:t>Критерії виписки пацієнта</a:t>
            </a:r>
            <a:endParaRPr lang="ru-RU" sz="4500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714488"/>
            <a:ext cx="2500330" cy="107157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500" dirty="0" smtClean="0"/>
              <a:t>Клінічне одужання</a:t>
            </a:r>
            <a:endParaRPr lang="ru-RU" sz="25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429256" y="1714488"/>
            <a:ext cx="3286148" cy="107157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500" dirty="0" smtClean="0"/>
              <a:t>Нормалізація біохімічних показників</a:t>
            </a:r>
            <a:endParaRPr lang="ru-RU" sz="25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3143248"/>
            <a:ext cx="3143272" cy="5715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Відновлення апетиту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3857628"/>
            <a:ext cx="3143272" cy="7858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Нормалізація кольору шкіри, сечі, випорожнень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4786322"/>
            <a:ext cx="3143272" cy="7143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Нормалізація розмірів печінки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29322" y="3143248"/>
            <a:ext cx="2286016" cy="5715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Білірубін </a:t>
            </a:r>
          </a:p>
          <a:p>
            <a:pPr algn="ctr"/>
            <a:r>
              <a:rPr lang="uk-UA" sz="2000" dirty="0" err="1" smtClean="0"/>
              <a:t>АлТ</a:t>
            </a:r>
            <a:r>
              <a:rPr lang="uk-UA" sz="2000" dirty="0" smtClean="0"/>
              <a:t>       </a:t>
            </a:r>
            <a:r>
              <a:rPr lang="uk-UA" sz="2000" dirty="0" err="1" smtClean="0"/>
              <a:t>АсТ</a:t>
            </a:r>
            <a:endParaRPr lang="ru-RU" sz="2000" dirty="0"/>
          </a:p>
        </p:txBody>
      </p:sp>
      <p:cxnSp>
        <p:nvCxnSpPr>
          <p:cNvPr id="11" name="Прямая соединительная линия 10"/>
          <p:cNvCxnSpPr>
            <a:stCxn id="2" idx="2"/>
            <a:endCxn id="4" idx="0"/>
          </p:cNvCxnSpPr>
          <p:nvPr/>
        </p:nvCxnSpPr>
        <p:spPr>
          <a:xfrm rot="5400000">
            <a:off x="2865435" y="257955"/>
            <a:ext cx="769925" cy="2143140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2" idx="2"/>
            <a:endCxn id="5" idx="0"/>
          </p:cNvCxnSpPr>
          <p:nvPr/>
        </p:nvCxnSpPr>
        <p:spPr>
          <a:xfrm rot="16200000" flipH="1">
            <a:off x="5312186" y="-45657"/>
            <a:ext cx="769925" cy="2750363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6" idx="0"/>
          </p:cNvCxnSpPr>
          <p:nvPr/>
        </p:nvCxnSpPr>
        <p:spPr>
          <a:xfrm rot="5400000">
            <a:off x="2000233" y="3000373"/>
            <a:ext cx="285750" cy="1588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5" idx="2"/>
            <a:endCxn id="9" idx="0"/>
          </p:cNvCxnSpPr>
          <p:nvPr/>
        </p:nvCxnSpPr>
        <p:spPr>
          <a:xfrm rot="5400000">
            <a:off x="6893735" y="2964653"/>
            <a:ext cx="357190" cy="1588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3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Диспансеризація </a:t>
            </a:r>
            <a:r>
              <a:rPr lang="uk-UA" sz="33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реконвалесцентів</a:t>
            </a:r>
            <a:endParaRPr lang="ru-RU" sz="33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071678"/>
            <a:ext cx="1500198" cy="78581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Вірусний гепатит А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43174" y="2071678"/>
            <a:ext cx="1428760" cy="78581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1-3 місяці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14876" y="2000240"/>
            <a:ext cx="4071966" cy="85725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З контролем біохімічного аналізу крові на печінкові проби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3786190"/>
            <a:ext cx="1857388" cy="78581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Вірусні гепатити В і С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488" y="3786190"/>
            <a:ext cx="1428760" cy="78581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12 місяців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14876" y="3357562"/>
            <a:ext cx="4000528" cy="78581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Контроль біохімічних показників через 1, 3, 6, 9, 12 місяців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14876" y="4500570"/>
            <a:ext cx="3571900" cy="1000132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Аналіз крові на маркери вірусних гепатитів, ВІЛ через 6, 12 місяців </a:t>
            </a:r>
            <a:endParaRPr lang="ru-RU" sz="2000" dirty="0"/>
          </a:p>
        </p:txBody>
      </p:sp>
      <p:cxnSp>
        <p:nvCxnSpPr>
          <p:cNvPr id="12" name="Прямая соединительная линия 11"/>
          <p:cNvCxnSpPr>
            <a:stCxn id="4" idx="3"/>
            <a:endCxn id="5" idx="1"/>
          </p:cNvCxnSpPr>
          <p:nvPr/>
        </p:nvCxnSpPr>
        <p:spPr>
          <a:xfrm>
            <a:off x="2071670" y="2464587"/>
            <a:ext cx="571504" cy="1588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7" idx="3"/>
            <a:endCxn id="8" idx="1"/>
          </p:cNvCxnSpPr>
          <p:nvPr/>
        </p:nvCxnSpPr>
        <p:spPr>
          <a:xfrm>
            <a:off x="2428860" y="4179099"/>
            <a:ext cx="428628" cy="1588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5" idx="3"/>
            <a:endCxn id="6" idx="1"/>
          </p:cNvCxnSpPr>
          <p:nvPr/>
        </p:nvCxnSpPr>
        <p:spPr>
          <a:xfrm flipV="1">
            <a:off x="4071934" y="2428868"/>
            <a:ext cx="642942" cy="35719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9" idx="1"/>
            <a:endCxn id="8" idx="3"/>
          </p:cNvCxnSpPr>
          <p:nvPr/>
        </p:nvCxnSpPr>
        <p:spPr>
          <a:xfrm rot="10800000" flipV="1">
            <a:off x="4286248" y="3750471"/>
            <a:ext cx="428628" cy="428628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8" idx="3"/>
            <a:endCxn id="10" idx="1"/>
          </p:cNvCxnSpPr>
          <p:nvPr/>
        </p:nvCxnSpPr>
        <p:spPr>
          <a:xfrm>
            <a:off x="4286248" y="4179099"/>
            <a:ext cx="428628" cy="821537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80"/>
                            </p:stCondLst>
                            <p:childTnLst>
                              <p:par>
                                <p:cTn id="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80"/>
                            </p:stCondLst>
                            <p:childTnLst>
                              <p:par>
                                <p:cTn id="1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8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780"/>
                            </p:stCondLst>
                            <p:childTnLst>
                              <p:par>
                                <p:cTn id="2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28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78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280"/>
                            </p:stCondLst>
                            <p:childTnLst>
                              <p:par>
                                <p:cTn id="3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78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280"/>
                            </p:stCondLst>
                            <p:childTnLst>
                              <p:par>
                                <p:cTn id="4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780"/>
                            </p:stCondLst>
                            <p:childTnLst>
                              <p:par>
                                <p:cTn id="4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28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78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14290"/>
            <a:ext cx="7148538" cy="107157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Рекомендації </a:t>
            </a:r>
            <a:r>
              <a:rPr lang="uk-UA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реконвалесцентам</a:t>
            </a:r>
            <a:r>
              <a:rPr lang="uk-UA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вірусних гепатитів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929718" cy="4905388"/>
          </a:xfrm>
        </p:spPr>
        <p:txBody>
          <a:bodyPr/>
          <a:lstStyle/>
          <a:p>
            <a:r>
              <a:rPr lang="uk-UA" dirty="0" smtClean="0"/>
              <a:t>дотримання дієти №5;</a:t>
            </a:r>
          </a:p>
          <a:p>
            <a:r>
              <a:rPr lang="uk-UA" dirty="0" smtClean="0"/>
              <a:t>забороняються профілактичні щеплення 6-12 міс.</a:t>
            </a:r>
            <a:r>
              <a:rPr lang="ru-RU" dirty="0" smtClean="0"/>
              <a:t> (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правця</a:t>
            </a:r>
            <a:r>
              <a:rPr lang="ru-RU" dirty="0" smtClean="0"/>
              <a:t>, сказу за </a:t>
            </a:r>
            <a:r>
              <a:rPr lang="ru-RU" dirty="0" err="1" smtClean="0"/>
              <a:t>екстренними</a:t>
            </a:r>
            <a:r>
              <a:rPr lang="ru-RU" dirty="0" smtClean="0"/>
              <a:t> </a:t>
            </a:r>
            <a:r>
              <a:rPr lang="ru-RU" dirty="0" err="1" smtClean="0"/>
              <a:t>показниками</a:t>
            </a:r>
            <a:r>
              <a:rPr lang="ru-RU" dirty="0" smtClean="0"/>
              <a:t>);</a:t>
            </a:r>
          </a:p>
          <a:p>
            <a:r>
              <a:rPr lang="uk-UA" dirty="0" smtClean="0"/>
              <a:t>забороняється вживання токсичних речовин;</a:t>
            </a:r>
          </a:p>
          <a:p>
            <a:r>
              <a:rPr lang="uk-UA" dirty="0" smtClean="0"/>
              <a:t>не бажано вагітніти жінкам протягом 1 року;</a:t>
            </a:r>
          </a:p>
          <a:p>
            <a:r>
              <a:rPr lang="uk-UA" dirty="0" smtClean="0"/>
              <a:t>підйом ваги жінкам до – 3 кг, чоловікам – до 5 кг;</a:t>
            </a:r>
          </a:p>
          <a:p>
            <a:r>
              <a:rPr lang="uk-UA" dirty="0" smtClean="0"/>
              <a:t>не бажані планові операції 6-12 міс.;</a:t>
            </a:r>
          </a:p>
          <a:p>
            <a:r>
              <a:rPr lang="uk-UA" dirty="0" smtClean="0"/>
              <a:t>забороняється інсоляція, санаторно-курортне лікування 6-12 міс.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5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Профілактика</a:t>
            </a:r>
            <a:endParaRPr lang="ru-RU" sz="500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285860"/>
            <a:ext cx="8191500" cy="5191140"/>
          </a:xfrm>
        </p:spPr>
        <p:txBody>
          <a:bodyPr/>
          <a:lstStyle/>
          <a:p>
            <a:r>
              <a:rPr lang="uk-UA" sz="1800" dirty="0" smtClean="0"/>
              <a:t>раннє виявлення, ізоляція;</a:t>
            </a:r>
          </a:p>
          <a:p>
            <a:r>
              <a:rPr lang="uk-UA" sz="1800" dirty="0" smtClean="0"/>
              <a:t>заходи в осередках;</a:t>
            </a:r>
          </a:p>
          <a:p>
            <a:r>
              <a:rPr lang="uk-UA" sz="1800" dirty="0" smtClean="0"/>
              <a:t>дезінфекція, стерилізація;</a:t>
            </a:r>
          </a:p>
          <a:p>
            <a:r>
              <a:rPr lang="uk-UA" sz="1800" dirty="0" smtClean="0"/>
              <a:t>використання одноразового медичного інструментарію;</a:t>
            </a:r>
          </a:p>
          <a:p>
            <a:r>
              <a:rPr lang="uk-UA" sz="1800" dirty="0" smtClean="0"/>
              <a:t>обстеження донорської крові;</a:t>
            </a:r>
          </a:p>
          <a:p>
            <a:r>
              <a:rPr lang="uk-UA" sz="1800" dirty="0" smtClean="0"/>
              <a:t>безпечні статеві стосунки;</a:t>
            </a:r>
          </a:p>
          <a:p>
            <a:r>
              <a:rPr lang="uk-UA" sz="1800" dirty="0" smtClean="0"/>
              <a:t>заборона донорства </a:t>
            </a:r>
            <a:r>
              <a:rPr lang="uk-UA" sz="1800" dirty="0" err="1" smtClean="0"/>
              <a:t>реконвалесцентам</a:t>
            </a:r>
            <a:r>
              <a:rPr lang="uk-UA" sz="1800" dirty="0" smtClean="0"/>
              <a:t> ВГ;</a:t>
            </a:r>
          </a:p>
          <a:p>
            <a:r>
              <a:rPr lang="uk-UA" sz="1800" dirty="0" smtClean="0"/>
              <a:t>контроль за харчовою промисловістю, водопостачанням;</a:t>
            </a:r>
          </a:p>
          <a:p>
            <a:r>
              <a:rPr lang="uk-UA" sz="1800" dirty="0" smtClean="0"/>
              <a:t>особиста гігієна;</a:t>
            </a:r>
          </a:p>
          <a:p>
            <a:r>
              <a:rPr lang="uk-UA" sz="1800" dirty="0" smtClean="0"/>
              <a:t>планова імунізація проти ВГВ;</a:t>
            </a:r>
          </a:p>
          <a:p>
            <a:r>
              <a:rPr lang="uk-UA" sz="1800" dirty="0" smtClean="0"/>
              <a:t>обстеження на ВГВ і ВГС</a:t>
            </a:r>
          </a:p>
          <a:p>
            <a:endParaRPr lang="uk-UA" sz="1800" dirty="0" smtClean="0"/>
          </a:p>
          <a:p>
            <a:endParaRPr lang="uk-UA" sz="1800" dirty="0" smtClean="0"/>
          </a:p>
          <a:p>
            <a:endParaRPr lang="uk-UA" sz="1800" dirty="0" smtClean="0"/>
          </a:p>
          <a:p>
            <a:endParaRPr lang="uk-UA" sz="1800" dirty="0" smtClean="0"/>
          </a:p>
          <a:p>
            <a:r>
              <a:rPr lang="uk-UA" sz="1800" dirty="0" smtClean="0"/>
              <a:t>санітарно-освітня робота.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688" y="5000636"/>
          <a:ext cx="8858312" cy="106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8694"/>
                <a:gridCol w="1000132"/>
                <a:gridCol w="1793154"/>
                <a:gridCol w="1712110"/>
                <a:gridCol w="1860990"/>
                <a:gridCol w="1563232"/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донорів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вагітних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Дітей, народжених від інфікованих матерів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медпрацівників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Осіб з хронічними захворюваннями печінки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ВІЛ-інфікованих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rot="10800000" flipV="1">
            <a:off x="785786" y="4857760"/>
            <a:ext cx="571504" cy="214314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643306" y="4857760"/>
            <a:ext cx="4143404" cy="214314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500430" y="4857760"/>
            <a:ext cx="2357454" cy="214314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071802" y="4857760"/>
            <a:ext cx="1071570" cy="214314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2428860" y="4929198"/>
            <a:ext cx="214314" cy="71438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 flipV="1">
            <a:off x="1714480" y="4857760"/>
            <a:ext cx="285752" cy="214314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0"/>
                            </p:stCondLst>
                            <p:childTnLst>
                              <p:par>
                                <p:cTn id="5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500"/>
                            </p:stCondLst>
                            <p:childTnLst>
                              <p:par>
                                <p:cTn id="5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500"/>
                            </p:stCondLst>
                            <p:childTnLst>
                              <p:par>
                                <p:cTn id="6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500"/>
                            </p:stCondLst>
                            <p:childTnLst>
                              <p:par>
                                <p:cTn id="6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1500"/>
                            </p:stCondLst>
                            <p:childTnLst>
                              <p:par>
                                <p:cTn id="7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2000"/>
                            </p:stCondLst>
                            <p:childTnLst>
                              <p:par>
                                <p:cTn id="7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2500"/>
                            </p:stCondLst>
                            <p:childTnLst>
                              <p:par>
                                <p:cTn id="8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3000"/>
                            </p:stCondLst>
                            <p:childTnLst>
                              <p:par>
                                <p:cTn id="8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3500"/>
                            </p:stCondLst>
                            <p:childTnLst>
                              <p:par>
                                <p:cTn id="9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4000"/>
                            </p:stCondLst>
                            <p:childTnLst>
                              <p:par>
                                <p:cTn id="9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4500"/>
                            </p:stCondLst>
                            <p:childTnLst>
                              <p:par>
                                <p:cTn id="9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500"/>
                            </p:stCondLst>
                            <p:childTnLst>
                              <p:par>
                                <p:cTn id="10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4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Заходи в осередках</a:t>
            </a:r>
            <a:endParaRPr lang="ru-RU" sz="48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1643050"/>
            <a:ext cx="1571636" cy="7858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Заключна дезінфекція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2571744"/>
            <a:ext cx="2000264" cy="7858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Спостереження 35 діб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85918" y="4429132"/>
            <a:ext cx="1714512" cy="92869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Щотижневе відвідування вогнища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000892" y="2571744"/>
            <a:ext cx="1643074" cy="7858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Термометрія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572396" y="1643050"/>
            <a:ext cx="1571604" cy="7858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Визначення скарг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15008" y="4500570"/>
            <a:ext cx="2000264" cy="92869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Огляд шкіри, слизових оболонок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28662" y="3500438"/>
            <a:ext cx="2000264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Визначення розмірів печінки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643306" y="5643578"/>
            <a:ext cx="2143140" cy="92869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Біохімічне обстеження (печінкові проби)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29388" y="3500438"/>
            <a:ext cx="2214578" cy="92869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Проведення санітарно-освітньої роботи</a:t>
            </a:r>
            <a:endParaRPr lang="ru-RU" dirty="0"/>
          </a:p>
        </p:txBody>
      </p:sp>
      <p:cxnSp>
        <p:nvCxnSpPr>
          <p:cNvPr id="18" name="Прямая соединительная линия 17"/>
          <p:cNvCxnSpPr>
            <a:stCxn id="2" idx="2"/>
            <a:endCxn id="4" idx="0"/>
          </p:cNvCxnSpPr>
          <p:nvPr/>
        </p:nvCxnSpPr>
        <p:spPr>
          <a:xfrm rot="5400000">
            <a:off x="2455857" y="-511194"/>
            <a:ext cx="698487" cy="3610000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2" idx="2"/>
          </p:cNvCxnSpPr>
          <p:nvPr/>
        </p:nvCxnSpPr>
        <p:spPr>
          <a:xfrm rot="5400000">
            <a:off x="2420137" y="381782"/>
            <a:ext cx="1627183" cy="2752744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2" idx="2"/>
          </p:cNvCxnSpPr>
          <p:nvPr/>
        </p:nvCxnSpPr>
        <p:spPr>
          <a:xfrm rot="5400000">
            <a:off x="2241543" y="1131880"/>
            <a:ext cx="2555875" cy="2181240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2" idx="2"/>
          </p:cNvCxnSpPr>
          <p:nvPr/>
        </p:nvCxnSpPr>
        <p:spPr>
          <a:xfrm rot="5400000">
            <a:off x="2134386" y="1881979"/>
            <a:ext cx="3413131" cy="1538298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2" idx="2"/>
            <a:endCxn id="12" idx="0"/>
          </p:cNvCxnSpPr>
          <p:nvPr/>
        </p:nvCxnSpPr>
        <p:spPr>
          <a:xfrm rot="16200000" flipH="1">
            <a:off x="2312981" y="3241682"/>
            <a:ext cx="4699015" cy="104776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2" idx="2"/>
          </p:cNvCxnSpPr>
          <p:nvPr/>
        </p:nvCxnSpPr>
        <p:spPr>
          <a:xfrm rot="16200000" flipH="1">
            <a:off x="3706021" y="1848642"/>
            <a:ext cx="3556009" cy="1747850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2" idx="2"/>
          </p:cNvCxnSpPr>
          <p:nvPr/>
        </p:nvCxnSpPr>
        <p:spPr>
          <a:xfrm rot="16200000" flipH="1">
            <a:off x="4527558" y="1027105"/>
            <a:ext cx="2555877" cy="2390792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2" idx="2"/>
          </p:cNvCxnSpPr>
          <p:nvPr/>
        </p:nvCxnSpPr>
        <p:spPr>
          <a:xfrm rot="16200000" flipH="1">
            <a:off x="5313377" y="241286"/>
            <a:ext cx="1627181" cy="3033734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2" idx="2"/>
            <a:endCxn id="8" idx="0"/>
          </p:cNvCxnSpPr>
          <p:nvPr/>
        </p:nvCxnSpPr>
        <p:spPr>
          <a:xfrm rot="16200000" flipH="1">
            <a:off x="6134906" y="-580243"/>
            <a:ext cx="698487" cy="3748098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C:\Documents and Settings\Metod2\Рабочий стол\Новая папка\49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5" y="4572007"/>
            <a:ext cx="1500166" cy="20253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5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50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000"/>
                            </p:stCondLst>
                            <p:childTnLst>
                              <p:par>
                                <p:cTn id="6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50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9000"/>
                            </p:stCondLst>
                            <p:childTnLst>
                              <p:par>
                                <p:cTn id="7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500"/>
                            </p:stCondLst>
                            <p:childTnLst>
                              <p:par>
                                <p:cTn id="8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3116"/>
            <a:ext cx="8643998" cy="4333884"/>
          </a:xfrm>
        </p:spPr>
        <p:txBody>
          <a:bodyPr/>
          <a:lstStyle/>
          <a:p>
            <a:pPr marL="0" indent="542925">
              <a:buNone/>
            </a:pPr>
            <a:r>
              <a:rPr lang="uk-UA" sz="35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Вірусні гепатити – </a:t>
            </a:r>
            <a:r>
              <a:rPr lang="uk-UA" sz="3500" dirty="0" smtClean="0"/>
              <a:t>інфекційні хвороби, які призводять до враження печінки, характеризуються порушенням обміну речовин, збільшенням печінки, можуть супроводжуватись жовтяницею.</a:t>
            </a:r>
            <a:endParaRPr lang="ru-RU" sz="3500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5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Етіологія</a:t>
            </a:r>
            <a:endParaRPr lang="ru-RU" sz="5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928934"/>
            <a:ext cx="2714644" cy="16430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Збудники – віруси.</a:t>
            </a:r>
          </a:p>
          <a:p>
            <a:pPr algn="ctr"/>
            <a:r>
              <a:rPr lang="uk-UA" sz="2000" dirty="0" smtClean="0"/>
              <a:t>Стійкі у зовнішньому середовищі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868" y="2428868"/>
            <a:ext cx="3429024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Вірусний гепатит А - </a:t>
            </a:r>
            <a:r>
              <a:rPr lang="en-US" sz="2000" dirty="0" smtClean="0"/>
              <a:t>HAV</a:t>
            </a:r>
            <a:r>
              <a:rPr lang="uk-UA" sz="2000" dirty="0" smtClean="0"/>
              <a:t> 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868" y="3500438"/>
            <a:ext cx="3500462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Вірусний гепатит В - </a:t>
            </a:r>
            <a:r>
              <a:rPr lang="en-US" sz="2000" dirty="0" smtClean="0"/>
              <a:t>HBV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868" y="4572008"/>
            <a:ext cx="3500462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Вірусний гепатит С - </a:t>
            </a:r>
            <a:r>
              <a:rPr lang="en-US" sz="2000" dirty="0" smtClean="0"/>
              <a:t>HCV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43834" y="2786058"/>
            <a:ext cx="1214446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HBeAg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643834" y="3500438"/>
            <a:ext cx="1214446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HBsAg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643834" y="4143380"/>
            <a:ext cx="1214446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HBcorAg</a:t>
            </a:r>
            <a:endParaRPr lang="ru-RU" sz="2000" dirty="0"/>
          </a:p>
        </p:txBody>
      </p:sp>
      <p:cxnSp>
        <p:nvCxnSpPr>
          <p:cNvPr id="12" name="Прямая соединительная линия 11"/>
          <p:cNvCxnSpPr>
            <a:stCxn id="5" idx="1"/>
            <a:endCxn id="4" idx="3"/>
          </p:cNvCxnSpPr>
          <p:nvPr/>
        </p:nvCxnSpPr>
        <p:spPr>
          <a:xfrm rot="10800000" flipV="1">
            <a:off x="3143240" y="2678901"/>
            <a:ext cx="428628" cy="1071570"/>
          </a:xfrm>
          <a:prstGeom prst="line">
            <a:avLst/>
          </a:prstGeom>
          <a:effectLst>
            <a:glow rad="63500">
              <a:srgbClr val="FFFF0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4" idx="3"/>
            <a:endCxn id="7" idx="1"/>
          </p:cNvCxnSpPr>
          <p:nvPr/>
        </p:nvCxnSpPr>
        <p:spPr>
          <a:xfrm>
            <a:off x="3143240" y="3750471"/>
            <a:ext cx="428628" cy="1071570"/>
          </a:xfrm>
          <a:prstGeom prst="line">
            <a:avLst/>
          </a:prstGeom>
          <a:effectLst>
            <a:glow rad="63500">
              <a:srgbClr val="FFFF0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4" idx="3"/>
            <a:endCxn id="6" idx="1"/>
          </p:cNvCxnSpPr>
          <p:nvPr/>
        </p:nvCxnSpPr>
        <p:spPr>
          <a:xfrm>
            <a:off x="3143240" y="3750471"/>
            <a:ext cx="428628" cy="1588"/>
          </a:xfrm>
          <a:prstGeom prst="line">
            <a:avLst/>
          </a:prstGeom>
          <a:effectLst>
            <a:glow rad="63500">
              <a:srgbClr val="FFFF0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6" idx="3"/>
            <a:endCxn id="9" idx="1"/>
          </p:cNvCxnSpPr>
          <p:nvPr/>
        </p:nvCxnSpPr>
        <p:spPr>
          <a:xfrm>
            <a:off x="7072330" y="3750471"/>
            <a:ext cx="571504" cy="1588"/>
          </a:xfrm>
          <a:prstGeom prst="line">
            <a:avLst/>
          </a:prstGeom>
          <a:effectLst>
            <a:glow rad="63500">
              <a:srgbClr val="FFFF0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8" idx="1"/>
            <a:endCxn id="6" idx="3"/>
          </p:cNvCxnSpPr>
          <p:nvPr/>
        </p:nvCxnSpPr>
        <p:spPr>
          <a:xfrm rot="10800000" flipV="1">
            <a:off x="7072330" y="3071809"/>
            <a:ext cx="571504" cy="678661"/>
          </a:xfrm>
          <a:prstGeom prst="line">
            <a:avLst/>
          </a:prstGeom>
          <a:effectLst>
            <a:glow rad="63500">
              <a:srgbClr val="FFFF0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6" idx="3"/>
            <a:endCxn id="10" idx="1"/>
          </p:cNvCxnSpPr>
          <p:nvPr/>
        </p:nvCxnSpPr>
        <p:spPr>
          <a:xfrm>
            <a:off x="7072330" y="3750471"/>
            <a:ext cx="571504" cy="678661"/>
          </a:xfrm>
          <a:prstGeom prst="line">
            <a:avLst/>
          </a:prstGeom>
          <a:effectLst>
            <a:glow rad="63500">
              <a:srgbClr val="FFFF0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9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9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4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9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400"/>
                            </p:stCondLst>
                            <p:childTnLst>
                              <p:par>
                                <p:cTn id="4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900"/>
                            </p:stCondLst>
                            <p:childTnLst>
                              <p:par>
                                <p:cTn id="4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400"/>
                            </p:stCondLst>
                            <p:childTnLst>
                              <p:par>
                                <p:cTn id="4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9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4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9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5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Епідеміологія</a:t>
            </a:r>
            <a:endParaRPr lang="ru-RU" sz="50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4786322"/>
            <a:ext cx="2000264" cy="92869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Джерело інфекції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928802"/>
            <a:ext cx="2000264" cy="9286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Шляхи передачі</a:t>
            </a:r>
            <a:endParaRPr lang="ru-RU" sz="2000" dirty="0"/>
          </a:p>
        </p:txBody>
      </p:sp>
      <p:sp>
        <p:nvSpPr>
          <p:cNvPr id="6" name="Овал 5"/>
          <p:cNvSpPr/>
          <p:nvPr/>
        </p:nvSpPr>
        <p:spPr>
          <a:xfrm>
            <a:off x="3500430" y="1500174"/>
            <a:ext cx="1285884" cy="85725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ВГА</a:t>
            </a:r>
            <a:endParaRPr lang="ru-RU" sz="2000" dirty="0"/>
          </a:p>
        </p:txBody>
      </p:sp>
      <p:sp>
        <p:nvSpPr>
          <p:cNvPr id="7" name="Овал 6"/>
          <p:cNvSpPr/>
          <p:nvPr/>
        </p:nvSpPr>
        <p:spPr>
          <a:xfrm>
            <a:off x="3500430" y="2428868"/>
            <a:ext cx="1285884" cy="85725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ВГВ</a:t>
            </a:r>
          </a:p>
          <a:p>
            <a:pPr algn="ctr"/>
            <a:r>
              <a:rPr lang="uk-UA" sz="2000" dirty="0" smtClean="0"/>
              <a:t>ВГС</a:t>
            </a:r>
            <a:endParaRPr lang="ru-RU" sz="2000" dirty="0"/>
          </a:p>
        </p:txBody>
      </p:sp>
      <p:sp>
        <p:nvSpPr>
          <p:cNvPr id="8" name="Овал 7"/>
          <p:cNvSpPr/>
          <p:nvPr/>
        </p:nvSpPr>
        <p:spPr>
          <a:xfrm>
            <a:off x="3571868" y="3929066"/>
            <a:ext cx="1285884" cy="85725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ВГА</a:t>
            </a:r>
            <a:endParaRPr lang="ru-RU" sz="2000" dirty="0"/>
          </a:p>
        </p:txBody>
      </p:sp>
      <p:sp>
        <p:nvSpPr>
          <p:cNvPr id="9" name="Овал 8"/>
          <p:cNvSpPr/>
          <p:nvPr/>
        </p:nvSpPr>
        <p:spPr>
          <a:xfrm>
            <a:off x="3571868" y="5500702"/>
            <a:ext cx="1285884" cy="85725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ВГВ</a:t>
            </a:r>
          </a:p>
          <a:p>
            <a:pPr algn="ctr"/>
            <a:r>
              <a:rPr lang="uk-UA" sz="2000" dirty="0" smtClean="0"/>
              <a:t>ВГС</a:t>
            </a:r>
            <a:endParaRPr lang="ru-RU" sz="20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929322" y="1714488"/>
            <a:ext cx="2786082" cy="35719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000" dirty="0" smtClean="0"/>
              <a:t>Хвора людина</a:t>
            </a:r>
            <a:endParaRPr lang="ru-RU" sz="20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929322" y="2357430"/>
            <a:ext cx="2786082" cy="35719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000" dirty="0" smtClean="0"/>
              <a:t>Хвора людина</a:t>
            </a:r>
            <a:endParaRPr lang="ru-RU" sz="20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929322" y="2928934"/>
            <a:ext cx="2786082" cy="35719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000" dirty="0" smtClean="0"/>
              <a:t>Вірусоносій</a:t>
            </a:r>
            <a:endParaRPr lang="ru-RU" sz="20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929322" y="4214818"/>
            <a:ext cx="2786082" cy="35719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000" dirty="0" smtClean="0"/>
              <a:t>Харчовий</a:t>
            </a:r>
            <a:endParaRPr lang="ru-RU" sz="20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929322" y="4714884"/>
            <a:ext cx="2786082" cy="35719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000" dirty="0" smtClean="0"/>
              <a:t>Водний</a:t>
            </a:r>
            <a:endParaRPr lang="ru-RU" sz="20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929322" y="5286388"/>
            <a:ext cx="2786082" cy="35719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000" dirty="0" err="1" smtClean="0"/>
              <a:t>Парентеральний</a:t>
            </a:r>
            <a:endParaRPr lang="ru-RU" sz="20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929322" y="5786454"/>
            <a:ext cx="2786082" cy="35719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000" dirty="0" smtClean="0"/>
              <a:t>Статевий</a:t>
            </a:r>
            <a:endParaRPr lang="ru-RU" sz="20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929322" y="6286520"/>
            <a:ext cx="2786082" cy="28575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000" dirty="0" smtClean="0"/>
              <a:t>Вертикальний</a:t>
            </a:r>
            <a:endParaRPr lang="ru-RU" sz="20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929322" y="3714752"/>
            <a:ext cx="2786082" cy="35719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000" dirty="0" smtClean="0"/>
              <a:t>Контактно-побутовий</a:t>
            </a:r>
            <a:endParaRPr lang="ru-RU" sz="2000" dirty="0"/>
          </a:p>
        </p:txBody>
      </p:sp>
      <p:cxnSp>
        <p:nvCxnSpPr>
          <p:cNvPr id="20" name="Прямая соединительная линия 19"/>
          <p:cNvCxnSpPr>
            <a:stCxn id="6" idx="2"/>
            <a:endCxn id="5" idx="3"/>
          </p:cNvCxnSpPr>
          <p:nvPr/>
        </p:nvCxnSpPr>
        <p:spPr>
          <a:xfrm rot="10800000" flipV="1">
            <a:off x="2571736" y="1928801"/>
            <a:ext cx="928694" cy="464347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5" idx="3"/>
            <a:endCxn id="7" idx="2"/>
          </p:cNvCxnSpPr>
          <p:nvPr/>
        </p:nvCxnSpPr>
        <p:spPr>
          <a:xfrm>
            <a:off x="2571736" y="2393149"/>
            <a:ext cx="928694" cy="464347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6" idx="6"/>
            <a:endCxn id="10" idx="1"/>
          </p:cNvCxnSpPr>
          <p:nvPr/>
        </p:nvCxnSpPr>
        <p:spPr>
          <a:xfrm flipV="1">
            <a:off x="4786314" y="1893083"/>
            <a:ext cx="1143008" cy="35719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11" idx="1"/>
            <a:endCxn id="7" idx="6"/>
          </p:cNvCxnSpPr>
          <p:nvPr/>
        </p:nvCxnSpPr>
        <p:spPr>
          <a:xfrm rot="10800000" flipV="1">
            <a:off x="4786314" y="2536024"/>
            <a:ext cx="1143008" cy="321471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7" idx="6"/>
            <a:endCxn id="12" idx="1"/>
          </p:cNvCxnSpPr>
          <p:nvPr/>
        </p:nvCxnSpPr>
        <p:spPr>
          <a:xfrm>
            <a:off x="4786314" y="2857496"/>
            <a:ext cx="1143008" cy="250033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4" idx="3"/>
            <a:endCxn id="8" idx="2"/>
          </p:cNvCxnSpPr>
          <p:nvPr/>
        </p:nvCxnSpPr>
        <p:spPr>
          <a:xfrm flipV="1">
            <a:off x="2571736" y="4357694"/>
            <a:ext cx="1000132" cy="892975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4" idx="3"/>
            <a:endCxn id="9" idx="2"/>
          </p:cNvCxnSpPr>
          <p:nvPr/>
        </p:nvCxnSpPr>
        <p:spPr>
          <a:xfrm>
            <a:off x="2571736" y="5250669"/>
            <a:ext cx="1000132" cy="678661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8" idx="6"/>
            <a:endCxn id="18" idx="1"/>
          </p:cNvCxnSpPr>
          <p:nvPr/>
        </p:nvCxnSpPr>
        <p:spPr>
          <a:xfrm flipV="1">
            <a:off x="4857752" y="3893347"/>
            <a:ext cx="1071570" cy="464347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8" idx="6"/>
            <a:endCxn id="14" idx="1"/>
          </p:cNvCxnSpPr>
          <p:nvPr/>
        </p:nvCxnSpPr>
        <p:spPr>
          <a:xfrm>
            <a:off x="4857752" y="4357694"/>
            <a:ext cx="1071570" cy="535785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8" idx="6"/>
            <a:endCxn id="13" idx="1"/>
          </p:cNvCxnSpPr>
          <p:nvPr/>
        </p:nvCxnSpPr>
        <p:spPr>
          <a:xfrm>
            <a:off x="4857752" y="4357694"/>
            <a:ext cx="1071570" cy="35719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9" idx="6"/>
            <a:endCxn id="15" idx="1"/>
          </p:cNvCxnSpPr>
          <p:nvPr/>
        </p:nvCxnSpPr>
        <p:spPr>
          <a:xfrm flipV="1">
            <a:off x="4857752" y="5464983"/>
            <a:ext cx="1071570" cy="464347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9" idx="6"/>
            <a:endCxn id="17" idx="1"/>
          </p:cNvCxnSpPr>
          <p:nvPr/>
        </p:nvCxnSpPr>
        <p:spPr>
          <a:xfrm>
            <a:off x="4857752" y="5929330"/>
            <a:ext cx="1071570" cy="500066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9" idx="6"/>
            <a:endCxn id="16" idx="1"/>
          </p:cNvCxnSpPr>
          <p:nvPr/>
        </p:nvCxnSpPr>
        <p:spPr>
          <a:xfrm>
            <a:off x="4857752" y="5929330"/>
            <a:ext cx="1071570" cy="35719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18" descr="15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3282" y="5643578"/>
            <a:ext cx="1140718" cy="1058861"/>
          </a:xfrm>
          <a:prstGeom prst="rect">
            <a:avLst/>
          </a:prstGeom>
          <a:noFill/>
        </p:spPr>
      </p:pic>
      <p:pic>
        <p:nvPicPr>
          <p:cNvPr id="5122" name="Picture 2" descr="C:\Documents and Settings\Metod2\Рабочий стол\Новая папка\2-Drink_glas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2887279"/>
            <a:ext cx="1519235" cy="18990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500"/>
                            </p:stCondLst>
                            <p:childTnLst>
                              <p:par>
                                <p:cTn id="4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000"/>
                            </p:stCondLst>
                            <p:childTnLst>
                              <p:par>
                                <p:cTn id="5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5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000"/>
                            </p:stCondLst>
                            <p:childTnLst>
                              <p:par>
                                <p:cTn id="6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500"/>
                            </p:stCondLst>
                            <p:childTnLst>
                              <p:par>
                                <p:cTn id="6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0"/>
                            </p:stCondLst>
                            <p:childTnLst>
                              <p:par>
                                <p:cTn id="6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1000"/>
                            </p:stCondLst>
                            <p:childTnLst>
                              <p:par>
                                <p:cTn id="7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2000"/>
                            </p:stCondLst>
                            <p:childTnLst>
                              <p:par>
                                <p:cTn id="7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500"/>
                            </p:stCondLst>
                            <p:childTnLst>
                              <p:par>
                                <p:cTn id="8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3000"/>
                            </p:stCondLst>
                            <p:childTnLst>
                              <p:par>
                                <p:cTn id="8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3500"/>
                            </p:stCondLst>
                            <p:childTnLst>
                              <p:par>
                                <p:cTn id="8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4000"/>
                            </p:stCondLst>
                            <p:childTnLst>
                              <p:par>
                                <p:cTn id="9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4500"/>
                            </p:stCondLst>
                            <p:childTnLst>
                              <p:par>
                                <p:cTn id="9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500"/>
                            </p:stCondLst>
                            <p:childTnLst>
                              <p:par>
                                <p:cTn id="10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6500"/>
                            </p:stCondLst>
                            <p:childTnLst>
                              <p:par>
                                <p:cTn id="11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7500"/>
                            </p:stCondLst>
                            <p:childTnLst>
                              <p:par>
                                <p:cTn id="12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8500"/>
                            </p:stCondLst>
                            <p:childTnLst>
                              <p:par>
                                <p:cTn id="1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60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Патогенез</a:t>
            </a:r>
            <a:endParaRPr lang="ru-RU" sz="600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786058"/>
            <a:ext cx="1420356" cy="85725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000" dirty="0" smtClean="0"/>
              <a:t>Вірус</a:t>
            </a:r>
            <a:endParaRPr lang="ru-RU" sz="3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28860" y="2071678"/>
            <a:ext cx="1928825" cy="85725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000" dirty="0" smtClean="0"/>
              <a:t>Шлунок</a:t>
            </a:r>
          </a:p>
          <a:p>
            <a:pPr algn="ctr"/>
            <a:r>
              <a:rPr lang="uk-UA" sz="3000" dirty="0" smtClean="0"/>
              <a:t>кишечник</a:t>
            </a:r>
            <a:endParaRPr lang="ru-RU" sz="3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28860" y="3786190"/>
            <a:ext cx="1928826" cy="85725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000" dirty="0" smtClean="0"/>
              <a:t>Кров</a:t>
            </a:r>
            <a:endParaRPr lang="ru-RU" sz="3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43438" y="2928934"/>
            <a:ext cx="1571636" cy="85725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000" dirty="0" smtClean="0"/>
              <a:t>Печінка</a:t>
            </a:r>
            <a:endParaRPr lang="ru-RU" sz="3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715140" y="2928934"/>
            <a:ext cx="2214578" cy="85725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000" dirty="0" err="1" smtClean="0"/>
              <a:t>Гепатоцити</a:t>
            </a:r>
            <a:endParaRPr lang="ru-RU" sz="3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43768" y="3929066"/>
            <a:ext cx="1785950" cy="53578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500" dirty="0" smtClean="0"/>
              <a:t>Набряк</a:t>
            </a:r>
            <a:endParaRPr lang="ru-RU" sz="25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143768" y="4572008"/>
            <a:ext cx="1785950" cy="57150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500" dirty="0" smtClean="0"/>
              <a:t>Дистрофія</a:t>
            </a:r>
            <a:endParaRPr lang="ru-RU" sz="25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143768" y="5214950"/>
            <a:ext cx="1785950" cy="57150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500" dirty="0" smtClean="0"/>
              <a:t>Цитоліз</a:t>
            </a:r>
            <a:endParaRPr lang="ru-RU" sz="25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143768" y="5857892"/>
            <a:ext cx="1785950" cy="57150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500" dirty="0" smtClean="0"/>
              <a:t>Некроз</a:t>
            </a:r>
            <a:endParaRPr lang="ru-RU" sz="2500" dirty="0"/>
          </a:p>
        </p:txBody>
      </p:sp>
      <p:cxnSp>
        <p:nvCxnSpPr>
          <p:cNvPr id="14" name="Прямая соединительная линия 13"/>
          <p:cNvCxnSpPr>
            <a:stCxn id="4" idx="3"/>
            <a:endCxn id="5" idx="1"/>
          </p:cNvCxnSpPr>
          <p:nvPr/>
        </p:nvCxnSpPr>
        <p:spPr>
          <a:xfrm flipV="1">
            <a:off x="1777514" y="2500306"/>
            <a:ext cx="651346" cy="714380"/>
          </a:xfrm>
          <a:prstGeom prst="line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4" idx="3"/>
            <a:endCxn id="6" idx="1"/>
          </p:cNvCxnSpPr>
          <p:nvPr/>
        </p:nvCxnSpPr>
        <p:spPr>
          <a:xfrm>
            <a:off x="1777514" y="3214686"/>
            <a:ext cx="651346" cy="1000132"/>
          </a:xfrm>
          <a:prstGeom prst="line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5" idx="3"/>
            <a:endCxn id="7" idx="0"/>
          </p:cNvCxnSpPr>
          <p:nvPr/>
        </p:nvCxnSpPr>
        <p:spPr>
          <a:xfrm>
            <a:off x="4357685" y="2500306"/>
            <a:ext cx="1071571" cy="428628"/>
          </a:xfrm>
          <a:prstGeom prst="line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6" idx="3"/>
            <a:endCxn id="7" idx="2"/>
          </p:cNvCxnSpPr>
          <p:nvPr/>
        </p:nvCxnSpPr>
        <p:spPr>
          <a:xfrm flipV="1">
            <a:off x="4357686" y="3786190"/>
            <a:ext cx="1071570" cy="428628"/>
          </a:xfrm>
          <a:prstGeom prst="line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7" idx="3"/>
            <a:endCxn id="8" idx="1"/>
          </p:cNvCxnSpPr>
          <p:nvPr/>
        </p:nvCxnSpPr>
        <p:spPr>
          <a:xfrm>
            <a:off x="6215074" y="3357562"/>
            <a:ext cx="500066" cy="1588"/>
          </a:xfrm>
          <a:prstGeom prst="line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5608645" y="4964917"/>
            <a:ext cx="2356660" cy="794"/>
          </a:xfrm>
          <a:prstGeom prst="line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12" idx="1"/>
          </p:cNvCxnSpPr>
          <p:nvPr/>
        </p:nvCxnSpPr>
        <p:spPr>
          <a:xfrm>
            <a:off x="6786578" y="6143644"/>
            <a:ext cx="357190" cy="1588"/>
          </a:xfrm>
          <a:prstGeom prst="line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0800000">
            <a:off x="6786578" y="5500702"/>
            <a:ext cx="357190" cy="1588"/>
          </a:xfrm>
          <a:prstGeom prst="line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10" idx="1"/>
          </p:cNvCxnSpPr>
          <p:nvPr/>
        </p:nvCxnSpPr>
        <p:spPr>
          <a:xfrm rot="10800000">
            <a:off x="6786578" y="4857760"/>
            <a:ext cx="357190" cy="1588"/>
          </a:xfrm>
          <a:prstGeom prst="line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9" idx="1"/>
          </p:cNvCxnSpPr>
          <p:nvPr/>
        </p:nvCxnSpPr>
        <p:spPr>
          <a:xfrm rot="10800000" flipV="1">
            <a:off x="6786578" y="4196958"/>
            <a:ext cx="357190" cy="17859"/>
          </a:xfrm>
          <a:prstGeom prst="line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"/>
                            </p:stCondLst>
                            <p:childTnLst>
                              <p:par>
                                <p:cTn id="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00"/>
                            </p:stCondLst>
                            <p:childTnLst>
                              <p:par>
                                <p:cTn id="1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400"/>
                            </p:stCondLst>
                            <p:childTnLst>
                              <p:par>
                                <p:cTn id="1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4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900"/>
                            </p:stCondLst>
                            <p:childTnLst>
                              <p:par>
                                <p:cTn id="3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400"/>
                            </p:stCondLst>
                            <p:childTnLst>
                              <p:par>
                                <p:cTn id="3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9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400"/>
                            </p:stCondLst>
                            <p:childTnLst>
                              <p:par>
                                <p:cTn id="4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9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400"/>
                            </p:stCondLst>
                            <p:childTnLst>
                              <p:par>
                                <p:cTn id="5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900"/>
                            </p:stCondLst>
                            <p:childTnLst>
                              <p:par>
                                <p:cTn id="5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400"/>
                            </p:stCondLst>
                            <p:childTnLst>
                              <p:par>
                                <p:cTn id="5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900"/>
                            </p:stCondLst>
                            <p:childTnLst>
                              <p:par>
                                <p:cTn id="6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400"/>
                            </p:stCondLst>
                            <p:childTnLst>
                              <p:par>
                                <p:cTn id="6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900"/>
                            </p:stCondLst>
                            <p:childTnLst>
                              <p:par>
                                <p:cTn id="7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400"/>
                            </p:stCondLst>
                            <p:childTnLst>
                              <p:par>
                                <p:cTn id="7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900"/>
                            </p:stCondLst>
                            <p:childTnLst>
                              <p:par>
                                <p:cTn id="7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400"/>
                            </p:stCondLst>
                            <p:childTnLst>
                              <p:par>
                                <p:cTn id="8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uk-UA" sz="50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Клініка</a:t>
            </a:r>
            <a:endParaRPr lang="ru-RU" sz="50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00174"/>
            <a:ext cx="8858312" cy="4976826"/>
          </a:xfrm>
        </p:spPr>
        <p:txBody>
          <a:bodyPr/>
          <a:lstStyle/>
          <a:p>
            <a:pPr algn="ctr">
              <a:buNone/>
            </a:pPr>
            <a:r>
              <a:rPr lang="uk-UA" sz="3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Період хвороби</a:t>
            </a:r>
          </a:p>
          <a:p>
            <a:pPr algn="ctr">
              <a:buNone/>
            </a:pPr>
            <a:endParaRPr lang="uk-UA" sz="3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>
              <a:buNone/>
            </a:pPr>
            <a:endParaRPr lang="uk-UA" sz="3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>
              <a:buNone/>
            </a:pPr>
            <a:endParaRPr lang="uk-UA" sz="3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>
              <a:buNone/>
            </a:pPr>
            <a:endParaRPr lang="uk-UA" sz="3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>
              <a:buNone/>
            </a:pPr>
            <a:endParaRPr lang="uk-UA" sz="3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>
              <a:buNone/>
            </a:pPr>
            <a:r>
              <a:rPr lang="uk-UA" sz="3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Форми хвороби</a:t>
            </a:r>
          </a:p>
          <a:p>
            <a:pPr algn="ctr">
              <a:buNone/>
            </a:pPr>
            <a:endParaRPr lang="ru-RU" sz="3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500306"/>
            <a:ext cx="1714512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Інкубаційний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2500306"/>
            <a:ext cx="250033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err="1" smtClean="0"/>
              <a:t>Переджовтяничний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14876" y="2500306"/>
            <a:ext cx="178595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Жовтяничний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643702" y="2500306"/>
            <a:ext cx="2286016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Реконвалесценції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3286124"/>
            <a:ext cx="642942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ВГА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14480" y="3286124"/>
            <a:ext cx="642942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ВГВ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7488" y="3286124"/>
            <a:ext cx="642942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ВГС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3929066"/>
            <a:ext cx="1143008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dirty="0" smtClean="0"/>
              <a:t>2 тижні – 2 місяці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428728" y="3929066"/>
            <a:ext cx="121444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dirty="0" smtClean="0"/>
              <a:t>2 місяці – 6 місяців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714612" y="3929066"/>
            <a:ext cx="121444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dirty="0" smtClean="0"/>
              <a:t>2 місяці – 1 рік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142976" y="5715016"/>
            <a:ext cx="150019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Жовтянична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429388" y="5643578"/>
            <a:ext cx="185738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Безжовтянична</a:t>
            </a:r>
            <a:endParaRPr lang="ru-RU" dirty="0"/>
          </a:p>
        </p:txBody>
      </p:sp>
      <p:cxnSp>
        <p:nvCxnSpPr>
          <p:cNvPr id="17" name="Прямая соединительная линия 16"/>
          <p:cNvCxnSpPr>
            <a:endCxn id="4" idx="0"/>
          </p:cNvCxnSpPr>
          <p:nvPr/>
        </p:nvCxnSpPr>
        <p:spPr>
          <a:xfrm rot="10800000" flipV="1">
            <a:off x="1142976" y="2071678"/>
            <a:ext cx="2286016" cy="428628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7" idx="0"/>
          </p:cNvCxnSpPr>
          <p:nvPr/>
        </p:nvCxnSpPr>
        <p:spPr>
          <a:xfrm>
            <a:off x="5929322" y="2071678"/>
            <a:ext cx="1857388" cy="428628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endCxn id="5" idx="0"/>
          </p:cNvCxnSpPr>
          <p:nvPr/>
        </p:nvCxnSpPr>
        <p:spPr>
          <a:xfrm rot="10800000" flipV="1">
            <a:off x="3321836" y="2071678"/>
            <a:ext cx="821537" cy="428628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6" idx="0"/>
          </p:cNvCxnSpPr>
          <p:nvPr/>
        </p:nvCxnSpPr>
        <p:spPr>
          <a:xfrm>
            <a:off x="5143504" y="2071678"/>
            <a:ext cx="464347" cy="428628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4" idx="2"/>
            <a:endCxn id="8" idx="0"/>
          </p:cNvCxnSpPr>
          <p:nvPr/>
        </p:nvCxnSpPr>
        <p:spPr>
          <a:xfrm rot="5400000">
            <a:off x="839365" y="2982513"/>
            <a:ext cx="285752" cy="321471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4" idx="2"/>
            <a:endCxn id="10" idx="0"/>
          </p:cNvCxnSpPr>
          <p:nvPr/>
        </p:nvCxnSpPr>
        <p:spPr>
          <a:xfrm rot="16200000" flipH="1">
            <a:off x="2018091" y="2125256"/>
            <a:ext cx="285752" cy="2035983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4" idx="2"/>
            <a:endCxn id="9" idx="0"/>
          </p:cNvCxnSpPr>
          <p:nvPr/>
        </p:nvCxnSpPr>
        <p:spPr>
          <a:xfrm rot="16200000" flipH="1">
            <a:off x="1446587" y="2696760"/>
            <a:ext cx="285752" cy="892975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endCxn id="14" idx="0"/>
          </p:cNvCxnSpPr>
          <p:nvPr/>
        </p:nvCxnSpPr>
        <p:spPr>
          <a:xfrm rot="10800000" flipV="1">
            <a:off x="1893076" y="5357826"/>
            <a:ext cx="1535917" cy="357190"/>
          </a:xfrm>
          <a:prstGeom prst="line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endCxn id="15" idx="0"/>
          </p:cNvCxnSpPr>
          <p:nvPr/>
        </p:nvCxnSpPr>
        <p:spPr>
          <a:xfrm>
            <a:off x="5572132" y="5357826"/>
            <a:ext cx="1785950" cy="285752"/>
          </a:xfrm>
          <a:prstGeom prst="line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1000"/>
                            </p:stCondLst>
                            <p:childTnLst>
                              <p:par>
                                <p:cTn id="9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500"/>
                            </p:stCondLst>
                            <p:childTnLst>
                              <p:par>
                                <p:cTn id="9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00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Переджовтяничний</a:t>
            </a:r>
            <a:r>
              <a:rPr lang="uk-UA" sz="4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період</a:t>
            </a:r>
            <a:endParaRPr lang="ru-RU" sz="400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357298"/>
          <a:ext cx="8191500" cy="51511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609972"/>
                <a:gridCol w="4581528"/>
              </a:tblGrid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uk-UA" sz="2000" b="0" dirty="0" smtClean="0"/>
                        <a:t>Грипоподібний варіант</a:t>
                      </a:r>
                      <a:endParaRPr lang="ru-RU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ym typeface="Symbol"/>
                        </a:rPr>
                        <a:t></a:t>
                      </a:r>
                      <a:r>
                        <a:rPr lang="en-US" sz="2000" b="0" dirty="0" smtClean="0">
                          <a:sym typeface="Symbol"/>
                        </a:rPr>
                        <a:t>t</a:t>
                      </a:r>
                      <a:r>
                        <a:rPr lang="uk-UA" sz="2000" b="0" dirty="0" smtClean="0">
                          <a:sym typeface="Symbol"/>
                        </a:rPr>
                        <a:t> тіла</a:t>
                      </a:r>
                    </a:p>
                    <a:p>
                      <a:r>
                        <a:rPr lang="uk-UA" sz="2000" b="0" dirty="0" smtClean="0">
                          <a:sym typeface="Symbol"/>
                        </a:rPr>
                        <a:t>симптоми інтоксикації</a:t>
                      </a:r>
                    </a:p>
                    <a:p>
                      <a:r>
                        <a:rPr lang="uk-UA" sz="2000" b="0" dirty="0" smtClean="0">
                          <a:sym typeface="Symbol"/>
                        </a:rPr>
                        <a:t>зниження апетиту</a:t>
                      </a:r>
                    </a:p>
                    <a:p>
                      <a:r>
                        <a:rPr lang="uk-UA" sz="2000" b="0" dirty="0" smtClean="0">
                          <a:sym typeface="Symbol"/>
                        </a:rPr>
                        <a:t>нежить, кашель</a:t>
                      </a:r>
                    </a:p>
                    <a:p>
                      <a:r>
                        <a:rPr lang="uk-UA" sz="2000" b="0" dirty="0" smtClean="0">
                          <a:sym typeface="Symbol"/>
                        </a:rPr>
                        <a:t>ломота у всьому тілі</a:t>
                      </a:r>
                    </a:p>
                    <a:p>
                      <a:r>
                        <a:rPr lang="uk-UA" sz="2000" b="0" dirty="0" smtClean="0">
                          <a:sym typeface="Symbol"/>
                        </a:rPr>
                        <a:t>жорстке дихання у легенях</a:t>
                      </a:r>
                      <a:endParaRPr lang="ru-RU" sz="2000" b="0" dirty="0"/>
                    </a:p>
                  </a:txBody>
                  <a:tcPr/>
                </a:tc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err="1" smtClean="0"/>
                        <a:t>Диспептичний</a:t>
                      </a:r>
                      <a:r>
                        <a:rPr lang="uk-UA" sz="2000" dirty="0" smtClean="0"/>
                        <a:t> варіант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ym typeface="Symbol"/>
                        </a:rPr>
                        <a:t></a:t>
                      </a:r>
                      <a:r>
                        <a:rPr lang="en-US" sz="2000" b="0" dirty="0" smtClean="0">
                          <a:sym typeface="Symbol"/>
                        </a:rPr>
                        <a:t>t</a:t>
                      </a:r>
                      <a:r>
                        <a:rPr lang="uk-UA" sz="2000" b="0" dirty="0" smtClean="0">
                          <a:sym typeface="Symbol"/>
                        </a:rPr>
                        <a:t> тіла</a:t>
                      </a:r>
                    </a:p>
                    <a:p>
                      <a:r>
                        <a:rPr lang="uk-UA" sz="2000" dirty="0" smtClean="0"/>
                        <a:t>нудота, блювання</a:t>
                      </a:r>
                    </a:p>
                    <a:p>
                      <a:r>
                        <a:rPr lang="uk-UA" sz="2000" dirty="0" smtClean="0"/>
                        <a:t>відраза від їжі</a:t>
                      </a:r>
                    </a:p>
                    <a:p>
                      <a:r>
                        <a:rPr lang="uk-UA" sz="2000" dirty="0" smtClean="0"/>
                        <a:t>гіркота в роті</a:t>
                      </a:r>
                    </a:p>
                    <a:p>
                      <a:r>
                        <a:rPr lang="uk-UA" sz="2000" dirty="0" smtClean="0"/>
                        <a:t>чутливість до запахів</a:t>
                      </a:r>
                    </a:p>
                    <a:p>
                      <a:r>
                        <a:rPr lang="uk-UA" sz="2000" dirty="0" smtClean="0"/>
                        <a:t>важкість в </a:t>
                      </a:r>
                      <a:r>
                        <a:rPr lang="uk-UA" sz="2000" dirty="0" err="1" smtClean="0"/>
                        <a:t>епігастрії</a:t>
                      </a:r>
                      <a:endParaRPr lang="ru-RU" sz="2000" dirty="0"/>
                    </a:p>
                  </a:txBody>
                  <a:tcPr/>
                </a:tc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err="1" smtClean="0"/>
                        <a:t>Артралгічний</a:t>
                      </a:r>
                      <a:r>
                        <a:rPr lang="uk-UA" sz="2000" dirty="0" smtClean="0"/>
                        <a:t> варіант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ym typeface="Symbol"/>
                        </a:rPr>
                        <a:t></a:t>
                      </a:r>
                      <a:r>
                        <a:rPr lang="en-US" sz="2000" b="0" dirty="0" smtClean="0">
                          <a:sym typeface="Symbol"/>
                        </a:rPr>
                        <a:t>t</a:t>
                      </a:r>
                      <a:r>
                        <a:rPr lang="uk-UA" sz="2000" b="0" dirty="0" smtClean="0">
                          <a:sym typeface="Symbol"/>
                        </a:rPr>
                        <a:t> тіла</a:t>
                      </a:r>
                    </a:p>
                    <a:p>
                      <a:r>
                        <a:rPr lang="uk-UA" sz="2000" dirty="0" smtClean="0"/>
                        <a:t>біль</a:t>
                      </a:r>
                      <a:r>
                        <a:rPr lang="uk-UA" sz="2000" baseline="0" dirty="0" smtClean="0"/>
                        <a:t> у суглобах</a:t>
                      </a:r>
                    </a:p>
                    <a:p>
                      <a:r>
                        <a:rPr lang="uk-UA" sz="2000" baseline="0" dirty="0" smtClean="0"/>
                        <a:t>летючість </a:t>
                      </a:r>
                      <a:r>
                        <a:rPr lang="uk-UA" sz="2000" baseline="0" dirty="0" err="1" smtClean="0"/>
                        <a:t>болей</a:t>
                      </a:r>
                      <a:endParaRPr lang="uk-UA" sz="2000" baseline="0" dirty="0" smtClean="0"/>
                    </a:p>
                    <a:p>
                      <a:r>
                        <a:rPr lang="uk-UA" sz="2000" baseline="0" dirty="0" smtClean="0"/>
                        <a:t>гіперемія, набряк суглобів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7086600" cy="1114412"/>
          </a:xfrm>
        </p:spPr>
        <p:txBody>
          <a:bodyPr/>
          <a:lstStyle/>
          <a:p>
            <a:pPr algn="ctr"/>
            <a:r>
              <a:rPr lang="uk-UA" sz="400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Переджовтяничний</a:t>
            </a:r>
            <a:r>
              <a:rPr lang="uk-UA" sz="4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період </a:t>
            </a:r>
            <a:r>
              <a:rPr lang="uk-UA" sz="3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(продовження)</a:t>
            </a:r>
            <a:endParaRPr lang="ru-RU" sz="300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2500306"/>
          <a:ext cx="8191500" cy="306133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609972"/>
                <a:gridCol w="4581528"/>
              </a:tblGrid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uk-UA" sz="2000" b="0" dirty="0" err="1" smtClean="0"/>
                        <a:t>Астеновегетативний</a:t>
                      </a:r>
                      <a:r>
                        <a:rPr lang="uk-UA" sz="2000" b="0" dirty="0" smtClean="0"/>
                        <a:t> варіант</a:t>
                      </a:r>
                      <a:endParaRPr lang="ru-RU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ym typeface="Symbol"/>
                        </a:rPr>
                        <a:t></a:t>
                      </a:r>
                      <a:r>
                        <a:rPr lang="en-US" sz="2000" b="0" dirty="0" smtClean="0">
                          <a:sym typeface="Symbol"/>
                        </a:rPr>
                        <a:t>t</a:t>
                      </a:r>
                      <a:r>
                        <a:rPr lang="uk-UA" sz="2000" b="0" dirty="0" smtClean="0">
                          <a:sym typeface="Symbol"/>
                        </a:rPr>
                        <a:t> тіла</a:t>
                      </a:r>
                    </a:p>
                    <a:p>
                      <a:r>
                        <a:rPr lang="uk-UA" sz="2000" b="0" dirty="0" smtClean="0"/>
                        <a:t>зниження апетиту</a:t>
                      </a:r>
                    </a:p>
                    <a:p>
                      <a:r>
                        <a:rPr lang="uk-UA" sz="2000" b="0" dirty="0" smtClean="0"/>
                        <a:t>м</a:t>
                      </a:r>
                      <a:r>
                        <a:rPr lang="en-US" sz="2000" b="0" dirty="0" smtClean="0"/>
                        <a:t>’</a:t>
                      </a:r>
                      <a:r>
                        <a:rPr lang="uk-UA" sz="2000" b="0" dirty="0" err="1" smtClean="0"/>
                        <a:t>язова</a:t>
                      </a:r>
                      <a:r>
                        <a:rPr lang="uk-UA" sz="2000" b="0" dirty="0" smtClean="0"/>
                        <a:t> слабкість</a:t>
                      </a:r>
                    </a:p>
                    <a:p>
                      <a:r>
                        <a:rPr lang="uk-UA" sz="2000" b="0" dirty="0" smtClean="0"/>
                        <a:t>апатія</a:t>
                      </a:r>
                    </a:p>
                    <a:p>
                      <a:r>
                        <a:rPr lang="uk-UA" sz="2000" b="0" dirty="0" smtClean="0"/>
                        <a:t>сонливість</a:t>
                      </a:r>
                    </a:p>
                    <a:p>
                      <a:r>
                        <a:rPr lang="uk-UA" sz="2000" b="0" dirty="0" smtClean="0"/>
                        <a:t>порушення сну</a:t>
                      </a:r>
                    </a:p>
                    <a:p>
                      <a:r>
                        <a:rPr lang="uk-UA" sz="2000" b="0" dirty="0" smtClean="0"/>
                        <a:t>втрата</a:t>
                      </a:r>
                      <a:r>
                        <a:rPr lang="uk-UA" sz="2000" b="0" baseline="0" dirty="0" smtClean="0"/>
                        <a:t> працездатності</a:t>
                      </a:r>
                      <a:endParaRPr lang="ru-RU" sz="2000" b="0" dirty="0"/>
                    </a:p>
                  </a:txBody>
                  <a:tcPr/>
                </a:tc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Змішаний</a:t>
                      </a:r>
                      <a:r>
                        <a:rPr lang="uk-UA" sz="2000" baseline="0" dirty="0" smtClean="0"/>
                        <a:t> варіант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різноманітність симптомів з різних варіантів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43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Жовтяничний період</a:t>
            </a:r>
            <a:endParaRPr lang="ru-RU" sz="43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76400"/>
            <a:ext cx="8367742" cy="4800600"/>
          </a:xfrm>
        </p:spPr>
        <p:txBody>
          <a:bodyPr/>
          <a:lstStyle/>
          <a:p>
            <a:r>
              <a:rPr lang="uk-UA" sz="3000" dirty="0" smtClean="0"/>
              <a:t>Зниження </a:t>
            </a:r>
            <a:r>
              <a:rPr lang="en-US" sz="3000" dirty="0" smtClean="0"/>
              <a:t>t</a:t>
            </a:r>
            <a:r>
              <a:rPr lang="uk-UA" sz="3000" dirty="0" smtClean="0"/>
              <a:t> до </a:t>
            </a:r>
            <a:r>
              <a:rPr lang="uk-UA" sz="3000" dirty="0" err="1" smtClean="0"/>
              <a:t>субфебрильної</a:t>
            </a:r>
            <a:r>
              <a:rPr lang="uk-UA" sz="3000" dirty="0" smtClean="0"/>
              <a:t> або нормальної</a:t>
            </a:r>
          </a:p>
          <a:p>
            <a:r>
              <a:rPr lang="uk-UA" sz="3000" dirty="0" smtClean="0"/>
              <a:t>Нудота, зниження апетиту</a:t>
            </a:r>
          </a:p>
          <a:p>
            <a:r>
              <a:rPr lang="uk-UA" sz="3000" dirty="0" smtClean="0"/>
              <a:t>Жовтяниця склер, шкіри</a:t>
            </a:r>
          </a:p>
          <a:p>
            <a:r>
              <a:rPr lang="uk-UA" sz="3000" dirty="0" smtClean="0"/>
              <a:t>Важкість у правому </a:t>
            </a:r>
            <a:r>
              <a:rPr lang="uk-UA" sz="3000" dirty="0" err="1" smtClean="0"/>
              <a:t>підребер</a:t>
            </a:r>
            <a:r>
              <a:rPr lang="en-US" sz="3000" dirty="0" smtClean="0"/>
              <a:t>’</a:t>
            </a:r>
            <a:r>
              <a:rPr lang="uk-UA" sz="3000" dirty="0" smtClean="0"/>
              <a:t>ї</a:t>
            </a:r>
          </a:p>
          <a:p>
            <a:r>
              <a:rPr lang="uk-UA" sz="3000" dirty="0" smtClean="0"/>
              <a:t>Збільшення печінки (селезінки)</a:t>
            </a:r>
          </a:p>
          <a:p>
            <a:r>
              <a:rPr lang="uk-UA" sz="3000" dirty="0" smtClean="0"/>
              <a:t>Потемніння сечі</a:t>
            </a:r>
          </a:p>
          <a:p>
            <a:r>
              <a:rPr lang="uk-UA" sz="3000" dirty="0" smtClean="0"/>
              <a:t>Знебарвлення випорожнень</a:t>
            </a:r>
          </a:p>
          <a:p>
            <a:r>
              <a:rPr lang="uk-UA" sz="3000" dirty="0" smtClean="0"/>
              <a:t>Свербіж шкіри</a:t>
            </a:r>
            <a:endParaRPr lang="ru-RU" sz="3000" dirty="0"/>
          </a:p>
        </p:txBody>
      </p:sp>
      <p:pic>
        <p:nvPicPr>
          <p:cNvPr id="1026" name="Picture 2" descr="C:\Documents and Settings\Metod2\Рабочий стол\Новая папка\imgJaundiceBi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2214554"/>
            <a:ext cx="2939038" cy="2100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cdb2004204gl">
  <a:themeElements>
    <a:clrScheme name="Тема Office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2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13.xml><?xml version="1.0" encoding="utf-8"?>
<a:themeOverride xmlns:a="http://schemas.openxmlformats.org/drawingml/2006/main">
  <a:clrScheme name="Апекс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ppt/theme/themeOverride14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3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Справедливость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ppt/theme/themeOverride5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6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7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8.xml><?xml version="1.0" encoding="utf-8"?>
<a:themeOverride xmlns:a="http://schemas.openxmlformats.org/drawingml/2006/main">
  <a:clrScheme name="Яркая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9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cdb2004204gl</Template>
  <TotalTime>908</TotalTime>
  <Words>642</Words>
  <Application>Microsoft Office PowerPoint</Application>
  <PresentationFormat>Экран (4:3)</PresentationFormat>
  <Paragraphs>214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cdb2004204gl</vt:lpstr>
      <vt:lpstr>Вірусні гепатити</vt:lpstr>
      <vt:lpstr>Слайд 2</vt:lpstr>
      <vt:lpstr>Етіологія</vt:lpstr>
      <vt:lpstr>Епідеміологія</vt:lpstr>
      <vt:lpstr>Патогенез</vt:lpstr>
      <vt:lpstr>Клініка</vt:lpstr>
      <vt:lpstr>Переджовтяничний період</vt:lpstr>
      <vt:lpstr>Переджовтяничний період (продовження)</vt:lpstr>
      <vt:lpstr>Жовтяничний період</vt:lpstr>
      <vt:lpstr>Ускладнення вірусних гепатитів</vt:lpstr>
      <vt:lpstr>Ознаки печінкової коми</vt:lpstr>
      <vt:lpstr>Діагностика</vt:lpstr>
      <vt:lpstr>Лікування</vt:lpstr>
      <vt:lpstr>Критерії виписки пацієнта</vt:lpstr>
      <vt:lpstr>Диспансеризація реконвалесцентів</vt:lpstr>
      <vt:lpstr>Рекомендації реконвалесцентам вірусних гепатитів</vt:lpstr>
      <vt:lpstr>Профілактика</vt:lpstr>
      <vt:lpstr>Заходи в осередках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Вірусні гепатити</dc:title>
  <dc:creator>Оксана</dc:creator>
  <cp:lastModifiedBy>metod2</cp:lastModifiedBy>
  <cp:revision>114</cp:revision>
  <dcterms:created xsi:type="dcterms:W3CDTF">2009-05-08T06:13:28Z</dcterms:created>
  <dcterms:modified xsi:type="dcterms:W3CDTF">2010-05-13T08:17:59Z</dcterms:modified>
</cp:coreProperties>
</file>