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85" d="100"/>
          <a:sy n="85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1524000"/>
            <a:ext cx="3135313" cy="244475"/>
          </a:xfr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2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260A0F68-3D4F-4772-BB1F-EE059ED7D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4C90B7A-3813-4DBC-A012-8A12A12C9CDF}" type="datetimeFigureOut">
              <a:rPr lang="ru-RU" smtClean="0"/>
              <a:pPr/>
              <a:t>13.05.2010</a:t>
            </a:fld>
            <a:endParaRPr lang="ru-RU"/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Висипний тиф</a:t>
            </a:r>
            <a:endParaRPr lang="ru-RU" sz="7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7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Початковий період</a:t>
            </a:r>
            <a:endParaRPr lang="ru-RU" sz="47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428736"/>
            <a:ext cx="8191500" cy="5143536"/>
          </a:xfrm>
        </p:spPr>
        <p:txBody>
          <a:bodyPr/>
          <a:lstStyle/>
          <a:p>
            <a:r>
              <a:rPr lang="uk-UA" dirty="0" smtClean="0"/>
              <a:t>гарячка;</a:t>
            </a:r>
          </a:p>
          <a:p>
            <a:r>
              <a:rPr lang="uk-UA" dirty="0" smtClean="0"/>
              <a:t>симптоми інтоксикації;</a:t>
            </a:r>
          </a:p>
          <a:p>
            <a:r>
              <a:rPr lang="uk-UA" dirty="0" err="1" smtClean="0"/>
              <a:t>міалгії</a:t>
            </a:r>
            <a:r>
              <a:rPr lang="uk-UA" dirty="0" smtClean="0"/>
              <a:t>, артралгії;</a:t>
            </a:r>
          </a:p>
          <a:p>
            <a:r>
              <a:rPr lang="uk-UA" dirty="0" err="1" smtClean="0"/>
              <a:t>гіперестазії</a:t>
            </a:r>
            <a:r>
              <a:rPr lang="uk-UA" dirty="0" smtClean="0"/>
              <a:t>, марення, ейфорії;</a:t>
            </a:r>
          </a:p>
          <a:p>
            <a:r>
              <a:rPr lang="uk-UA" dirty="0" smtClean="0"/>
              <a:t>різкий головний біль;</a:t>
            </a:r>
          </a:p>
          <a:p>
            <a:r>
              <a:rPr lang="uk-UA" dirty="0" smtClean="0"/>
              <a:t>гіперемія, одутлість обличчя, шиї;</a:t>
            </a:r>
          </a:p>
          <a:p>
            <a:r>
              <a:rPr lang="uk-UA" dirty="0" err="1" smtClean="0"/>
              <a:t>“кролячі</a:t>
            </a:r>
            <a:r>
              <a:rPr lang="uk-UA" dirty="0" smtClean="0"/>
              <a:t> </a:t>
            </a:r>
            <a:r>
              <a:rPr lang="uk-UA" dirty="0" err="1" smtClean="0"/>
              <a:t>очі”</a:t>
            </a:r>
            <a:r>
              <a:rPr lang="uk-UA" dirty="0" smtClean="0"/>
              <a:t>;</a:t>
            </a:r>
          </a:p>
          <a:p>
            <a:r>
              <a:rPr lang="uk-UA" dirty="0" smtClean="0"/>
              <a:t>симптом </a:t>
            </a:r>
            <a:r>
              <a:rPr lang="uk-UA" dirty="0" err="1" smtClean="0"/>
              <a:t>Розенберга</a:t>
            </a:r>
            <a:r>
              <a:rPr lang="uk-UA" dirty="0" smtClean="0"/>
              <a:t>;</a:t>
            </a:r>
          </a:p>
          <a:p>
            <a:r>
              <a:rPr lang="uk-UA" dirty="0" smtClean="0"/>
              <a:t>симптом </a:t>
            </a:r>
            <a:r>
              <a:rPr lang="uk-UA" dirty="0" err="1" smtClean="0"/>
              <a:t>Кіарі-Авцина</a:t>
            </a:r>
            <a:r>
              <a:rPr lang="uk-UA" dirty="0" smtClean="0"/>
              <a:t>;</a:t>
            </a:r>
          </a:p>
          <a:p>
            <a:r>
              <a:rPr lang="uk-UA" dirty="0" err="1" smtClean="0"/>
              <a:t>гепатоспленомегалія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Період розпалу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285860"/>
            <a:ext cx="8191500" cy="5286412"/>
          </a:xfrm>
        </p:spPr>
        <p:txBody>
          <a:bodyPr/>
          <a:lstStyle/>
          <a:p>
            <a:r>
              <a:rPr lang="uk-UA" sz="2400" dirty="0" smtClean="0"/>
              <a:t>гарячка постійного типу;</a:t>
            </a:r>
          </a:p>
          <a:p>
            <a:r>
              <a:rPr lang="uk-UA" sz="2400" dirty="0" smtClean="0"/>
              <a:t>температурні </a:t>
            </a:r>
            <a:r>
              <a:rPr lang="uk-UA" sz="2400" dirty="0" err="1" smtClean="0"/>
              <a:t>врізи</a:t>
            </a:r>
            <a:r>
              <a:rPr lang="uk-UA" sz="2400" dirty="0" smtClean="0"/>
              <a:t> (4-5, 8-9, 11-12 день);</a:t>
            </a:r>
          </a:p>
          <a:p>
            <a:r>
              <a:rPr lang="uk-UA" sz="2400" dirty="0" err="1" smtClean="0"/>
              <a:t>розеольозно-петехіальна</a:t>
            </a:r>
            <a:r>
              <a:rPr lang="uk-UA" sz="2400" dirty="0" smtClean="0"/>
              <a:t> висипка;</a:t>
            </a:r>
          </a:p>
          <a:p>
            <a:r>
              <a:rPr lang="uk-UA" sz="2400" dirty="0" smtClean="0"/>
              <a:t>марення, порушення свідомості</a:t>
            </a:r>
          </a:p>
          <a:p>
            <a:r>
              <a:rPr lang="uk-UA" sz="2400" dirty="0" smtClean="0"/>
              <a:t>дизартрія, симптом </a:t>
            </a:r>
            <a:r>
              <a:rPr lang="uk-UA" sz="2400" dirty="0" err="1" smtClean="0"/>
              <a:t>Говорова-Годельє</a:t>
            </a:r>
            <a:r>
              <a:rPr lang="uk-UA" sz="2400" dirty="0" smtClean="0"/>
              <a:t>   </a:t>
            </a:r>
            <a:r>
              <a:rPr lang="uk-UA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тифозний</a:t>
            </a:r>
          </a:p>
          <a:p>
            <a:r>
              <a:rPr lang="uk-UA" sz="2400" dirty="0" smtClean="0"/>
              <a:t>погіршення слуху                                          </a:t>
            </a:r>
            <a:r>
              <a:rPr lang="uk-UA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стан</a:t>
            </a:r>
          </a:p>
          <a:p>
            <a:r>
              <a:rPr lang="uk-UA" sz="2400" dirty="0" err="1" smtClean="0"/>
              <a:t>менінгеальні</a:t>
            </a:r>
            <a:r>
              <a:rPr lang="uk-UA" sz="2400" dirty="0" smtClean="0"/>
              <a:t> ознаки</a:t>
            </a:r>
          </a:p>
          <a:p>
            <a:r>
              <a:rPr lang="uk-UA" sz="2400" dirty="0" smtClean="0"/>
              <a:t>гіпотонія, тахікардія;</a:t>
            </a:r>
          </a:p>
          <a:p>
            <a:r>
              <a:rPr lang="uk-UA" sz="2400" dirty="0" smtClean="0"/>
              <a:t>задишка;</a:t>
            </a:r>
          </a:p>
          <a:p>
            <a:r>
              <a:rPr lang="uk-UA" sz="2400" dirty="0" smtClean="0"/>
              <a:t>лейкоцитоз,</a:t>
            </a:r>
            <a:r>
              <a:rPr lang="uk-UA" sz="2400" dirty="0" smtClean="0">
                <a:sym typeface="Wingdings 3"/>
              </a:rPr>
              <a:t>ШОЕ;</a:t>
            </a:r>
          </a:p>
          <a:p>
            <a:r>
              <a:rPr lang="uk-UA" sz="2400" dirty="0" smtClean="0">
                <a:sym typeface="Wingdings 3"/>
              </a:rPr>
              <a:t>ішурія;</a:t>
            </a:r>
          </a:p>
          <a:p>
            <a:r>
              <a:rPr lang="uk-UA" sz="2400" dirty="0" err="1" smtClean="0">
                <a:sym typeface="Wingdings 3"/>
              </a:rPr>
              <a:t>олігурія</a:t>
            </a:r>
            <a:r>
              <a:rPr lang="uk-UA" sz="2400" dirty="0" smtClean="0">
                <a:sym typeface="Wingdings 3"/>
              </a:rPr>
              <a:t>.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143636" y="2714620"/>
            <a:ext cx="642942" cy="15716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Ускладнення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1643074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Пневмонії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786322"/>
            <a:ext cx="1500198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Пролежні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2714620"/>
            <a:ext cx="2071702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Тромбофлебіти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571612"/>
            <a:ext cx="2000264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Тромбоемболії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43182"/>
            <a:ext cx="2286016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Неврити слухового нерву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643314"/>
            <a:ext cx="1928826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Гангрени нижніх кінцівок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5715016"/>
            <a:ext cx="1571636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Флегмони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3786190"/>
            <a:ext cx="2286016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Серцево-судинна недостатність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4714884"/>
            <a:ext cx="2428892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Менінгоенцефаліт</a:t>
            </a:r>
            <a:endParaRPr lang="ru-RU" sz="2000" dirty="0"/>
          </a:p>
        </p:txBody>
      </p:sp>
      <p:cxnSp>
        <p:nvCxnSpPr>
          <p:cNvPr id="22" name="Прямая соединительная линия 21"/>
          <p:cNvCxnSpPr>
            <a:stCxn id="2" idx="2"/>
            <a:endCxn id="4" idx="0"/>
          </p:cNvCxnSpPr>
          <p:nvPr/>
        </p:nvCxnSpPr>
        <p:spPr>
          <a:xfrm rot="5400000">
            <a:off x="2616593" y="-350458"/>
            <a:ext cx="698487" cy="328852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" idx="2"/>
            <a:endCxn id="7" idx="0"/>
          </p:cNvCxnSpPr>
          <p:nvPr/>
        </p:nvCxnSpPr>
        <p:spPr>
          <a:xfrm rot="16200000" flipH="1">
            <a:off x="5956319" y="-401656"/>
            <a:ext cx="627049" cy="3319486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2"/>
            <a:endCxn id="8" idx="0"/>
          </p:cNvCxnSpPr>
          <p:nvPr/>
        </p:nvCxnSpPr>
        <p:spPr>
          <a:xfrm rot="5400000">
            <a:off x="2170105" y="203186"/>
            <a:ext cx="1698619" cy="318137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  <a:endCxn id="6" idx="0"/>
          </p:cNvCxnSpPr>
          <p:nvPr/>
        </p:nvCxnSpPr>
        <p:spPr>
          <a:xfrm rot="16200000" flipH="1">
            <a:off x="5188360" y="366302"/>
            <a:ext cx="1770057" cy="292657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" idx="2"/>
            <a:endCxn id="9" idx="0"/>
          </p:cNvCxnSpPr>
          <p:nvPr/>
        </p:nvCxnSpPr>
        <p:spPr>
          <a:xfrm rot="5400000">
            <a:off x="2152246" y="1185459"/>
            <a:ext cx="2698751" cy="221695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" idx="2"/>
            <a:endCxn id="11" idx="0"/>
          </p:cNvCxnSpPr>
          <p:nvPr/>
        </p:nvCxnSpPr>
        <p:spPr>
          <a:xfrm rot="16200000" flipH="1">
            <a:off x="4206088" y="1348575"/>
            <a:ext cx="2841627" cy="203360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" idx="2"/>
            <a:endCxn id="12" idx="0"/>
          </p:cNvCxnSpPr>
          <p:nvPr/>
        </p:nvCxnSpPr>
        <p:spPr>
          <a:xfrm rot="5400000">
            <a:off x="2027229" y="2132012"/>
            <a:ext cx="3770321" cy="139542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" idx="2"/>
            <a:endCxn id="5" idx="0"/>
          </p:cNvCxnSpPr>
          <p:nvPr/>
        </p:nvCxnSpPr>
        <p:spPr>
          <a:xfrm rot="16200000" flipH="1">
            <a:off x="3116658" y="2438004"/>
            <a:ext cx="3841759" cy="854875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2"/>
            <a:endCxn id="10" idx="0"/>
          </p:cNvCxnSpPr>
          <p:nvPr/>
        </p:nvCxnSpPr>
        <p:spPr>
          <a:xfrm rot="5400000">
            <a:off x="2205824" y="3310739"/>
            <a:ext cx="4770453" cy="3810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Діагностика</a:t>
            </a:r>
            <a:endParaRPr lang="ru-RU" sz="5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71678"/>
            <a:ext cx="1857388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Клінічні ознаки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071678"/>
            <a:ext cx="278608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Епідеміологічний анамнез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2000240"/>
            <a:ext cx="207170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Серологічні дослідження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71876"/>
            <a:ext cx="2357454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РЗК</a:t>
            </a:r>
          </a:p>
          <a:p>
            <a:pPr algn="ctr"/>
            <a:r>
              <a:rPr lang="uk-UA" sz="2500" dirty="0" smtClean="0"/>
              <a:t>РНГА</a:t>
            </a:r>
          </a:p>
          <a:p>
            <a:pPr algn="ctr"/>
            <a:r>
              <a:rPr lang="uk-UA" sz="2500" dirty="0" smtClean="0"/>
              <a:t>РА </a:t>
            </a:r>
            <a:r>
              <a:rPr lang="uk-UA" sz="2500" dirty="0" err="1" smtClean="0"/>
              <a:t>Провацека</a:t>
            </a:r>
            <a:endParaRPr lang="ru-RU" sz="2500" dirty="0"/>
          </a:p>
        </p:txBody>
      </p: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rot="5400000">
            <a:off x="2420138" y="-118285"/>
            <a:ext cx="1127115" cy="325281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 rot="5400000">
            <a:off x="4045353" y="1506930"/>
            <a:ext cx="1127115" cy="2381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2"/>
            <a:endCxn id="6" idx="0"/>
          </p:cNvCxnSpPr>
          <p:nvPr/>
        </p:nvCxnSpPr>
        <p:spPr>
          <a:xfrm rot="16200000" flipH="1">
            <a:off x="5545550" y="9112"/>
            <a:ext cx="1055677" cy="2926577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6" idx="2"/>
            <a:endCxn id="7" idx="0"/>
          </p:cNvCxnSpPr>
          <p:nvPr/>
        </p:nvCxnSpPr>
        <p:spPr>
          <a:xfrm rot="5400000">
            <a:off x="7250925" y="3286124"/>
            <a:ext cx="571504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Лікування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71600"/>
          <a:ext cx="8191500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338"/>
                <a:gridCol w="4548162"/>
              </a:tblGrid>
              <a:tr h="299086">
                <a:tc rowSpan="4">
                  <a:txBody>
                    <a:bodyPr/>
                    <a:lstStyle/>
                    <a:p>
                      <a:pPr algn="ctr"/>
                      <a:r>
                        <a:rPr lang="uk-UA" sz="3000" dirty="0" err="1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Етіотропне</a:t>
                      </a:r>
                      <a:endParaRPr lang="ru-RU" sz="3000" b="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тетрациклін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левоміцетин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рифампіцин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доксициклін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rowSpan="5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Патогенетичне</a:t>
                      </a:r>
                      <a:endParaRPr lang="ru-RU" sz="3000" b="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дезинтоксикація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глюкокортикостероїди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мезатон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корглікон</a:t>
                      </a:r>
                      <a:r>
                        <a:rPr lang="uk-UA" sz="1600" dirty="0" smtClean="0"/>
                        <a:t>, строфантин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вітаміни групи В, С, рутин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rowSpan="6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Симптоматичне</a:t>
                      </a:r>
                      <a:endParaRPr lang="ru-RU" sz="3000" b="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жарознижуючі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анальгетики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протисудомні</a:t>
                      </a:r>
                      <a:r>
                        <a:rPr lang="uk-UA" sz="1600" baseline="0" dirty="0" smtClean="0"/>
                        <a:t> (</a:t>
                      </a:r>
                      <a:r>
                        <a:rPr lang="uk-UA" sz="1600" baseline="0" dirty="0" err="1" smtClean="0"/>
                        <a:t>сибазон</a:t>
                      </a:r>
                      <a:r>
                        <a:rPr lang="uk-UA" sz="1600" baseline="0" dirty="0" smtClean="0"/>
                        <a:t>, </a:t>
                      </a:r>
                      <a:r>
                        <a:rPr lang="en-US" sz="1600" baseline="0" dirty="0" smtClean="0"/>
                        <a:t>Na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оксибутират</a:t>
                      </a:r>
                      <a:r>
                        <a:rPr lang="uk-UA" sz="1600" baseline="0" dirty="0" smtClean="0"/>
                        <a:t>)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антикоагулянти (гепарин,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дикумарин</a:t>
                      </a:r>
                      <a:r>
                        <a:rPr lang="uk-UA" sz="1600" baseline="0" dirty="0" smtClean="0"/>
                        <a:t>)</a:t>
                      </a:r>
                      <a:endParaRPr lang="ru-RU" sz="1600" b="0" dirty="0"/>
                    </a:p>
                  </a:txBody>
                  <a:tcPr/>
                </a:tc>
              </a:tr>
              <a:tr h="299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дезагреганти</a:t>
                      </a:r>
                      <a:r>
                        <a:rPr lang="uk-UA" sz="1600" dirty="0" smtClean="0"/>
                        <a:t> (</a:t>
                      </a:r>
                      <a:r>
                        <a:rPr lang="uk-UA" sz="1600" dirty="0" err="1" smtClean="0"/>
                        <a:t>курантил</a:t>
                      </a:r>
                      <a:r>
                        <a:rPr lang="uk-UA" sz="1600" dirty="0" smtClean="0"/>
                        <a:t>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трентал</a:t>
                      </a:r>
                      <a:r>
                        <a:rPr lang="uk-UA" sz="1600" baseline="0" dirty="0" smtClean="0"/>
                        <a:t>)</a:t>
                      </a:r>
                      <a:endParaRPr lang="ru-RU" sz="1600" b="0" dirty="0"/>
                    </a:p>
                  </a:txBody>
                  <a:tcPr/>
                </a:tc>
              </a:tr>
              <a:tr h="157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aseline="0" dirty="0" smtClean="0"/>
                        <a:t>сечогінні</a:t>
                      </a:r>
                      <a:endParaRPr lang="ru-RU" sz="16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21">
                <a:tc gridSpan="2">
                  <a:txBody>
                    <a:bodyPr/>
                    <a:lstStyle/>
                    <a:p>
                      <a:pPr algn="l"/>
                      <a:r>
                        <a:rPr lang="uk-UA" sz="1800" b="0" dirty="0" smtClean="0">
                          <a:effectLst>
                            <a:glow rad="635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Догляд за шкірою, слизовими оболонками.</a:t>
                      </a:r>
                      <a:endParaRPr lang="ru-RU" sz="1800" b="0" dirty="0">
                        <a:effectLst>
                          <a:glow rad="635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Профілактика</a:t>
            </a:r>
            <a:endParaRPr lang="ru-RU" sz="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00174"/>
            <a:ext cx="8191500" cy="4976826"/>
          </a:xfrm>
        </p:spPr>
        <p:txBody>
          <a:bodyPr/>
          <a:lstStyle/>
          <a:p>
            <a:r>
              <a:rPr lang="uk-UA" sz="2000" dirty="0" smtClean="0"/>
              <a:t>Раннє виявлення хворого, ізоляція;</a:t>
            </a:r>
          </a:p>
          <a:p>
            <a:r>
              <a:rPr lang="uk-UA" sz="2000" dirty="0" smtClean="0"/>
              <a:t>термінове повідомлення в СЕС;</a:t>
            </a:r>
          </a:p>
          <a:p>
            <a:r>
              <a:rPr lang="uk-UA" sz="2000" dirty="0" smtClean="0"/>
              <a:t>заходи в осередках:</a:t>
            </a:r>
          </a:p>
          <a:p>
            <a:pPr marL="1981200">
              <a:buFont typeface="Wingdings" pitchFamily="2" charset="2"/>
              <a:buChar char="ü"/>
            </a:pPr>
            <a:r>
              <a:rPr lang="uk-UA" sz="2000" dirty="0" smtClean="0"/>
              <a:t>дезінсекція;</a:t>
            </a:r>
          </a:p>
          <a:p>
            <a:pPr marL="1981200">
              <a:buFont typeface="Wingdings" pitchFamily="2" charset="2"/>
              <a:buChar char="ü"/>
            </a:pPr>
            <a:r>
              <a:rPr lang="uk-UA" sz="2000" dirty="0" smtClean="0"/>
              <a:t>виявлення </a:t>
            </a:r>
            <a:r>
              <a:rPr lang="uk-UA" sz="2000" dirty="0" err="1" smtClean="0"/>
              <a:t>педикульозу</a:t>
            </a:r>
            <a:r>
              <a:rPr lang="uk-UA" sz="2000" dirty="0" smtClean="0"/>
              <a:t>;</a:t>
            </a:r>
          </a:p>
          <a:p>
            <a:pPr marL="1981200">
              <a:buFont typeface="Wingdings" pitchFamily="2" charset="2"/>
              <a:buChar char="ü"/>
            </a:pPr>
            <a:r>
              <a:rPr lang="uk-UA" sz="2000" dirty="0" smtClean="0"/>
              <a:t>санітарна обробка;</a:t>
            </a:r>
          </a:p>
          <a:p>
            <a:pPr marL="1981200">
              <a:buFont typeface="Wingdings" pitchFamily="2" charset="2"/>
              <a:buChar char="ü"/>
            </a:pPr>
            <a:r>
              <a:rPr lang="uk-UA" sz="2000" dirty="0" smtClean="0"/>
              <a:t>термометрія;</a:t>
            </a:r>
          </a:p>
          <a:p>
            <a:pPr marL="1981200">
              <a:buFont typeface="Wingdings" pitchFamily="2" charset="2"/>
              <a:buChar char="ü"/>
            </a:pPr>
            <a:r>
              <a:rPr lang="uk-UA" sz="2000" dirty="0" smtClean="0"/>
              <a:t>серологічні дослідження;</a:t>
            </a:r>
          </a:p>
          <a:p>
            <a:pPr marL="1981200">
              <a:buFont typeface="Wingdings" pitchFamily="2" charset="2"/>
              <a:buChar char="ü"/>
            </a:pPr>
            <a:r>
              <a:rPr lang="uk-UA" sz="2000" dirty="0" err="1" smtClean="0"/>
              <a:t>хіміопрофілактика</a:t>
            </a:r>
            <a:r>
              <a:rPr lang="uk-UA" sz="2000" dirty="0" smtClean="0"/>
              <a:t> </a:t>
            </a:r>
            <a:r>
              <a:rPr lang="uk-UA" sz="2000" dirty="0" err="1" smtClean="0"/>
              <a:t>доксицикліном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серологічне обстеження пацієнтів з лихоманкою;</a:t>
            </a:r>
          </a:p>
          <a:p>
            <a:r>
              <a:rPr lang="uk-UA" sz="2000" dirty="0" smtClean="0"/>
              <a:t>боротьба з туберкульозом;</a:t>
            </a:r>
          </a:p>
          <a:p>
            <a:r>
              <a:rPr lang="uk-UA" sz="2000" dirty="0" smtClean="0"/>
              <a:t>особиста гігієна;</a:t>
            </a:r>
          </a:p>
          <a:p>
            <a:r>
              <a:rPr lang="uk-UA" sz="2000" dirty="0" smtClean="0"/>
              <a:t>імунізація за епідемічними показниками;</a:t>
            </a:r>
          </a:p>
          <a:p>
            <a:r>
              <a:rPr lang="uk-UA" sz="2000" dirty="0" smtClean="0"/>
              <a:t>санітарно-освітня робота.</a:t>
            </a:r>
            <a:endParaRPr lang="ru-RU" sz="2000" dirty="0"/>
          </a:p>
        </p:txBody>
      </p:sp>
      <p:pic>
        <p:nvPicPr>
          <p:cNvPr id="3074" name="Picture 2" descr="C:\Documents and Settings\Metod2\Рабочий стол\Новая папка\1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3143240" cy="3143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643998" cy="4214842"/>
          </a:xfrm>
        </p:spPr>
        <p:txBody>
          <a:bodyPr/>
          <a:lstStyle/>
          <a:p>
            <a:pPr marL="0" indent="531813">
              <a:buNone/>
            </a:pPr>
            <a:r>
              <a:rPr lang="uk-UA" sz="3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Висипний тиф – </a:t>
            </a:r>
            <a:r>
              <a:rPr lang="uk-UA" sz="3800" dirty="0" smtClean="0"/>
              <a:t>гостра інфекційна хвороба, яка передається вошами, характеризується лихоманкою, </a:t>
            </a:r>
            <a:r>
              <a:rPr lang="uk-UA" sz="3800" dirty="0" err="1" smtClean="0"/>
              <a:t>розеольозно-петехіальною</a:t>
            </a:r>
            <a:r>
              <a:rPr lang="uk-UA" sz="3800" dirty="0" smtClean="0"/>
              <a:t> висипкою, </a:t>
            </a:r>
            <a:r>
              <a:rPr lang="uk-UA" sz="3800" dirty="0" err="1" smtClean="0"/>
              <a:t>гепатоспленомегалією</a:t>
            </a:r>
            <a:r>
              <a:rPr lang="uk-UA" sz="3800" dirty="0" smtClean="0"/>
              <a:t>, ураженням  серцево-судинної та нервової систем.</a:t>
            </a:r>
            <a:endParaRPr lang="ru-RU" sz="3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/>
                <a:solidFill>
                  <a:schemeClr val="accent3"/>
                </a:solidFill>
              </a:rPr>
              <a:t>Етіологія</a:t>
            </a:r>
            <a:endParaRPr lang="ru-RU" sz="50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85992"/>
            <a:ext cx="1785950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Збудник – рикетсія </a:t>
            </a:r>
            <a:r>
              <a:rPr lang="uk-UA" sz="2000" dirty="0" err="1" smtClean="0"/>
              <a:t>Провацека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357694"/>
            <a:ext cx="2143140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Гр</a:t>
            </a:r>
            <a:r>
              <a:rPr lang="uk-UA" sz="2000" dirty="0" smtClean="0"/>
              <a:t> –, виділяє ендотоксин, </a:t>
            </a:r>
            <a:r>
              <a:rPr lang="uk-UA" sz="2000" dirty="0" err="1" smtClean="0"/>
              <a:t>коковидна</a:t>
            </a:r>
            <a:r>
              <a:rPr lang="uk-UA" sz="2000" dirty="0" smtClean="0"/>
              <a:t>, паличкоподібна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2143140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Стійка у зовнішньому середовищі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214554"/>
            <a:ext cx="1785950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Чутлива до </a:t>
            </a:r>
            <a:r>
              <a:rPr lang="uk-UA" sz="2000" dirty="0" err="1" smtClean="0"/>
              <a:t>деззасобів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rot="5400000">
            <a:off x="2330841" y="6732"/>
            <a:ext cx="1341429" cy="3217091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 rot="5400000">
            <a:off x="2312981" y="2060574"/>
            <a:ext cx="3413131" cy="118110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2"/>
            <a:endCxn id="6" idx="0"/>
          </p:cNvCxnSpPr>
          <p:nvPr/>
        </p:nvCxnSpPr>
        <p:spPr>
          <a:xfrm rot="16200000" flipH="1">
            <a:off x="3670303" y="1884360"/>
            <a:ext cx="3413131" cy="1533536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" idx="2"/>
            <a:endCxn id="7" idx="0"/>
          </p:cNvCxnSpPr>
          <p:nvPr/>
        </p:nvCxnSpPr>
        <p:spPr>
          <a:xfrm rot="16200000" flipH="1">
            <a:off x="5474112" y="80550"/>
            <a:ext cx="1269991" cy="2998015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Епідеміологія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1857388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Джерело інфекції – хвора людина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928802"/>
            <a:ext cx="201217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Механізм передачі - трансмісивний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928802"/>
            <a:ext cx="1785950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Сезонність – зимова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1928802"/>
            <a:ext cx="1779997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Імунітет стійкий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86124"/>
            <a:ext cx="1857388" cy="21431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err="1" smtClean="0"/>
              <a:t>Заразність</a:t>
            </a:r>
            <a:r>
              <a:rPr lang="uk-UA" sz="2000" dirty="0" smtClean="0"/>
              <a:t> – останні дні інкубації, період лихоманки, декілька діб </a:t>
            </a:r>
            <a:r>
              <a:rPr lang="uk-UA" sz="2000" dirty="0" err="1" smtClean="0"/>
              <a:t>апірексії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3214686"/>
            <a:ext cx="2000264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smtClean="0"/>
              <a:t>Специфічний переносник - воша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4714884"/>
            <a:ext cx="2428892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 err="1" smtClean="0"/>
              <a:t>Заразність</a:t>
            </a:r>
            <a:r>
              <a:rPr lang="uk-UA" sz="2000" dirty="0" smtClean="0"/>
              <a:t> – через 4- 5 діб після </a:t>
            </a:r>
            <a:r>
              <a:rPr lang="uk-UA" sz="2000" dirty="0" err="1" smtClean="0"/>
              <a:t>кровосмоктання</a:t>
            </a:r>
            <a:r>
              <a:rPr lang="uk-UA" sz="2000" dirty="0" smtClean="0"/>
              <a:t> протягом життя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>
            <a:stCxn id="2" idx="2"/>
            <a:endCxn id="4" idx="0"/>
          </p:cNvCxnSpPr>
          <p:nvPr/>
        </p:nvCxnSpPr>
        <p:spPr>
          <a:xfrm rot="5400000">
            <a:off x="2420138" y="-261161"/>
            <a:ext cx="984239" cy="339568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" idx="2"/>
            <a:endCxn id="5" idx="0"/>
          </p:cNvCxnSpPr>
          <p:nvPr/>
        </p:nvCxnSpPr>
        <p:spPr>
          <a:xfrm rot="5400000">
            <a:off x="3637561" y="956262"/>
            <a:ext cx="984239" cy="960841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" idx="2"/>
            <a:endCxn id="6" idx="0"/>
          </p:cNvCxnSpPr>
          <p:nvPr/>
        </p:nvCxnSpPr>
        <p:spPr>
          <a:xfrm rot="16200000" flipH="1">
            <a:off x="4724013" y="830649"/>
            <a:ext cx="984239" cy="1212065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2"/>
            <a:endCxn id="7" idx="0"/>
          </p:cNvCxnSpPr>
          <p:nvPr/>
        </p:nvCxnSpPr>
        <p:spPr>
          <a:xfrm rot="16200000" flipH="1">
            <a:off x="5758376" y="-203714"/>
            <a:ext cx="984239" cy="3280791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2"/>
            <a:endCxn id="8" idx="0"/>
          </p:cNvCxnSpPr>
          <p:nvPr/>
        </p:nvCxnSpPr>
        <p:spPr>
          <a:xfrm rot="5400000">
            <a:off x="1000100" y="3071810"/>
            <a:ext cx="428628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2"/>
            <a:endCxn id="9" idx="0"/>
          </p:cNvCxnSpPr>
          <p:nvPr/>
        </p:nvCxnSpPr>
        <p:spPr>
          <a:xfrm rot="5400000">
            <a:off x="3467688" y="3033115"/>
            <a:ext cx="357190" cy="5953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  <a:endCxn id="10" idx="0"/>
          </p:cNvCxnSpPr>
          <p:nvPr/>
        </p:nvCxnSpPr>
        <p:spPr>
          <a:xfrm rot="5400000">
            <a:off x="3464711" y="4536289"/>
            <a:ext cx="357190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Патогенез</a:t>
            </a:r>
            <a:endParaRPr lang="ru-RU" sz="5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1285884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Рикетсії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714488"/>
            <a:ext cx="1000132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кров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714488"/>
            <a:ext cx="2643206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Ендотелій судин, розмноження виділення токсинів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714488"/>
            <a:ext cx="2143140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Порушення </a:t>
            </a:r>
            <a:r>
              <a:rPr lang="uk-UA" sz="2000" dirty="0" err="1" smtClean="0"/>
              <a:t>мікроциркуляції</a:t>
            </a:r>
            <a:r>
              <a:rPr lang="uk-UA" sz="2000" dirty="0" smtClean="0"/>
              <a:t>, крововиливи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3071810"/>
            <a:ext cx="242889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запалення, руйнування клітин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857628"/>
            <a:ext cx="242889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стаз крові, тромбоутворення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714884"/>
            <a:ext cx="242889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розеольозно-петехіальна</a:t>
            </a:r>
            <a:r>
              <a:rPr lang="uk-UA" dirty="0" smtClean="0"/>
              <a:t> висипка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000372"/>
            <a:ext cx="214314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центральна нервова система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3786190"/>
            <a:ext cx="214314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серцево-судинна система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4500570"/>
            <a:ext cx="214314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печінка, селезінка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5214950"/>
            <a:ext cx="214314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легені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6000768"/>
            <a:ext cx="214314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нирки, надниркові залози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4" idx="3"/>
            <a:endCxn id="5" idx="1"/>
          </p:cNvCxnSpPr>
          <p:nvPr/>
        </p:nvCxnSpPr>
        <p:spPr>
          <a:xfrm>
            <a:off x="1714480" y="2250273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6" idx="1"/>
          </p:cNvCxnSpPr>
          <p:nvPr/>
        </p:nvCxnSpPr>
        <p:spPr>
          <a:xfrm>
            <a:off x="3071802" y="2250273"/>
            <a:ext cx="428628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  <a:endCxn id="7" idx="1"/>
          </p:cNvCxnSpPr>
          <p:nvPr/>
        </p:nvCxnSpPr>
        <p:spPr>
          <a:xfrm>
            <a:off x="6143636" y="2250273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2"/>
            <a:endCxn id="9" idx="0"/>
          </p:cNvCxnSpPr>
          <p:nvPr/>
        </p:nvCxnSpPr>
        <p:spPr>
          <a:xfrm rot="5400000">
            <a:off x="4679157" y="3750471"/>
            <a:ext cx="214314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2"/>
            <a:endCxn id="10" idx="0"/>
          </p:cNvCxnSpPr>
          <p:nvPr/>
        </p:nvCxnSpPr>
        <p:spPr>
          <a:xfrm rot="5400000">
            <a:off x="4643438" y="4572008"/>
            <a:ext cx="285752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6" idx="2"/>
            <a:endCxn id="8" idx="0"/>
          </p:cNvCxnSpPr>
          <p:nvPr/>
        </p:nvCxnSpPr>
        <p:spPr>
          <a:xfrm rot="5400000">
            <a:off x="4661298" y="2911075"/>
            <a:ext cx="285752" cy="35719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7" idx="2"/>
            <a:endCxn id="11" idx="0"/>
          </p:cNvCxnSpPr>
          <p:nvPr/>
        </p:nvCxnSpPr>
        <p:spPr>
          <a:xfrm rot="5400000">
            <a:off x="7465239" y="2893215"/>
            <a:ext cx="214314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1" idx="2"/>
            <a:endCxn id="12" idx="0"/>
          </p:cNvCxnSpPr>
          <p:nvPr/>
        </p:nvCxnSpPr>
        <p:spPr>
          <a:xfrm rot="5400000">
            <a:off x="7465239" y="3679033"/>
            <a:ext cx="214314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2" idx="2"/>
            <a:endCxn id="13" idx="0"/>
          </p:cNvCxnSpPr>
          <p:nvPr/>
        </p:nvCxnSpPr>
        <p:spPr>
          <a:xfrm rot="5400000">
            <a:off x="7500958" y="4429132"/>
            <a:ext cx="142876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13" idx="2"/>
            <a:endCxn id="14" idx="0"/>
          </p:cNvCxnSpPr>
          <p:nvPr/>
        </p:nvCxnSpPr>
        <p:spPr>
          <a:xfrm rot="5400000">
            <a:off x="7500958" y="5143512"/>
            <a:ext cx="142876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14" idx="2"/>
            <a:endCxn id="15" idx="0"/>
          </p:cNvCxnSpPr>
          <p:nvPr/>
        </p:nvCxnSpPr>
        <p:spPr>
          <a:xfrm rot="5400000">
            <a:off x="7465239" y="5893611"/>
            <a:ext cx="214314" cy="1588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/>
                <a:solidFill>
                  <a:schemeClr val="accent3"/>
                </a:solidFill>
              </a:rPr>
              <a:t>Клініка</a:t>
            </a:r>
            <a:endParaRPr lang="ru-RU" sz="50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857628"/>
            <a:ext cx="1714512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Періоди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785926"/>
            <a:ext cx="442915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Інкубаційний період 5-25 діб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2928934"/>
            <a:ext cx="4429156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Початковий – від перших ознак до виникнення висипки 4-5 діб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286256"/>
            <a:ext cx="4429156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Розпалу – від виникнення висипки до закінчення гарячки.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643578"/>
            <a:ext cx="442915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Реконвалесценції</a:t>
            </a:r>
            <a:endParaRPr lang="ru-RU" sz="2500" dirty="0"/>
          </a:p>
        </p:txBody>
      </p:sp>
      <p:cxnSp>
        <p:nvCxnSpPr>
          <p:cNvPr id="13" name="Прямая соединительная линия 12"/>
          <p:cNvCxnSpPr>
            <a:stCxn id="4" idx="3"/>
            <a:endCxn id="5" idx="1"/>
          </p:cNvCxnSpPr>
          <p:nvPr/>
        </p:nvCxnSpPr>
        <p:spPr>
          <a:xfrm flipV="1">
            <a:off x="2285984" y="2214554"/>
            <a:ext cx="1357322" cy="2035983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3"/>
            <a:endCxn id="8" idx="1"/>
          </p:cNvCxnSpPr>
          <p:nvPr/>
        </p:nvCxnSpPr>
        <p:spPr>
          <a:xfrm>
            <a:off x="2285984" y="4250537"/>
            <a:ext cx="1357322" cy="182166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3"/>
            <a:endCxn id="6" idx="1"/>
          </p:cNvCxnSpPr>
          <p:nvPr/>
        </p:nvCxnSpPr>
        <p:spPr>
          <a:xfrm flipV="1">
            <a:off x="2285984" y="3500438"/>
            <a:ext cx="1357322" cy="75009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3"/>
            <a:endCxn id="7" idx="1"/>
          </p:cNvCxnSpPr>
          <p:nvPr/>
        </p:nvCxnSpPr>
        <p:spPr>
          <a:xfrm>
            <a:off x="2285984" y="4250537"/>
            <a:ext cx="1357322" cy="607223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etod2\Рабочий стол\Новая папка\b661-4 Conjuctival petechiae in meningococcemia LeB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857784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Metod2\Рабочий стол\Новая папка\136eb9323528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68620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Metod2\Рабочий стол\Новая папка\pediculosis_bil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3095620" cy="357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Головні воші</a:t>
            </a:r>
            <a:endParaRPr lang="ru-RU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C:\Documents and Settings\Metod2\Рабочий стол\Новая папка\vs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3937000" cy="359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Платяні</a:t>
            </a:r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воші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Metod2\Рабочий стол\Новая папка\Gn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4286280" cy="43351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db2004204g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6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7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8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cdb2004204gl</Template>
  <TotalTime>149</TotalTime>
  <Words>371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cdb2004204gl</vt:lpstr>
      <vt:lpstr>Висипний тиф</vt:lpstr>
      <vt:lpstr>Слайд 2</vt:lpstr>
      <vt:lpstr>Етіологія</vt:lpstr>
      <vt:lpstr>Епідеміологія</vt:lpstr>
      <vt:lpstr>Патогенез</vt:lpstr>
      <vt:lpstr>Клініка</vt:lpstr>
      <vt:lpstr>Слайд 7</vt:lpstr>
      <vt:lpstr>Головні воші</vt:lpstr>
      <vt:lpstr>Платяні воші</vt:lpstr>
      <vt:lpstr>Початковий період</vt:lpstr>
      <vt:lpstr>Період розпалу</vt:lpstr>
      <vt:lpstr>Ускладнення</vt:lpstr>
      <vt:lpstr>Діагностика</vt:lpstr>
      <vt:lpstr>Лікування</vt:lpstr>
      <vt:lpstr>Профілактика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Висипний тиф</dc:title>
  <dc:creator>Admin</dc:creator>
  <cp:lastModifiedBy>metod2</cp:lastModifiedBy>
  <cp:revision>40</cp:revision>
  <dcterms:created xsi:type="dcterms:W3CDTF">2009-07-22T16:55:39Z</dcterms:created>
  <dcterms:modified xsi:type="dcterms:W3CDTF">2010-05-13T05:53:42Z</dcterms:modified>
</cp:coreProperties>
</file>